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8" r:id="rId6"/>
    <p:sldId id="290" r:id="rId7"/>
    <p:sldId id="314" r:id="rId8"/>
    <p:sldId id="291" r:id="rId9"/>
    <p:sldId id="315" r:id="rId10"/>
    <p:sldId id="292" r:id="rId11"/>
    <p:sldId id="289" r:id="rId12"/>
    <p:sldId id="293" r:id="rId13"/>
    <p:sldId id="317" r:id="rId14"/>
    <p:sldId id="294" r:id="rId15"/>
    <p:sldId id="295" r:id="rId16"/>
    <p:sldId id="298" r:id="rId17"/>
    <p:sldId id="297" r:id="rId18"/>
    <p:sldId id="299" r:id="rId19"/>
    <p:sldId id="296" r:id="rId20"/>
    <p:sldId id="300" r:id="rId21"/>
    <p:sldId id="301" r:id="rId22"/>
    <p:sldId id="302" r:id="rId23"/>
    <p:sldId id="318" r:id="rId2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4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10.02.2026.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4mOOvDAs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view">
            <a:extLst>
              <a:ext uri="{FF2B5EF4-FFF2-40B4-BE49-F238E27FC236}">
                <a16:creationId xmlns:a16="http://schemas.microsoft.com/office/drawing/2014/main" id="{1BE0A465-FC90-AF48-838E-F484D0E8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658"/>
            <a:ext cx="9144000" cy="6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963" y="4227934"/>
            <a:ext cx="6099333" cy="648072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solidFill>
                  <a:schemeClr val="bg1"/>
                </a:solidFill>
                <a:latin typeface="Cambria" pitchFamily="18" charset="0"/>
              </a:rPr>
              <a:t>Менаџмент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681769"/>
            <a:ext cx="7416824" cy="410261"/>
          </a:xfrm>
        </p:spPr>
        <p:txBody>
          <a:bodyPr>
            <a:normAutofit/>
          </a:bodyPr>
          <a:lstStyle/>
          <a:p>
            <a:pPr algn="l"/>
            <a:r>
              <a:rPr lang="sr-Cyrl-RS" sz="1800" dirty="0">
                <a:solidFill>
                  <a:schemeClr val="bg1"/>
                </a:solidFill>
                <a:latin typeface="Cambria" pitchFamily="18" charset="0"/>
              </a:rPr>
              <a:t>Сесија прва: Школе менаџмента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55084" y="4011910"/>
            <a:ext cx="6081212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800" dirty="0">
                <a:solidFill>
                  <a:schemeClr val="bg1"/>
                </a:solidFill>
                <a:latin typeface="Cambria" pitchFamily="18" charset="0"/>
              </a:rPr>
              <a:t>Академија Западна Србија – одсек Ваљево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18A6B-1AA2-6486-5467-E8FBA3274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8" y="4052575"/>
            <a:ext cx="946988" cy="93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B7868-1116-7241-C827-A6E98735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C674-0849-97AB-C4F0-C9215B87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D9EA-A770-C52E-F6B7-52536F8C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01ABC8-422B-D3A8-AE38-1E995644EAAF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3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CB471-84DA-A971-7B9F-57F5B361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1C91-5D1D-3DD4-BE59-9F2915D1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Кванитативна школа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ADAB-DF1E-0D2C-FC00-1314AAEA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Технике 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анализа временских серија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корелациона и регресиона анализа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,модели линеарног програмирања) које користи ова скола имају своје предности и недостатке.</a:t>
            </a:r>
          </a:p>
          <a:p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редности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подижу ефикасност одлучивања у многим ситуацијама, дају системски оквир за решавање сложених проблема, промовишу рационалност и сл.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Недостаци: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могу се примењивати у свим ситуацијама,не одражавају у потпуности реалност, представљају упрошћавање стварности, њихова употреба захтева додатне трошкове и не могу елиминисати људски фацтор посебно у погледу креативности и иновација.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BE5DFC-2961-7B81-A9F4-41A19618246F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0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ED02-B8EE-A780-6D73-CDBEA91B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1146-29D5-80ED-B880-195719FC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82CF-51AF-49CA-4C37-232AA4A1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520726-C653-7CDF-93B5-3787838860F1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0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556E6-F356-CE6B-1CC3-3C841B38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0F81-B272-DF1C-6C3D-A01409A8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4649-C192-D2EE-5AC8-217401666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0D61B9-973F-D4D0-50DD-2654BF47737A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1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31C0-AA95-B884-D2C1-F016C579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230A-218F-48AB-09DF-1164DF29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 (интердисциплинарност)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4B2D85-F24B-DD3F-AB55-C399F7454CAD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DocScanner 06.10.2022. 22-03.jpg">
            <a:extLst>
              <a:ext uri="{FF2B5EF4-FFF2-40B4-BE49-F238E27FC236}">
                <a16:creationId xmlns:a16="http://schemas.microsoft.com/office/drawing/2014/main" id="{4D55BAD5-EDEB-6D0E-BD1A-411A38316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75606"/>
            <a:ext cx="5801425" cy="3394075"/>
          </a:xfrm>
        </p:spPr>
      </p:pic>
    </p:spTree>
    <p:extLst>
      <p:ext uri="{BB962C8B-B14F-4D97-AF65-F5344CB8AC3E}">
        <p14:creationId xmlns:p14="http://schemas.microsoft.com/office/powerpoint/2010/main" val="387207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99955-4684-3F24-8024-AF7B3562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9523-C8D2-2FB5-AC80-28ABA75A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C64D-EA1C-9071-E149-9681135A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7E65F-85EB-F086-9B41-FF9B682B202A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9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7D8A-2F9A-7A8F-6D60-F44CEBF9F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6B3E-CFDD-8673-8880-28FB58DF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анализа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5F87-00B9-4678-BC2D-99CEB243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Ситуациони приступ полази од тога да су организације различите, да се суочавају с различитим непредвидљивим ситуацијама и захтевају различите начине управљања.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Најчешће ситуационе варијабле су: величина организације, рутине у технологији извршења, несигурност окружења и индивидуалне разлике.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681532-8705-B0C3-4CBF-B18234966015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6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193E6-4495-79D6-34A7-032CD2157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10CB-6705-9507-80D5-7D184927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анализа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7EAC75-428E-64DB-1BA6-61273DB4CE33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17D7859-1E5A-3C50-9C02-94704370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715765"/>
            <a:ext cx="7355160" cy="1878857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Content Placeholder 3" descr="DocScanner 06.10.2022. 22-06 (1).jpg">
            <a:extLst>
              <a:ext uri="{FF2B5EF4-FFF2-40B4-BE49-F238E27FC236}">
                <a16:creationId xmlns:a16="http://schemas.microsoft.com/office/drawing/2014/main" id="{0D6A9D1A-417C-C649-9489-4DDE51AB98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59636"/>
            <a:ext cx="7355160" cy="34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3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8DD5-4BA7-01B3-546B-E212DD4CE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B6CE-5F13-B44E-3EF4-48FE61D3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7253A-4928-02CF-9C15-D8C3760D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D632E9-1118-0CF8-5668-67E4EA8B153C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0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9688B-EDF1-CE0A-74A1-F93872BB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86FA-7196-48CE-B9FD-6939A481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еорија З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309D0-6A19-0AC7-08AE-13908E0D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8472FB-2F8F-F85E-A32D-794A33CB34BA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8F5A0A6-D814-6652-5D33-FB4D97204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2458"/>
            <a:ext cx="7833172" cy="343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17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ACE0-0ED6-6636-A97E-177E480F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7F8E-BCC7-22F0-31D1-5158AF30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5409CF-F1F2-C95A-ACF8-CAB1FF26BC77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0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C92A1-7399-6695-4154-14860C05C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F387-CC6A-D5F0-C0CD-0580F485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еорија З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2636-DBEA-2F67-1487-6B322152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EB1843-1EEB-9A3C-E376-39C3609F3647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DocScanner 06.10.2022. 22-06.jpg">
            <a:extLst>
              <a:ext uri="{FF2B5EF4-FFF2-40B4-BE49-F238E27FC236}">
                <a16:creationId xmlns:a16="http://schemas.microsoft.com/office/drawing/2014/main" id="{6C98107E-4763-2330-FFEC-4408FB59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2714"/>
            <a:ext cx="5900748" cy="362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66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E2DFB-2EA2-E3CF-BF40-C798C2880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9AE4-E979-C9E7-0698-B7F59132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6054-DCF2-60F6-9908-97840976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Квантитативна школа 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Системска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школа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З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Динамичко ангажовање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83822C-0879-779B-AD82-E2D63C820E8A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1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20B0D-8C55-95CD-32E7-B38420A4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DB79-73CF-7737-49B4-05EFB37B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Изврсност у менаџменту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84E4-D06D-6EAD-B0B9-74E219112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склоност ка акцији,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присност с потрошачима,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аутономија и предузетништво,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продуктивност кроз људе,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вредносна енергија, бавити се оним што се најбоље зна,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једноставна форма, истовремена централизација И децентрализација.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3ABAEE-1148-1E14-C866-72B8F75EF30F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9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1E36-1F8C-A3E4-0DE5-1475DBBD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B4B5-982C-04BE-7B70-6FFBBC4D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менаџмента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2C9F-FBB0-A685-6630-88A4AD35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682752" cy="3394472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Како бисте назвали и описали нову школу менаџмента која укључује вештачку интелигенцију као интегрални фактор управљања ?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7DBB19-6301-D7A2-A9F1-EFFD39C62159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7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DC064-F26B-147E-461F-C331BF32B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2154-84C4-6A85-FB08-B16D7658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773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1C996-F116-8027-C940-6CE216F86BD9}"/>
              </a:ext>
            </a:extLst>
          </p:cNvPr>
          <p:cNvSpPr txBox="1"/>
          <p:nvPr/>
        </p:nvSpPr>
        <p:spPr>
          <a:xfrm>
            <a:off x="1259632" y="1131590"/>
            <a:ext cx="409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научног управљања</a:t>
            </a:r>
            <a:endParaRPr lang="en-GB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A2812-55F3-2C32-543D-35E16EDB9502}"/>
              </a:ext>
            </a:extLst>
          </p:cNvPr>
          <p:cNvSpPr txBox="1"/>
          <p:nvPr/>
        </p:nvSpPr>
        <p:spPr>
          <a:xfrm>
            <a:off x="1259632" y="771550"/>
            <a:ext cx="3880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Административна теорија</a:t>
            </a:r>
            <a:endParaRPr lang="en-GB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68F95-DF6D-E387-0D2E-E1399A4EFCB1}"/>
              </a:ext>
            </a:extLst>
          </p:cNvPr>
          <p:cNvSpPr txBox="1"/>
          <p:nvPr/>
        </p:nvSpPr>
        <p:spPr>
          <a:xfrm>
            <a:off x="1259632" y="411510"/>
            <a:ext cx="3109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Бирократска теорија</a:t>
            </a:r>
            <a:endParaRPr lang="en-GB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raphic 6" descr="List with solid fill">
            <a:extLst>
              <a:ext uri="{FF2B5EF4-FFF2-40B4-BE49-F238E27FC236}">
                <a16:creationId xmlns:a16="http://schemas.microsoft.com/office/drawing/2014/main" id="{FA5E1962-5B91-6139-5203-4514FE33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80" y="31034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104C-84CE-907C-C0F8-5397AB5C1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070B-EA0E-BE72-4C9B-6458C041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773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Класична школа менаџмента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B4EE0-08F3-A081-C5AE-F81DB79CFC86}"/>
              </a:ext>
            </a:extLst>
          </p:cNvPr>
          <p:cNvSpPr txBox="1"/>
          <p:nvPr/>
        </p:nvSpPr>
        <p:spPr>
          <a:xfrm>
            <a:off x="1259632" y="1131590"/>
            <a:ext cx="409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научног управљања</a:t>
            </a:r>
            <a:endParaRPr lang="en-GB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E5EAC-E483-52F8-AA0D-9107EBD8EF60}"/>
              </a:ext>
            </a:extLst>
          </p:cNvPr>
          <p:cNvSpPr txBox="1"/>
          <p:nvPr/>
        </p:nvSpPr>
        <p:spPr>
          <a:xfrm>
            <a:off x="1259632" y="771550"/>
            <a:ext cx="3880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Административна теорија</a:t>
            </a:r>
            <a:endParaRPr lang="en-GB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440A1-237E-2D35-0646-E7A98EC07F09}"/>
              </a:ext>
            </a:extLst>
          </p:cNvPr>
          <p:cNvSpPr txBox="1"/>
          <p:nvPr/>
        </p:nvSpPr>
        <p:spPr>
          <a:xfrm>
            <a:off x="1259632" y="411510"/>
            <a:ext cx="3109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Бирократска теорија</a:t>
            </a:r>
            <a:endParaRPr lang="en-GB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raphic 6" descr="List with solid fill">
            <a:extLst>
              <a:ext uri="{FF2B5EF4-FFF2-40B4-BE49-F238E27FC236}">
                <a16:creationId xmlns:a16="http://schemas.microsoft.com/office/drawing/2014/main" id="{2257F1DB-F35D-8EA7-CC32-C11544E8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80" y="310344"/>
            <a:ext cx="1512168" cy="151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89B571-085F-87E2-555A-E0D05CC7E6A6}"/>
              </a:ext>
            </a:extLst>
          </p:cNvPr>
          <p:cNvSpPr txBox="1"/>
          <p:nvPr/>
        </p:nvSpPr>
        <p:spPr>
          <a:xfrm>
            <a:off x="5251478" y="356448"/>
            <a:ext cx="38925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Подела 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Ауторитет и одговорност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Дисциплина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Јединство командовања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Јединство (вођења) усмеравања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Подређеност појединачних интереса општим интересима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Награђивање према раду</a:t>
            </a:r>
            <a:r>
              <a:rPr lang="sr-Latn-BA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Централизација или децентрализација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Скаларни ланац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Поредак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Правичност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Стабилност положаја запослених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Иницијатива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Тимски дух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AD94C-B99E-B503-F059-86C72B601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511" y="1288930"/>
            <a:ext cx="3370773" cy="337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5A837-A47D-19DC-3A3F-FE3246260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9A47-11C5-EDD8-F68C-3CD4DCAB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Веберова теорија бирократије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33F5-C0D9-FC02-E32C-220C11A1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Подела рада по којој су ауторитет и одговорност за сваког члана организације јасно дефинисани и регулисани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Сви чланови организације треба да буду бирани на основу техничких квалификација, потврђених кроз формално образовање или тренинге. Сматрао је да нико нема права на повлашћен третман у организацији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Менаџери постављају а не бирају. Селекција и промоција су засноване на квалификацијама и стварним резултатима.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Менаџери примају плату за фиксно радно времеи оријентисани сун а каријеру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Менаџери нису власници организационе јединице којом руководе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Менаџери руководе у складу са строго утврђеним правилима и процедурама, дисциплиновано и под контролом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CFD538-CFED-C9B3-2757-76C90C4837D9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EE5FF-20A2-FD53-7768-28D3E2A4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E1D3-6BB8-BD0B-3255-390DE981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773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Бихевиористичка школа менаџмента</a:t>
            </a:r>
          </a:p>
        </p:txBody>
      </p:sp>
      <p:pic>
        <p:nvPicPr>
          <p:cNvPr id="7" name="Graphic 6" descr="List with solid fill">
            <a:extLst>
              <a:ext uri="{FF2B5EF4-FFF2-40B4-BE49-F238E27FC236}">
                <a16:creationId xmlns:a16="http://schemas.microsoft.com/office/drawing/2014/main" id="{554323E2-0928-C047-E73B-66847AEC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80" y="31034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693A5-B173-8399-2A3E-B543A072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9A39-1807-3094-CAC1-5762A591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Истражимо заједно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AF49-1345-D14B-145A-CE752527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Ставови Хуга Минцберга, Роберта Овена, Честера Бернарда, Мери Паркер Фолет</a:t>
            </a:r>
          </a:p>
          <a:p>
            <a:endParaRPr lang="sr-Cyrl-RS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Покрет међуљудских односа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Покрет науке о бихевиоризму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406A2-52DB-81E8-8B45-6312FF2872EF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AC38-82BA-F160-FA71-58DC1FC6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27EADB-7598-EB02-8C93-EACDC37E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" y="-48446"/>
            <a:ext cx="9031368" cy="5191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875E4-6C75-2609-EBB4-D7B260104476}"/>
              </a:ext>
            </a:extLst>
          </p:cNvPr>
          <p:cNvSpPr txBox="1"/>
          <p:nvPr/>
        </p:nvSpPr>
        <p:spPr>
          <a:xfrm>
            <a:off x="251520" y="4371950"/>
            <a:ext cx="5446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https://www.youtube.com/watch?v=Y4mOOvDAsts</a:t>
            </a:r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F9BB2-4FEB-575D-A490-9836F76F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6F170-F5C0-1D41-67F2-B3AA5858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9BE39D-D3DE-AE8F-F1A5-933EC1E9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05979"/>
            <a:ext cx="6105525" cy="4514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E1DED-8C26-54E2-1899-8405663A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Масловљеве потребе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5D107-26FB-0D0E-D5D7-D02EEB9AF9FA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9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7327</TotalTime>
  <Words>549</Words>
  <Application>Microsoft Office PowerPoint</Application>
  <PresentationFormat>On-screen Show (16:9)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Office Theme</vt:lpstr>
      <vt:lpstr>Менаџмент </vt:lpstr>
      <vt:lpstr>Школе менаџмента</vt:lpstr>
      <vt:lpstr>Класична школа менаџмента</vt:lpstr>
      <vt:lpstr>Класична школа менаџмента</vt:lpstr>
      <vt:lpstr>Веберова теорија бирократије</vt:lpstr>
      <vt:lpstr>Бихевиористичка школа менаџмента</vt:lpstr>
      <vt:lpstr>Истражимо заједно</vt:lpstr>
      <vt:lpstr>PowerPoint Presentation</vt:lpstr>
      <vt:lpstr>Масловљеве потребе</vt:lpstr>
      <vt:lpstr>Школе менаџмента</vt:lpstr>
      <vt:lpstr>Кванитативна школа</vt:lpstr>
      <vt:lpstr>Школе менаџмента</vt:lpstr>
      <vt:lpstr>Школе менаџмента</vt:lpstr>
      <vt:lpstr>Системска школа (интердисциплинарност)</vt:lpstr>
      <vt:lpstr>Школе менаџмента</vt:lpstr>
      <vt:lpstr>Ситуациона анализа</vt:lpstr>
      <vt:lpstr>Ситуациона анализа</vt:lpstr>
      <vt:lpstr>Школе менаџмента</vt:lpstr>
      <vt:lpstr>Tеорија З</vt:lpstr>
      <vt:lpstr>Tеорија З</vt:lpstr>
      <vt:lpstr>Школе менаџмента</vt:lpstr>
      <vt:lpstr>Изврсност у менаџменту</vt:lpstr>
      <vt:lpstr>Школе менаџмента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Arijana Skoric</cp:lastModifiedBy>
  <cp:revision>57</cp:revision>
  <dcterms:created xsi:type="dcterms:W3CDTF">2025-09-30T12:52:39Z</dcterms:created>
  <dcterms:modified xsi:type="dcterms:W3CDTF">2026-02-12T13:05:34Z</dcterms:modified>
</cp:coreProperties>
</file>