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7" r:id="rId4"/>
    <p:sldId id="268" r:id="rId5"/>
    <p:sldId id="259" r:id="rId6"/>
    <p:sldId id="260" r:id="rId7"/>
    <p:sldId id="261" r:id="rId8"/>
    <p:sldId id="269" r:id="rId9"/>
    <p:sldId id="270" r:id="rId10"/>
    <p:sldId id="263" r:id="rId11"/>
    <p:sldId id="271" r:id="rId12"/>
    <p:sldId id="265" r:id="rId13"/>
    <p:sldId id="272" r:id="rId14"/>
    <p:sldId id="273" r:id="rId15"/>
    <p:sldId id="274" r:id="rId16"/>
    <p:sldId id="266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ABAD"/>
    <a:srgbClr val="F2A4B1"/>
    <a:srgbClr val="9EFF29"/>
    <a:srgbClr val="D8AD8C"/>
    <a:srgbClr val="FF856D"/>
    <a:srgbClr val="FF2549"/>
    <a:srgbClr val="003635"/>
    <a:srgbClr val="005856"/>
    <a:srgbClr val="007033"/>
    <a:srgbClr val="5EEC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236" y="-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4551" y="1885932"/>
            <a:ext cx="4274542" cy="1319980"/>
          </a:xfrm>
        </p:spPr>
        <p:txBody>
          <a:bodyPr>
            <a:noAutofit/>
          </a:bodyPr>
          <a:lstStyle/>
          <a:p>
            <a:pPr algn="ctr"/>
            <a:r>
              <a:rPr lang="pl-PL" sz="3200" dirty="0" smtClean="0"/>
              <a:t>UTICAJ OKRUŽENJA NA PROGRAM PRODAJE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547271" y="470134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x-none" b="1" dirty="0" smtClean="0">
                <a:solidFill>
                  <a:schemeClr val="bg1"/>
                </a:solidFill>
              </a:rPr>
              <a:t>Prof. dr  Đ</a:t>
            </a:r>
            <a:r>
              <a:rPr lang="en-US" b="1" dirty="0" smtClean="0">
                <a:solidFill>
                  <a:schemeClr val="bg1"/>
                </a:solidFill>
              </a:rPr>
              <a:t>or</a:t>
            </a:r>
            <a:r>
              <a:rPr lang="x-none" b="1" dirty="0" smtClean="0">
                <a:solidFill>
                  <a:schemeClr val="bg1"/>
                </a:solidFill>
              </a:rPr>
              <a:t>đ</a:t>
            </a:r>
            <a:r>
              <a:rPr lang="en-US" b="1" dirty="0" smtClean="0">
                <a:solidFill>
                  <a:schemeClr val="bg1"/>
                </a:solidFill>
              </a:rPr>
              <a:t>e </a:t>
            </a:r>
            <a:r>
              <a:rPr lang="en-US" b="1" dirty="0" err="1" smtClean="0">
                <a:solidFill>
                  <a:schemeClr val="bg1"/>
                </a:solidFill>
              </a:rPr>
              <a:t>Pavlovi</a:t>
            </a:r>
            <a:r>
              <a:rPr lang="x-none" b="1" dirty="0" smtClean="0">
                <a:solidFill>
                  <a:schemeClr val="bg1"/>
                </a:solidFill>
              </a:rPr>
              <a:t>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238152" y="4558725"/>
            <a:ext cx="1068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	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31316" y="949030"/>
            <a:ext cx="3734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AKADEMIJA STRUKOVNIH STUDIJA 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APADNA SRBIJA</a:t>
            </a:r>
            <a:r>
              <a:rPr kumimoji="0" lang="x-none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Резултат слика за akademija strukovnih studija zapadna.srbi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865" y="66102"/>
            <a:ext cx="903383" cy="90338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07000" y="1460500"/>
            <a:ext cx="3593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x-none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36900" y="152400"/>
            <a:ext cx="533400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MARKETING OKRUŽENJE </a:t>
            </a:r>
            <a:r>
              <a:rPr kumimoji="0" lang="x-non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x-non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n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 ULOGA MARKETINGA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45000" y="1185386"/>
            <a:ext cx="47879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x-none" dirty="0" smtClean="0">
                <a:latin typeface="Calibri" pitchFamily="34" charset="0"/>
                <a:cs typeface="Calibri" pitchFamily="34" charset="0"/>
              </a:rPr>
              <a:t>S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tepen međunarodne marketing kvalifikovanosti, po pravilu, opredeljuje i način uključivanja na svetsko tržište, odnosno specifična međunarodna tržišta.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Savremeno preduzeće treba da vredi više od neto dobiti koju ostvari od transakcija sa svojim kupcima.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je </a:t>
            </a:r>
            <a:r>
              <a:rPr lang="en-US" dirty="0" err="1" smtClean="0"/>
              <a:t>velika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sveobuhvatna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celo</a:t>
            </a:r>
            <a:r>
              <a:rPr lang="en-US" dirty="0" smtClean="0"/>
              <a:t> </a:t>
            </a:r>
            <a:r>
              <a:rPr lang="en-US" dirty="0" err="1" smtClean="0"/>
              <a:t>savremeno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,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dovoljno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locira</a:t>
            </a:r>
            <a:r>
              <a:rPr lang="en-US" dirty="0" smtClean="0"/>
              <a:t> u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organizacionom</a:t>
            </a:r>
            <a:r>
              <a:rPr lang="en-US" dirty="0" smtClean="0"/>
              <a:t> </a:t>
            </a:r>
            <a:r>
              <a:rPr lang="en-US" dirty="0" err="1" smtClean="0"/>
              <a:t>delu</a:t>
            </a:r>
            <a:r>
              <a:rPr lang="en-US" dirty="0" smtClean="0"/>
              <a:t>, </a:t>
            </a:r>
            <a:r>
              <a:rPr lang="en-US" dirty="0" err="1" smtClean="0"/>
              <a:t>mada</a:t>
            </a:r>
            <a:r>
              <a:rPr lang="en-US" dirty="0" smtClean="0"/>
              <a:t> je to, </a:t>
            </a:r>
            <a:r>
              <a:rPr lang="en-US" dirty="0" err="1" smtClean="0"/>
              <a:t>gotovo</a:t>
            </a:r>
            <a:r>
              <a:rPr lang="en-US" dirty="0" smtClean="0"/>
              <a:t>, </a:t>
            </a:r>
            <a:r>
              <a:rPr lang="en-US" dirty="0" err="1" smtClean="0"/>
              <a:t>uobičajeno</a:t>
            </a:r>
            <a:r>
              <a:rPr lang="en-US" dirty="0" smtClean="0"/>
              <a:t> (</a:t>
            </a:r>
            <a:r>
              <a:rPr lang="en-US" dirty="0" err="1" smtClean="0"/>
              <a:t>sektor</a:t>
            </a:r>
            <a:r>
              <a:rPr lang="en-US" dirty="0" smtClean="0"/>
              <a:t>, </a:t>
            </a:r>
            <a:r>
              <a:rPr lang="en-US" dirty="0" err="1" smtClean="0"/>
              <a:t>služba</a:t>
            </a:r>
            <a:r>
              <a:rPr lang="en-US" dirty="0" smtClean="0"/>
              <a:t>, </a:t>
            </a:r>
            <a:r>
              <a:rPr lang="en-US" dirty="0" err="1" smtClean="0"/>
              <a:t>odelenje</a:t>
            </a:r>
            <a:r>
              <a:rPr lang="en-US" dirty="0" smtClean="0"/>
              <a:t>) </a:t>
            </a:r>
            <a:r>
              <a:rPr lang="en-US" dirty="0" err="1" smtClean="0"/>
              <a:t>jer</a:t>
            </a:r>
            <a:r>
              <a:rPr lang="en-US" dirty="0" smtClean="0"/>
              <a:t> je </a:t>
            </a:r>
            <a:r>
              <a:rPr lang="en-US" dirty="0" err="1" smtClean="0"/>
              <a:t>isuviše</a:t>
            </a:r>
            <a:r>
              <a:rPr lang="en-US" dirty="0" smtClean="0"/>
              <a:t> </a:t>
            </a:r>
            <a:r>
              <a:rPr lang="en-US" dirty="0" err="1" smtClean="0"/>
              <a:t>važan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prepusti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jednoj</a:t>
            </a:r>
            <a:r>
              <a:rPr lang="en-US" dirty="0" smtClean="0"/>
              <a:t> </a:t>
            </a:r>
            <a:r>
              <a:rPr lang="en-US" dirty="0" err="1" smtClean="0"/>
              <a:t>organizacionoj</a:t>
            </a:r>
            <a:r>
              <a:rPr lang="en-US" dirty="0" smtClean="0"/>
              <a:t> </a:t>
            </a:r>
            <a:r>
              <a:rPr lang="en-US" dirty="0" err="1" smtClean="0"/>
              <a:t>jedinici</a:t>
            </a:r>
            <a:r>
              <a:rPr lang="en-US" dirty="0" smtClean="0"/>
              <a:t> u </a:t>
            </a:r>
            <a:r>
              <a:rPr lang="en-US" dirty="0" err="1" smtClean="0"/>
              <a:t>preuzeću</a:t>
            </a:r>
            <a:r>
              <a:rPr lang="x-none" dirty="0" smtClean="0"/>
              <a:t>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 descr="Marketing - Agrobrand"/>
          <p:cNvPicPr>
            <a:picLocks noChangeAspect="1" noChangeArrowheads="1"/>
          </p:cNvPicPr>
          <p:nvPr/>
        </p:nvPicPr>
        <p:blipFill>
          <a:blip r:embed="rId2" cstate="print"/>
          <a:srcRect l="13837" t="12834" r="8088" b="21390"/>
          <a:stretch>
            <a:fillRect/>
          </a:stretch>
        </p:blipFill>
        <p:spPr bwMode="auto">
          <a:xfrm rot="17737312">
            <a:off x="1521740" y="1928138"/>
            <a:ext cx="3060700" cy="17190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0"/>
            <a:ext cx="5334000" cy="763526"/>
          </a:xfrm>
        </p:spPr>
        <p:txBody>
          <a:bodyPr>
            <a:normAutofit fontScale="90000"/>
          </a:bodyPr>
          <a:lstStyle/>
          <a:p>
            <a:pPr algn="ctr"/>
            <a:r>
              <a:rPr lang="nn-NO" sz="2800" dirty="0" smtClean="0">
                <a:solidFill>
                  <a:schemeClr val="bg1"/>
                </a:solidFill>
              </a:rPr>
              <a:t>MARKETING OKRUŽENJE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nn-NO" sz="2800" dirty="0" smtClean="0">
                <a:solidFill>
                  <a:schemeClr val="bg1"/>
                </a:solidFill>
              </a:rPr>
              <a:t>I ULOGA MARKETINGA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90754" y="723384"/>
            <a:ext cx="5422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ADAPTIBILNOST MARKETING ORIJENTACIJE PREDUZEĆA 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68300" y="1454150"/>
          <a:ext cx="84328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/>
                <a:gridCol w="2603500"/>
                <a:gridCol w="29591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MARKETING FILOZOFIJA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PRISTUP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ULOGA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MARKETING KONCEPT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/>
                        <a:t>Principi marketinga </a:t>
                      </a:r>
                      <a:r>
                        <a:rPr lang="pl-PL" sz="1400" dirty="0" smtClean="0"/>
                        <a:t>(odnosi se na sve funkcije)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/>
                        <a:t>Pristup</a:t>
                      </a:r>
                      <a:r>
                        <a:rPr lang="en-US" sz="1400" b="1" dirty="0" smtClean="0"/>
                        <a:t> </a:t>
                      </a:r>
                      <a:r>
                        <a:rPr lang="en-US" sz="1400" b="1" dirty="0" err="1" smtClean="0"/>
                        <a:t>tržištu</a:t>
                      </a:r>
                      <a:endParaRPr lang="en-US" sz="1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MARKETING SISTEM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Deo poslovnog sistema </a:t>
                      </a:r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(odgovor na tržišna događanja)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Način sprovođenja marketing koncepta</a:t>
                      </a:r>
                      <a:endParaRPr lang="x-none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 a) eksterni (monopol) b) interni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MARKETING POLITIKA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Misija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cilj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) </a:t>
                      </a:r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preduzeća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na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tržištu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</a:rPr>
                        <a:t>kako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</a:rPr>
                        <a:t>ostvariti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</a:rPr>
                        <a:t>lidersku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</a:rPr>
                        <a:t>poziciju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/>
                        <a:t>Pozicioniranje</a:t>
                      </a:r>
                      <a:r>
                        <a:rPr lang="en-US" sz="1400" b="1" dirty="0" smtClean="0"/>
                        <a:t> </a:t>
                      </a:r>
                      <a:r>
                        <a:rPr lang="en-US" sz="1400" b="1" dirty="0" err="1" smtClean="0"/>
                        <a:t>tržišne</a:t>
                      </a:r>
                      <a:r>
                        <a:rPr lang="en-US" sz="1400" b="1" dirty="0" smtClean="0"/>
                        <a:t> </a:t>
                      </a:r>
                      <a:r>
                        <a:rPr lang="en-US" sz="1400" b="1" dirty="0" err="1" smtClean="0"/>
                        <a:t>uloge</a:t>
                      </a:r>
                      <a:endParaRPr lang="en-US" sz="1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MARKETING STRATEGIJA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Izbegavanje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sukoba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sa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finansijskom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drugom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politikom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Calibri" pitchFamily="34" charset="0"/>
                          <a:cs typeface="Calibri" pitchFamily="34" charset="0"/>
                        </a:rPr>
                        <a:t>preduzeća</a:t>
                      </a:r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/>
                        <a:t>Menadžment</a:t>
                      </a:r>
                      <a:r>
                        <a:rPr lang="en-US" sz="1400" b="1" dirty="0" smtClean="0"/>
                        <a:t> </a:t>
                      </a:r>
                      <a:r>
                        <a:rPr lang="en-US" sz="1400" b="1" dirty="0" err="1" smtClean="0"/>
                        <a:t>aspekt</a:t>
                      </a:r>
                      <a:r>
                        <a:rPr lang="en-US" sz="1400" dirty="0" smtClean="0"/>
                        <a:t> (</a:t>
                      </a:r>
                      <a:r>
                        <a:rPr lang="en-US" sz="1400" dirty="0" err="1" smtClean="0"/>
                        <a:t>usaglašavanje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funkcija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upravljanje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organizovanje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kontrola</a:t>
                      </a:r>
                      <a:r>
                        <a:rPr lang="en-US" sz="1400" dirty="0" smtClean="0"/>
                        <a:t>)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MARKETING TAKTIKA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Tekuće poslovno prilagođavanje</a:t>
                      </a:r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/>
                        <a:t>Operacionalizacija</a:t>
                      </a:r>
                      <a:r>
                        <a:rPr lang="en-US" sz="1400" b="1" dirty="0" smtClean="0"/>
                        <a:t> marketing </a:t>
                      </a:r>
                      <a:r>
                        <a:rPr lang="en-US" sz="1400" b="1" dirty="0" err="1" smtClean="0"/>
                        <a:t>strategije</a:t>
                      </a:r>
                      <a:r>
                        <a:rPr lang="en-US" sz="1400" b="1" dirty="0" smtClean="0"/>
                        <a:t> </a:t>
                      </a:r>
                      <a:endParaRPr lang="en-US" sz="1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78" name="AutoShape 2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4" name="AutoShape 8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6" name="AutoShape 10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52401" y="1295400"/>
            <a:ext cx="4381499" cy="16383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Savremena</a:t>
            </a:r>
            <a:r>
              <a:rPr lang="en-US" dirty="0" smtClean="0">
                <a:solidFill>
                  <a:schemeClr val="tx1"/>
                </a:solidFill>
              </a:rPr>
              <a:t> marketing </a:t>
            </a:r>
            <a:r>
              <a:rPr lang="en-US" dirty="0" err="1" smtClean="0">
                <a:solidFill>
                  <a:schemeClr val="tx1"/>
                </a:solidFill>
              </a:rPr>
              <a:t>filozofija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proizašla</a:t>
            </a:r>
            <a:r>
              <a:rPr lang="en-US" dirty="0" smtClean="0">
                <a:solidFill>
                  <a:schemeClr val="tx1"/>
                </a:solidFill>
              </a:rPr>
              <a:t> je </a:t>
            </a:r>
            <a:r>
              <a:rPr lang="en-US" dirty="0" err="1" smtClean="0">
                <a:solidFill>
                  <a:schemeClr val="tx1"/>
                </a:solidFill>
              </a:rPr>
              <a:t>iz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uspešne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privredne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prakse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preduzeća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posluju</a:t>
            </a:r>
            <a:r>
              <a:rPr lang="en-US" dirty="0" smtClean="0">
                <a:solidFill>
                  <a:schemeClr val="tx1"/>
                </a:solidFill>
              </a:rPr>
              <a:t> u </a:t>
            </a:r>
            <a:r>
              <a:rPr lang="en-US" dirty="0" err="1" smtClean="0">
                <a:solidFill>
                  <a:schemeClr val="tx1"/>
                </a:solidFill>
              </a:rPr>
              <a:t>razvijenim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tržišnim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privredama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odnosno</a:t>
            </a:r>
            <a:r>
              <a:rPr lang="en-US" dirty="0" smtClean="0">
                <a:solidFill>
                  <a:schemeClr val="tx1"/>
                </a:solidFill>
              </a:rPr>
              <a:t> u </a:t>
            </a:r>
            <a:r>
              <a:rPr lang="en-US" dirty="0" err="1" smtClean="0">
                <a:solidFill>
                  <a:schemeClr val="tx1"/>
                </a:solidFill>
              </a:rPr>
              <a:t>razvijenim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tržišnim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odnosima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mogućnostima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uslovima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622800" y="1315359"/>
            <a:ext cx="4432300" cy="1631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 smtClean="0">
                <a:latin typeface="Calibri" pitchFamily="34" charset="0"/>
                <a:cs typeface="Calibri" pitchFamily="34" charset="0"/>
              </a:rPr>
              <a:t>U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savremenom marketingu, treba permanentno praviti razliku između prodaje i marketinga. Nakon industrijske revolucije proizvođač je govorio: „Pred vas iznosim ono što sam napravim. Da li biste bili tako ljubazni da to kupite?“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810000" y="228600"/>
            <a:ext cx="533400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MARKETING OKRUŽENJE </a:t>
            </a:r>
            <a:r>
              <a:rPr kumimoji="0" lang="x-non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x-non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n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 ULOGA MARKETINGA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01600" y="3220359"/>
            <a:ext cx="4432300" cy="1631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 err="1" smtClean="0"/>
              <a:t>M</a:t>
            </a:r>
            <a:r>
              <a:rPr lang="en-US" dirty="0" err="1" smtClean="0"/>
              <a:t>arketinška</a:t>
            </a:r>
            <a:r>
              <a:rPr lang="en-US" dirty="0" smtClean="0"/>
              <a:t> </a:t>
            </a:r>
            <a:r>
              <a:rPr lang="en-US" dirty="0" err="1" smtClean="0"/>
              <a:t>strategija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markentiške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se ne </a:t>
            </a:r>
            <a:r>
              <a:rPr lang="en-US" dirty="0" err="1" smtClean="0"/>
              <a:t>obavljaju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,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npr.finansijskim</a:t>
            </a:r>
            <a:r>
              <a:rPr lang="en-US" dirty="0" smtClean="0"/>
              <a:t> </a:t>
            </a:r>
            <a:r>
              <a:rPr lang="en-US" dirty="0" err="1" smtClean="0"/>
              <a:t>tržištima</a:t>
            </a:r>
            <a:r>
              <a:rPr lang="en-US" dirty="0" smtClean="0"/>
              <a:t> (</a:t>
            </a:r>
            <a:r>
              <a:rPr lang="en-US" dirty="0" err="1" smtClean="0"/>
              <a:t>investitori</a:t>
            </a:r>
            <a:r>
              <a:rPr lang="en-US" dirty="0" smtClean="0"/>
              <a:t>)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(</a:t>
            </a:r>
            <a:r>
              <a:rPr lang="en-US" dirty="0" err="1" smtClean="0"/>
              <a:t>ljudski</a:t>
            </a:r>
            <a:r>
              <a:rPr lang="en-US" dirty="0" smtClean="0"/>
              <a:t> </a:t>
            </a:r>
            <a:r>
              <a:rPr lang="en-US" dirty="0" err="1" smtClean="0"/>
              <a:t>resursi</a:t>
            </a:r>
            <a:r>
              <a:rPr lang="en-US" dirty="0" smtClean="0"/>
              <a:t>),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610101" y="3238500"/>
            <a:ext cx="4381499" cy="16383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 err="1" smtClean="0">
                <a:solidFill>
                  <a:schemeClr val="tx1"/>
                </a:solidFill>
              </a:rPr>
              <a:t>A</a:t>
            </a:r>
            <a:r>
              <a:rPr lang="en-US" dirty="0" err="1" smtClean="0">
                <a:solidFill>
                  <a:schemeClr val="tx1"/>
                </a:solidFill>
              </a:rPr>
              <a:t>ko</a:t>
            </a:r>
            <a:r>
              <a:rPr lang="en-US" dirty="0" smtClean="0">
                <a:solidFill>
                  <a:schemeClr val="tx1"/>
                </a:solidFill>
              </a:rPr>
              <a:t> se </a:t>
            </a:r>
            <a:r>
              <a:rPr lang="en-US" dirty="0" err="1" smtClean="0">
                <a:solidFill>
                  <a:schemeClr val="tx1"/>
                </a:solidFill>
              </a:rPr>
              <a:t>potrebe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kupaca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nameravaju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ispravno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shvatiti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uspešno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zadovoljiti</a:t>
            </a:r>
            <a:r>
              <a:rPr lang="en-US" dirty="0" smtClean="0">
                <a:solidFill>
                  <a:schemeClr val="tx1"/>
                </a:solidFill>
              </a:rPr>
              <a:t>, marketing </a:t>
            </a:r>
            <a:r>
              <a:rPr lang="en-US" dirty="0" err="1" smtClean="0">
                <a:solidFill>
                  <a:schemeClr val="tx1"/>
                </a:solidFill>
              </a:rPr>
              <a:t>treba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zauzme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centralni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položaj</a:t>
            </a:r>
            <a:r>
              <a:rPr lang="en-US" dirty="0" smtClean="0">
                <a:solidFill>
                  <a:schemeClr val="tx1"/>
                </a:solidFill>
              </a:rPr>
              <a:t> u </a:t>
            </a:r>
            <a:r>
              <a:rPr lang="en-US" dirty="0" err="1" smtClean="0">
                <a:solidFill>
                  <a:schemeClr val="tx1"/>
                </a:solidFill>
              </a:rPr>
              <a:t>preduzeću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78" name="AutoShape 2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4" name="AutoShape 8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6" name="AutoShape 10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810000" y="228600"/>
            <a:ext cx="533400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MARKETING OKRUŽENJE </a:t>
            </a:r>
            <a:r>
              <a:rPr kumimoji="0" lang="x-non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x-non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n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 ULOGA MARKETINGA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8900" y="1269990"/>
            <a:ext cx="6045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Argumenti</a:t>
            </a:r>
            <a:r>
              <a:rPr lang="en-US" dirty="0" smtClean="0"/>
              <a:t> </a:t>
            </a:r>
            <a:r>
              <a:rPr lang="en-US" dirty="0" err="1" smtClean="0"/>
              <a:t>marketara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primenu</a:t>
            </a:r>
            <a:r>
              <a:rPr lang="en-US" dirty="0" smtClean="0"/>
              <a:t> </a:t>
            </a:r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 smtClean="0"/>
              <a:t>koncepcije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sledeć</a:t>
            </a:r>
            <a:r>
              <a:rPr lang="x-none" dirty="0" smtClean="0"/>
              <a:t>i</a:t>
            </a:r>
            <a:r>
              <a:rPr lang="en-US" dirty="0" smtClean="0"/>
              <a:t>:</a:t>
            </a:r>
            <a:endParaRPr lang="x-none" dirty="0" smtClean="0"/>
          </a:p>
          <a:p>
            <a:r>
              <a:rPr lang="en-US" dirty="0" smtClean="0"/>
              <a:t> 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Aktiva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je male </a:t>
            </a:r>
            <a:r>
              <a:rPr lang="en-US" dirty="0" err="1" smtClean="0"/>
              <a:t>vrednosti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postojanja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 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Ključni</a:t>
            </a:r>
            <a:r>
              <a:rPr lang="en-US" dirty="0" smtClean="0"/>
              <a:t> </a:t>
            </a:r>
            <a:r>
              <a:rPr lang="en-US" dirty="0" err="1" smtClean="0"/>
              <a:t>zadatak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je, </a:t>
            </a:r>
            <a:r>
              <a:rPr lang="en-US" dirty="0" err="1" smtClean="0"/>
              <a:t>stoga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privuče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zadrži</a:t>
            </a:r>
            <a:r>
              <a:rPr lang="en-US" dirty="0" smtClean="0"/>
              <a:t> </a:t>
            </a:r>
            <a:r>
              <a:rPr lang="en-US" dirty="0" err="1" smtClean="0"/>
              <a:t>kupce</a:t>
            </a:r>
            <a:r>
              <a:rPr lang="en-US" dirty="0" smtClean="0"/>
              <a:t> 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Kupci</a:t>
            </a:r>
            <a:r>
              <a:rPr lang="en-US" dirty="0" smtClean="0"/>
              <a:t> se </a:t>
            </a:r>
            <a:r>
              <a:rPr lang="en-US" dirty="0" err="1" smtClean="0"/>
              <a:t>privlače</a:t>
            </a:r>
            <a:r>
              <a:rPr lang="en-US" dirty="0" smtClean="0"/>
              <a:t> </a:t>
            </a:r>
            <a:r>
              <a:rPr lang="en-US" dirty="0" err="1" smtClean="0"/>
              <a:t>obećanjima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zadržavaju</a:t>
            </a:r>
            <a:r>
              <a:rPr lang="en-US" dirty="0" smtClean="0"/>
              <a:t> </a:t>
            </a:r>
            <a:r>
              <a:rPr lang="en-US" dirty="0" err="1" smtClean="0"/>
              <a:t>zadovoljenjem</a:t>
            </a:r>
            <a:r>
              <a:rPr lang="en-US" dirty="0" smtClean="0"/>
              <a:t> 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Zadatak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je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definiše</a:t>
            </a:r>
            <a:r>
              <a:rPr lang="en-US" dirty="0" smtClean="0"/>
              <a:t> </a:t>
            </a:r>
            <a:r>
              <a:rPr lang="en-US" dirty="0" err="1" smtClean="0"/>
              <a:t>izvesno</a:t>
            </a:r>
            <a:r>
              <a:rPr lang="en-US" dirty="0" smtClean="0"/>
              <a:t> </a:t>
            </a:r>
            <a:r>
              <a:rPr lang="en-US" dirty="0" err="1" smtClean="0"/>
              <a:t>prikladno</a:t>
            </a:r>
            <a:r>
              <a:rPr lang="en-US" dirty="0" smtClean="0"/>
              <a:t> </a:t>
            </a:r>
            <a:r>
              <a:rPr lang="en-US" dirty="0" err="1" smtClean="0"/>
              <a:t>obećanje</a:t>
            </a:r>
            <a:r>
              <a:rPr lang="en-US" dirty="0" smtClean="0"/>
              <a:t> </a:t>
            </a:r>
            <a:r>
              <a:rPr lang="en-US" dirty="0" err="1" smtClean="0"/>
              <a:t>kupcu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osigura</a:t>
            </a:r>
            <a:r>
              <a:rPr lang="en-US" dirty="0" smtClean="0"/>
              <a:t> </a:t>
            </a:r>
            <a:r>
              <a:rPr lang="en-US" dirty="0" err="1" smtClean="0"/>
              <a:t>njihovo</a:t>
            </a:r>
            <a:r>
              <a:rPr lang="en-US" dirty="0" smtClean="0"/>
              <a:t> </a:t>
            </a:r>
            <a:r>
              <a:rPr lang="en-US" dirty="0" err="1" smtClean="0"/>
              <a:t>zadovoljenje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Stvarno</a:t>
            </a:r>
            <a:r>
              <a:rPr lang="en-US" dirty="0" smtClean="0"/>
              <a:t> </a:t>
            </a:r>
            <a:r>
              <a:rPr lang="en-US" dirty="0" err="1" smtClean="0"/>
              <a:t>zadovoljenje</a:t>
            </a:r>
            <a:r>
              <a:rPr lang="en-US" dirty="0" smtClean="0"/>
              <a:t> </a:t>
            </a:r>
            <a:r>
              <a:rPr lang="en-US" dirty="0" err="1" smtClean="0"/>
              <a:t>kupca</a:t>
            </a:r>
            <a:r>
              <a:rPr lang="en-US" dirty="0" smtClean="0"/>
              <a:t> je pod </a:t>
            </a:r>
            <a:r>
              <a:rPr lang="en-US" dirty="0" err="1" smtClean="0"/>
              <a:t>uticajem</a:t>
            </a:r>
            <a:r>
              <a:rPr lang="en-US" dirty="0" smtClean="0"/>
              <a:t> </a:t>
            </a:r>
            <a:r>
              <a:rPr lang="en-US" dirty="0" err="1" smtClean="0"/>
              <a:t>delovanja</a:t>
            </a:r>
            <a:r>
              <a:rPr lang="en-US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 smtClean="0"/>
              <a:t>odelenja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smtClean="0"/>
              <a:t>Marketing je </a:t>
            </a:r>
            <a:r>
              <a:rPr lang="en-US" dirty="0" err="1" smtClean="0"/>
              <a:t>potreban</a:t>
            </a:r>
            <a:r>
              <a:rPr lang="en-US" dirty="0" smtClean="0"/>
              <a:t>,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zadovoljiti</a:t>
            </a:r>
            <a:r>
              <a:rPr lang="en-US" dirty="0" smtClean="0"/>
              <a:t> </a:t>
            </a:r>
            <a:r>
              <a:rPr lang="en-US" dirty="0" err="1" smtClean="0"/>
              <a:t>kupce</a:t>
            </a:r>
            <a:r>
              <a:rPr lang="en-US" dirty="0" smtClean="0"/>
              <a:t>,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kontrola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odelenjima</a:t>
            </a:r>
            <a:endParaRPr lang="en-US" dirty="0"/>
          </a:p>
        </p:txBody>
      </p:sp>
      <p:pic>
        <p:nvPicPr>
          <p:cNvPr id="30722" name="Picture 2" descr="Viralni Marketing"/>
          <p:cNvPicPr>
            <a:picLocks noChangeAspect="1" noChangeArrowheads="1"/>
          </p:cNvPicPr>
          <p:nvPr/>
        </p:nvPicPr>
        <p:blipFill>
          <a:blip r:embed="rId2" cstate="print"/>
          <a:srcRect l="33518"/>
          <a:stretch>
            <a:fillRect/>
          </a:stretch>
        </p:blipFill>
        <p:spPr bwMode="auto">
          <a:xfrm>
            <a:off x="5973882" y="1587500"/>
            <a:ext cx="3030195" cy="302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78" name="AutoShape 2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4" name="AutoShape 8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6" name="AutoShape 10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810000" y="228600"/>
            <a:ext cx="533400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MARKETING OKRUŽENJE </a:t>
            </a:r>
            <a:r>
              <a:rPr kumimoji="0" lang="x-non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x-non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n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 ULOGA MARKETINGA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25900" y="1438186"/>
            <a:ext cx="5181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x-none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nastojanju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izmeni</a:t>
            </a:r>
            <a:r>
              <a:rPr lang="en-US" dirty="0" smtClean="0"/>
              <a:t> u </a:t>
            </a:r>
            <a:r>
              <a:rPr lang="en-US" dirty="0" err="1" smtClean="0"/>
              <a:t>tržišno</a:t>
            </a:r>
            <a:r>
              <a:rPr lang="en-US" dirty="0" smtClean="0"/>
              <a:t> </a:t>
            </a:r>
            <a:r>
              <a:rPr lang="en-US" dirty="0" err="1" smtClean="0"/>
              <a:t>orijentisano</a:t>
            </a:r>
            <a:r>
              <a:rPr lang="en-US" dirty="0" smtClean="0"/>
              <a:t>, </a:t>
            </a:r>
            <a:r>
              <a:rPr lang="en-US" dirty="0" err="1" smtClean="0"/>
              <a:t>neophodno</a:t>
            </a:r>
            <a:r>
              <a:rPr lang="en-US" dirty="0" smtClean="0"/>
              <a:t> je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primeni</a:t>
            </a:r>
            <a:r>
              <a:rPr lang="en-US" dirty="0" smtClean="0"/>
              <a:t> </a:t>
            </a:r>
            <a:r>
              <a:rPr lang="en-US" dirty="0" err="1" smtClean="0"/>
              <a:t>koncepciju</a:t>
            </a:r>
            <a:r>
              <a:rPr lang="en-US" dirty="0" smtClean="0"/>
              <a:t> u </a:t>
            </a:r>
            <a:r>
              <a:rPr lang="en-US" dirty="0" err="1" smtClean="0"/>
              <a:t>kojoj</a:t>
            </a:r>
            <a:r>
              <a:rPr lang="en-US" dirty="0" smtClean="0"/>
              <a:t> je </a:t>
            </a:r>
            <a:r>
              <a:rPr lang="en-US" dirty="0" err="1" smtClean="0"/>
              <a:t>kupac</a:t>
            </a:r>
            <a:r>
              <a:rPr lang="en-US" dirty="0" smtClean="0"/>
              <a:t> u </a:t>
            </a:r>
            <a:r>
              <a:rPr lang="en-US" dirty="0" err="1" smtClean="0"/>
              <a:t>kontrolnoj</a:t>
            </a:r>
            <a:r>
              <a:rPr lang="en-US" dirty="0" smtClean="0"/>
              <a:t> </a:t>
            </a:r>
            <a:r>
              <a:rPr lang="en-US" dirty="0" err="1" smtClean="0"/>
              <a:t>funkciji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marketing u </a:t>
            </a:r>
            <a:r>
              <a:rPr lang="en-US" dirty="0" err="1" smtClean="0"/>
              <a:t>integralnoj</a:t>
            </a:r>
            <a:r>
              <a:rPr lang="en-US" dirty="0" smtClean="0"/>
              <a:t> </a:t>
            </a:r>
            <a:r>
              <a:rPr lang="en-US" dirty="0" err="1" smtClean="0"/>
              <a:t>funkciji</a:t>
            </a:r>
            <a:r>
              <a:rPr lang="en-US" dirty="0" smtClean="0"/>
              <a:t>.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Poseban značaj u svemu tome imaju tržišni faktori kao što su reakcije potrošača i konkurenata, uslovi privređivanja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x-none" dirty="0" err="1" smtClean="0"/>
              <a:t>R</a:t>
            </a:r>
            <a:r>
              <a:rPr lang="en-US" dirty="0" err="1" smtClean="0"/>
              <a:t>aspoloživa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, </a:t>
            </a:r>
            <a:r>
              <a:rPr lang="en-US" dirty="0" err="1" smtClean="0"/>
              <a:t>definisani</a:t>
            </a:r>
            <a:r>
              <a:rPr lang="en-US" dirty="0" smtClean="0"/>
              <a:t> </a:t>
            </a:r>
            <a:r>
              <a:rPr lang="en-US" dirty="0" err="1" smtClean="0"/>
              <a:t>poslovni</a:t>
            </a:r>
            <a:r>
              <a:rPr lang="en-US" dirty="0" smtClean="0"/>
              <a:t> </a:t>
            </a:r>
            <a:r>
              <a:rPr lang="en-US" dirty="0" err="1" smtClean="0"/>
              <a:t>ciljevi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odabrana</a:t>
            </a:r>
            <a:r>
              <a:rPr lang="en-US" dirty="0" smtClean="0"/>
              <a:t> </a:t>
            </a:r>
            <a:r>
              <a:rPr lang="en-US" dirty="0" err="1" smtClean="0"/>
              <a:t>strategija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opredeljuju</a:t>
            </a:r>
            <a:r>
              <a:rPr lang="en-US" dirty="0" smtClean="0"/>
              <a:t> </a:t>
            </a:r>
            <a:r>
              <a:rPr lang="en-US" dirty="0" err="1" smtClean="0"/>
              <a:t>realne</a:t>
            </a:r>
            <a:r>
              <a:rPr lang="en-US" dirty="0" smtClean="0"/>
              <a:t> </a:t>
            </a:r>
            <a:r>
              <a:rPr lang="en-US" dirty="0" err="1" smtClean="0"/>
              <a:t>okvire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lične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x-none" dirty="0" err="1" smtClean="0"/>
              <a:t>P</a:t>
            </a:r>
            <a:r>
              <a:rPr lang="en-US" dirty="0" err="1" smtClean="0"/>
              <a:t>otrebno</a:t>
            </a:r>
            <a:r>
              <a:rPr lang="en-US" dirty="0" smtClean="0"/>
              <a:t> je </a:t>
            </a:r>
            <a:r>
              <a:rPr lang="en-US" dirty="0" err="1" smtClean="0"/>
              <a:t>sagledati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snage</a:t>
            </a:r>
            <a:r>
              <a:rPr lang="en-US" dirty="0" smtClean="0"/>
              <a:t> u </a:t>
            </a:r>
            <a:r>
              <a:rPr lang="en-US" dirty="0" err="1" smtClean="0"/>
              <a:t>realizaciji</a:t>
            </a:r>
            <a:r>
              <a:rPr lang="en-US" dirty="0" smtClean="0"/>
              <a:t> marketing </a:t>
            </a:r>
            <a:r>
              <a:rPr lang="en-US" dirty="0" err="1" smtClean="0"/>
              <a:t>strategije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2772" name="Picture 4" descr="Veliki broj malih i srednjih preduzeća nema marketing odeljenje | PC Pr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741" y="2146300"/>
            <a:ext cx="3770489" cy="2120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36900" y="152400"/>
            <a:ext cx="533400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MARKETING OKRUŽENJE </a:t>
            </a:r>
            <a:r>
              <a:rPr kumimoji="0" lang="x-non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x-non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n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 ULOGA MARKETINGA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73300" y="968286"/>
            <a:ext cx="6261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Definisani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ciljevi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strategija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marketinga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opredeljuju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buduće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zadatke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komuniciranja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</a:t>
            </a:r>
            <a:r>
              <a:rPr lang="en-US" dirty="0" smtClean="0">
                <a:solidFill>
                  <a:schemeClr val="bg1"/>
                </a:solidFill>
              </a:rPr>
              <a:t> tom </a:t>
            </a:r>
            <a:r>
              <a:rPr lang="en-US" dirty="0" err="1" smtClean="0">
                <a:solidFill>
                  <a:schemeClr val="bg1"/>
                </a:solidFill>
              </a:rPr>
              <a:t>osnovu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najpogodnija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sredstva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komuniciranja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16400" y="182038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Određeni zadaci komuniciranja prednost, s razlogom, daju ekonomskoj propagandi i promociji prodaje, s obzirom da se na taj način najefikasnije informišu potencijalni potrošači o novim proizvodima.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4600" y="342058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Uloga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lične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dolazi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izražaja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podizanju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relativnog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značaja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instrumenata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marketinga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funkciji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jačanja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ukupne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pozicije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njegove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profitabilnosti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poslovanja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324100" y="1993900"/>
            <a:ext cx="1574800" cy="1244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794" name="Picture 2" descr="Vodič za marketing malih preduzeć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3533775"/>
            <a:ext cx="2039744" cy="1393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4299" y="209586"/>
            <a:ext cx="5108619" cy="763526"/>
          </a:xfrm>
        </p:spPr>
        <p:txBody>
          <a:bodyPr>
            <a:noAutofit/>
          </a:bodyPr>
          <a:lstStyle/>
          <a:p>
            <a:pPr algn="ctr"/>
            <a:r>
              <a:rPr lang="pl-PL" sz="3200" dirty="0" smtClean="0">
                <a:solidFill>
                  <a:schemeClr val="bg1"/>
                </a:solidFill>
              </a:rPr>
              <a:t>UTICAJ OKRUŽENJA NA PROGRAM PRODAJE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78" name="AutoShape 2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4" name="AutoShape 8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6" name="AutoShape 10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943100" y="3340100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dirty="0" smtClean="0"/>
              <a:t>HVALA NA PAŽNJI !</a:t>
            </a:r>
            <a:endParaRPr 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3467100" y="4114800"/>
            <a:ext cx="2188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 smtClean="0"/>
              <a:t>Imate li pitanja?</a:t>
            </a:r>
            <a:endParaRPr lang="en-US" sz="2400" dirty="0"/>
          </a:p>
        </p:txBody>
      </p:sp>
      <p:pic>
        <p:nvPicPr>
          <p:cNvPr id="1026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UTICAJ OKRUŽENJA NA PROGRAM PRODAJE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90500" y="1312386"/>
            <a:ext cx="81153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Formulisanje strategijskog programa prodaje zahteva da se, osim utvrđivanja osnovnih pitanja, na koje je neophodno odgovoriti, u njegovom kreiranju, </a:t>
            </a:r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da se sagleda i analizira okruženje preduzeća. </a:t>
            </a:r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tražnja</a:t>
            </a:r>
            <a:r>
              <a:rPr lang="en-US" dirty="0" smtClean="0"/>
              <a:t> </a:t>
            </a:r>
            <a:r>
              <a:rPr lang="en-US" dirty="0" err="1" smtClean="0"/>
              <a:t>potencijalnih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praksa</a:t>
            </a:r>
            <a:r>
              <a:rPr lang="en-US" dirty="0" smtClean="0"/>
              <a:t> </a:t>
            </a:r>
            <a:r>
              <a:rPr lang="en-US" dirty="0" err="1" smtClean="0"/>
              <a:t>konkurencije</a:t>
            </a:r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42" name="Picture 2" descr="A Brief Guide To Open Ltd Company - Transformative Too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" y="2971800"/>
            <a:ext cx="4033837" cy="195580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4508500" y="2489200"/>
            <a:ext cx="4800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U savremenim uslovima poslovanja na promene politike i planova prodaje utiču i brojni drugi faktori: 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tržišna događanja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tehničko-tehnološke inovacije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pravni okvir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politički ambijent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 kulturno okruženje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ekološki i socijalni faktori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PRODAJNE TERITORIJE U PROGRAMU PRODAJE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77800" y="1277259"/>
            <a:ext cx="5727700" cy="9452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Uticaj</a:t>
            </a:r>
            <a:r>
              <a:rPr lang="en-US" sz="2000" dirty="0" smtClean="0"/>
              <a:t> </a:t>
            </a:r>
            <a:r>
              <a:rPr lang="en-US" sz="2000" dirty="0" err="1" smtClean="0"/>
              <a:t>okruženja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program </a:t>
            </a:r>
            <a:r>
              <a:rPr lang="en-US" sz="2000" dirty="0" err="1" smtClean="0"/>
              <a:t>prodaje</a:t>
            </a:r>
            <a:r>
              <a:rPr lang="en-US" sz="2000" dirty="0" smtClean="0"/>
              <a:t> je </a:t>
            </a:r>
            <a:r>
              <a:rPr lang="en-US" sz="2000" dirty="0" err="1" smtClean="0"/>
              <a:t>višestruk</a:t>
            </a:r>
            <a:r>
              <a:rPr lang="en-US" sz="2000" dirty="0" smtClean="0"/>
              <a:t> </a:t>
            </a:r>
            <a:r>
              <a:rPr lang="en-US" sz="2000" dirty="0" err="1" smtClean="0"/>
              <a:t>prvenstveno</a:t>
            </a:r>
            <a:r>
              <a:rPr lang="en-US" sz="2000" dirty="0" smtClean="0"/>
              <a:t> </a:t>
            </a:r>
            <a:r>
              <a:rPr lang="en-US" sz="2000" dirty="0" err="1" smtClean="0"/>
              <a:t>imajući</a:t>
            </a:r>
            <a:r>
              <a:rPr lang="en-US" sz="2000" dirty="0" smtClean="0"/>
              <a:t> u </a:t>
            </a:r>
            <a:r>
              <a:rPr lang="en-US" sz="2000" dirty="0" err="1" smtClean="0"/>
              <a:t>vidu</a:t>
            </a:r>
            <a:r>
              <a:rPr lang="en-US" sz="2000" dirty="0" smtClean="0"/>
              <a:t> </a:t>
            </a:r>
            <a:r>
              <a:rPr lang="en-US" sz="2000" dirty="0" err="1" smtClean="0"/>
              <a:t>prostornu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vremensku</a:t>
            </a:r>
            <a:r>
              <a:rPr lang="en-US" sz="2000" dirty="0" smtClean="0"/>
              <a:t> </a:t>
            </a:r>
            <a:r>
              <a:rPr lang="en-US" sz="2000" dirty="0" err="1" smtClean="0"/>
              <a:t>dimenziju</a:t>
            </a:r>
            <a:r>
              <a:rPr lang="en-US" sz="2000" dirty="0" smtClean="0"/>
              <a:t>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77800" y="2356759"/>
            <a:ext cx="5740400" cy="742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Menadžment</a:t>
            </a:r>
            <a:r>
              <a:rPr lang="en-US" sz="2000" dirty="0" smtClean="0"/>
              <a:t> </a:t>
            </a:r>
            <a:r>
              <a:rPr lang="en-US" sz="2000" dirty="0" err="1" smtClean="0"/>
              <a:t>prodajnih</a:t>
            </a:r>
            <a:r>
              <a:rPr lang="en-US" sz="2000" dirty="0" smtClean="0"/>
              <a:t> </a:t>
            </a:r>
            <a:r>
              <a:rPr lang="en-US" sz="2000" dirty="0" err="1" smtClean="0"/>
              <a:t>teritorija</a:t>
            </a:r>
            <a:r>
              <a:rPr lang="en-US" sz="2000" dirty="0" smtClean="0"/>
              <a:t> </a:t>
            </a:r>
            <a:r>
              <a:rPr lang="en-US" sz="2000" dirty="0" err="1" smtClean="0"/>
              <a:t>predstavlja</a:t>
            </a:r>
            <a:r>
              <a:rPr lang="en-US" sz="2000" dirty="0" smtClean="0"/>
              <a:t> </a:t>
            </a:r>
            <a:r>
              <a:rPr lang="en-US" sz="2000" dirty="0" err="1" smtClean="0"/>
              <a:t>sastavni</a:t>
            </a:r>
            <a:r>
              <a:rPr lang="en-US" sz="2000" dirty="0" smtClean="0"/>
              <a:t> </a:t>
            </a:r>
            <a:r>
              <a:rPr lang="en-US" sz="2000" dirty="0" err="1" smtClean="0"/>
              <a:t>deo</a:t>
            </a:r>
            <a:r>
              <a:rPr lang="en-US" sz="2000" dirty="0" smtClean="0"/>
              <a:t> </a:t>
            </a:r>
            <a:r>
              <a:rPr lang="en-US" sz="2000" dirty="0" err="1" smtClean="0"/>
              <a:t>integralnog</a:t>
            </a:r>
            <a:r>
              <a:rPr lang="en-US" sz="2000" dirty="0" smtClean="0"/>
              <a:t> </a:t>
            </a:r>
            <a:r>
              <a:rPr lang="en-US" sz="2000" dirty="0" err="1" smtClean="0"/>
              <a:t>sistema</a:t>
            </a:r>
            <a:r>
              <a:rPr lang="en-US" sz="2000" dirty="0" smtClean="0"/>
              <a:t> </a:t>
            </a:r>
            <a:r>
              <a:rPr lang="en-US" sz="2000" dirty="0" err="1" smtClean="0"/>
              <a:t>menadžmenta</a:t>
            </a:r>
            <a:r>
              <a:rPr lang="en-US" sz="2000" dirty="0" smtClean="0"/>
              <a:t> </a:t>
            </a:r>
            <a:r>
              <a:rPr lang="en-US" sz="2000" dirty="0" err="1" smtClean="0"/>
              <a:t>prodaje</a:t>
            </a:r>
            <a:r>
              <a:rPr lang="en-US" sz="2000" dirty="0" smtClean="0"/>
              <a:t>. </a:t>
            </a:r>
            <a:endParaRPr lang="en-US" sz="2000" dirty="0"/>
          </a:p>
        </p:txBody>
      </p:sp>
      <p:sp>
        <p:nvSpPr>
          <p:cNvPr id="16" name="Rounded Rectangle 15"/>
          <p:cNvSpPr/>
          <p:nvPr/>
        </p:nvSpPr>
        <p:spPr>
          <a:xfrm>
            <a:off x="154846" y="3283859"/>
            <a:ext cx="8798654" cy="983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 smtClean="0">
                <a:latin typeface="Calibri" pitchFamily="34" charset="0"/>
                <a:cs typeface="Calibri" pitchFamily="34" charset="0"/>
              </a:rPr>
              <a:t>Određena prodajna teritorija ne vezuje se uvek za određeno geografsko područje, nego kriterijumi za formiranje prodajnih teritorija mogu biti različiti i fleksibilno postavljeni, u zavisnosti od konkretnih tržišnih uslova. 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6626" name="Picture 2" descr="Navigator servis Subotica - prodaja, servis, opre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227261"/>
            <a:ext cx="2438400" cy="1843088"/>
          </a:xfrm>
          <a:prstGeom prst="rect">
            <a:avLst/>
          </a:prstGeom>
          <a:noFill/>
        </p:spPr>
      </p:pic>
      <p:sp>
        <p:nvSpPr>
          <p:cNvPr id="17" name="Rounded Rectangle 16"/>
          <p:cNvSpPr/>
          <p:nvPr/>
        </p:nvSpPr>
        <p:spPr>
          <a:xfrm>
            <a:off x="205646" y="4445000"/>
            <a:ext cx="8722454" cy="596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treba</a:t>
            </a:r>
            <a:r>
              <a:rPr lang="en-US" sz="2000" dirty="0" smtClean="0"/>
              <a:t> </a:t>
            </a:r>
            <a:r>
              <a:rPr lang="en-US" sz="2000" dirty="0" err="1" smtClean="0"/>
              <a:t>imati</a:t>
            </a:r>
            <a:r>
              <a:rPr lang="en-US" sz="2000" dirty="0" smtClean="0"/>
              <a:t> u </a:t>
            </a:r>
            <a:r>
              <a:rPr lang="en-US" sz="2000" dirty="0" err="1" smtClean="0"/>
              <a:t>vidu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prodajne</a:t>
            </a:r>
            <a:r>
              <a:rPr lang="en-US" sz="2000" dirty="0" smtClean="0"/>
              <a:t> </a:t>
            </a:r>
            <a:r>
              <a:rPr lang="en-US" sz="2000" dirty="0" err="1" smtClean="0"/>
              <a:t>teritorije</a:t>
            </a:r>
            <a:r>
              <a:rPr lang="en-US" sz="2000" dirty="0" smtClean="0"/>
              <a:t> </a:t>
            </a:r>
            <a:r>
              <a:rPr lang="en-US" sz="2000" dirty="0" err="1" smtClean="0"/>
              <a:t>nisu</a:t>
            </a:r>
            <a:r>
              <a:rPr lang="en-US" sz="2000" dirty="0" smtClean="0"/>
              <a:t>, </a:t>
            </a:r>
            <a:r>
              <a:rPr lang="en-US" sz="2000" dirty="0" err="1" smtClean="0"/>
              <a:t>uvek</a:t>
            </a:r>
            <a:r>
              <a:rPr lang="en-US" sz="2000" dirty="0" smtClean="0"/>
              <a:t>, </a:t>
            </a:r>
            <a:r>
              <a:rPr lang="en-US" sz="2000" dirty="0" err="1" smtClean="0"/>
              <a:t>neophodne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efektivnu</a:t>
            </a:r>
            <a:r>
              <a:rPr lang="en-US" sz="2000" dirty="0" smtClean="0"/>
              <a:t> </a:t>
            </a:r>
            <a:r>
              <a:rPr lang="en-US" sz="2000" dirty="0" err="1" smtClean="0"/>
              <a:t>realizaciju</a:t>
            </a:r>
            <a:r>
              <a:rPr lang="en-US" sz="2000" dirty="0" smtClean="0"/>
              <a:t> </a:t>
            </a:r>
            <a:r>
              <a:rPr lang="en-US" sz="2000" dirty="0" err="1" smtClean="0"/>
              <a:t>prodajnih</a:t>
            </a:r>
            <a:r>
              <a:rPr lang="en-US" sz="2000" dirty="0" smtClean="0"/>
              <a:t> </a:t>
            </a:r>
            <a:r>
              <a:rPr lang="en-US" sz="2000" dirty="0" err="1" smtClean="0"/>
              <a:t>aktivnosti</a:t>
            </a:r>
            <a:r>
              <a:rPr lang="en-US" sz="2000" dirty="0" smtClean="0"/>
              <a:t>.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PRODAJNE TERITORIJE U PROGRAMU PRODAJE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15900" y="1384985"/>
            <a:ext cx="34925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Razlozi za nepostojanje prodajnih teritorija</a:t>
            </a:r>
            <a:r>
              <a:rPr lang="x-none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</a:t>
            </a:r>
            <a:r>
              <a:rPr lang="x-none" dirty="0" smtClean="0"/>
              <a:t>ala </a:t>
            </a:r>
            <a:r>
              <a:rPr lang="en-US" dirty="0" err="1" smtClean="0"/>
              <a:t>tržišta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x-none" dirty="0" smtClean="0"/>
              <a:t>M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x-none" dirty="0" smtClean="0"/>
              <a:t>P</a:t>
            </a:r>
            <a:r>
              <a:rPr lang="en-US" dirty="0" err="1" smtClean="0"/>
              <a:t>rodajna</a:t>
            </a:r>
            <a:r>
              <a:rPr lang="en-US" dirty="0" smtClean="0"/>
              <a:t> </a:t>
            </a:r>
            <a:r>
              <a:rPr lang="en-US" dirty="0" err="1" smtClean="0"/>
              <a:t>snaga</a:t>
            </a:r>
            <a:r>
              <a:rPr lang="en-US" dirty="0" smtClean="0"/>
              <a:t> </a:t>
            </a:r>
            <a:r>
              <a:rPr lang="en-US" dirty="0" err="1" smtClean="0"/>
              <a:t>relativno</a:t>
            </a:r>
            <a:r>
              <a:rPr lang="en-US" dirty="0" smtClean="0"/>
              <a:t> mala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811217" y="1409184"/>
            <a:ext cx="518038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Potrebu za formiranjem prodajnih teritorija: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Omogućavaju</a:t>
            </a:r>
            <a:r>
              <a:rPr lang="en-US" dirty="0" smtClean="0"/>
              <a:t> </a:t>
            </a:r>
            <a:r>
              <a:rPr lang="en-US" dirty="0" err="1" smtClean="0"/>
              <a:t>celovitu</a:t>
            </a:r>
            <a:r>
              <a:rPr lang="en-US" dirty="0" smtClean="0"/>
              <a:t> </a:t>
            </a:r>
            <a:r>
              <a:rPr lang="en-US" dirty="0" err="1" smtClean="0"/>
              <a:t>identifikaciju</a:t>
            </a:r>
            <a:r>
              <a:rPr lang="en-US" dirty="0" smtClean="0"/>
              <a:t> </a:t>
            </a:r>
            <a:r>
              <a:rPr lang="en-US" dirty="0" err="1" smtClean="0"/>
              <a:t>postojećih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potencijalnih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Mnogo</a:t>
            </a:r>
            <a:r>
              <a:rPr lang="en-US" dirty="0" smtClean="0"/>
              <a:t> </a:t>
            </a:r>
            <a:r>
              <a:rPr lang="en-US" dirty="0" err="1" smtClean="0"/>
              <a:t>preciznije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sadržajnije</a:t>
            </a:r>
            <a:r>
              <a:rPr lang="en-US" dirty="0" smtClean="0"/>
              <a:t> </a:t>
            </a:r>
            <a:r>
              <a:rPr lang="en-US" dirty="0" err="1" smtClean="0"/>
              <a:t>definišu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svakog</a:t>
            </a:r>
            <a:r>
              <a:rPr lang="en-US" dirty="0" smtClean="0"/>
              <a:t> </a:t>
            </a:r>
            <a:r>
              <a:rPr lang="en-US" dirty="0" err="1" smtClean="0"/>
              <a:t>prodavca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ocenjivanje</a:t>
            </a:r>
            <a:r>
              <a:rPr lang="en-US" dirty="0" smtClean="0"/>
              <a:t> </a:t>
            </a:r>
            <a:r>
              <a:rPr lang="en-US" dirty="0" err="1" smtClean="0"/>
              <a:t>ostvarenih</a:t>
            </a:r>
            <a:r>
              <a:rPr lang="en-US" dirty="0" smtClean="0"/>
              <a:t> </a:t>
            </a:r>
            <a:r>
              <a:rPr lang="en-US" dirty="0" err="1" smtClean="0"/>
              <a:t>rezultata</a:t>
            </a:r>
            <a:r>
              <a:rPr lang="en-US" dirty="0" smtClean="0"/>
              <a:t> </a:t>
            </a:r>
            <a:r>
              <a:rPr lang="en-US" dirty="0" err="1" smtClean="0"/>
              <a:t>svakog</a:t>
            </a:r>
            <a:r>
              <a:rPr lang="en-US" dirty="0" smtClean="0"/>
              <a:t> </a:t>
            </a:r>
            <a:r>
              <a:rPr lang="en-US" dirty="0" err="1" smtClean="0"/>
              <a:t>prodavca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Osnova za unapređivanje odnosa sa potrošačima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Snižavanje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Koordiniraju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ostalim</a:t>
            </a:r>
            <a:r>
              <a:rPr lang="en-US" dirty="0" smtClean="0"/>
              <a:t> </a:t>
            </a:r>
            <a:r>
              <a:rPr lang="en-US" dirty="0" err="1" smtClean="0"/>
              <a:t>aktivnostima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promocije</a:t>
            </a:r>
            <a:endParaRPr lang="pl-PL" dirty="0" smtClean="0"/>
          </a:p>
          <a:p>
            <a:endParaRPr lang="en-US" dirty="0"/>
          </a:p>
        </p:txBody>
      </p:sp>
      <p:pic>
        <p:nvPicPr>
          <p:cNvPr id="27650" name="Picture 2" descr="The Art of Saying NO - Hiba - Family Resource Cent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601" y="3340100"/>
            <a:ext cx="2146300" cy="1287779"/>
          </a:xfrm>
          <a:prstGeom prst="rect">
            <a:avLst/>
          </a:prstGeom>
          <a:noFill/>
        </p:spPr>
      </p:pic>
      <p:pic>
        <p:nvPicPr>
          <p:cNvPr id="27654" name="Picture 6" descr="Check Correct Green - Free vector graphic on Pixab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3475464"/>
            <a:ext cx="1384300" cy="15834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866900" y="287730"/>
            <a:ext cx="7785099" cy="725349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PROCES PRODAJE PROFESIONALNIM KUPCIMA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43100" y="1182985"/>
            <a:ext cx="454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err="1" smtClean="0">
                <a:solidFill>
                  <a:schemeClr val="bg1"/>
                </a:solidFill>
              </a:rPr>
              <a:t>Talenat</a:t>
            </a:r>
            <a:r>
              <a:rPr lang="en-US" u="sng" dirty="0" smtClean="0">
                <a:solidFill>
                  <a:schemeClr val="bg1"/>
                </a:solidFill>
              </a:rPr>
              <a:t>, </a:t>
            </a:r>
            <a:r>
              <a:rPr lang="en-US" u="sng" dirty="0" err="1" smtClean="0">
                <a:solidFill>
                  <a:schemeClr val="bg1"/>
                </a:solidFill>
              </a:rPr>
              <a:t>poznavanje</a:t>
            </a:r>
            <a:r>
              <a:rPr lang="en-US" u="sng" dirty="0" smtClean="0">
                <a:solidFill>
                  <a:schemeClr val="bg1"/>
                </a:solidFill>
              </a:rPr>
              <a:t> </a:t>
            </a:r>
            <a:r>
              <a:rPr lang="en-US" u="sng" dirty="0" err="1" smtClean="0">
                <a:solidFill>
                  <a:schemeClr val="bg1"/>
                </a:solidFill>
              </a:rPr>
              <a:t>proizvoda</a:t>
            </a:r>
            <a:r>
              <a:rPr lang="en-US" u="sng" dirty="0" smtClean="0">
                <a:solidFill>
                  <a:schemeClr val="bg1"/>
                </a:solidFill>
              </a:rPr>
              <a:t> </a:t>
            </a:r>
            <a:r>
              <a:rPr lang="en-US" u="sng" dirty="0" err="1" smtClean="0">
                <a:solidFill>
                  <a:schemeClr val="bg1"/>
                </a:solidFill>
              </a:rPr>
              <a:t>i</a:t>
            </a:r>
            <a:r>
              <a:rPr lang="en-US" u="sng" dirty="0" smtClean="0">
                <a:solidFill>
                  <a:schemeClr val="bg1"/>
                </a:solidFill>
              </a:rPr>
              <a:t> </a:t>
            </a:r>
            <a:r>
              <a:rPr lang="en-US" u="sng" dirty="0" err="1" smtClean="0">
                <a:solidFill>
                  <a:schemeClr val="bg1"/>
                </a:solidFill>
              </a:rPr>
              <a:t>sposobnost</a:t>
            </a:r>
            <a:r>
              <a:rPr lang="en-US" u="sng" dirty="0" smtClean="0">
                <a:solidFill>
                  <a:schemeClr val="bg1"/>
                </a:solidFill>
              </a:rPr>
              <a:t> </a:t>
            </a:r>
            <a:r>
              <a:rPr lang="en-US" u="sng" dirty="0" err="1" smtClean="0">
                <a:solidFill>
                  <a:schemeClr val="bg1"/>
                </a:solidFill>
              </a:rPr>
              <a:t>uspostavljanja</a:t>
            </a:r>
            <a:r>
              <a:rPr lang="en-US" u="sng" dirty="0" smtClean="0">
                <a:solidFill>
                  <a:schemeClr val="bg1"/>
                </a:solidFill>
              </a:rPr>
              <a:t> </a:t>
            </a:r>
            <a:r>
              <a:rPr lang="en-US" u="sng" dirty="0" err="1" smtClean="0">
                <a:solidFill>
                  <a:schemeClr val="bg1"/>
                </a:solidFill>
              </a:rPr>
              <a:t>ličnog</a:t>
            </a:r>
            <a:r>
              <a:rPr lang="en-US" u="sng" dirty="0" smtClean="0">
                <a:solidFill>
                  <a:schemeClr val="bg1"/>
                </a:solidFill>
              </a:rPr>
              <a:t> </a:t>
            </a:r>
            <a:r>
              <a:rPr lang="en-US" u="sng" dirty="0" err="1" smtClean="0">
                <a:solidFill>
                  <a:schemeClr val="bg1"/>
                </a:solidFill>
              </a:rPr>
              <a:t>kontakta</a:t>
            </a:r>
            <a:r>
              <a:rPr lang="en-US" u="sng" dirty="0" smtClean="0">
                <a:solidFill>
                  <a:schemeClr val="bg1"/>
                </a:solidFill>
              </a:rPr>
              <a:t> s </a:t>
            </a:r>
            <a:r>
              <a:rPr lang="en-US" u="sng" dirty="0" err="1" smtClean="0">
                <a:solidFill>
                  <a:schemeClr val="bg1"/>
                </a:solidFill>
              </a:rPr>
              <a:t>kupcem</a:t>
            </a:r>
            <a:r>
              <a:rPr lang="en-US" u="sng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ključne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osobine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klasičnog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prodavca</a:t>
            </a:r>
            <a:r>
              <a:rPr lang="x-none" dirty="0" smtClean="0">
                <a:solidFill>
                  <a:schemeClr val="bg1"/>
                </a:solidFill>
              </a:rPr>
              <a:t>.</a:t>
            </a:r>
          </a:p>
          <a:p>
            <a:endParaRPr lang="x-none" dirty="0" smtClean="0">
              <a:solidFill>
                <a:schemeClr val="bg1"/>
              </a:solidFill>
            </a:endParaRPr>
          </a:p>
        </p:txBody>
      </p:sp>
      <p:pic>
        <p:nvPicPr>
          <p:cNvPr id="9218" name="Picture 2" descr="Prodavac (Salesman, Sales Person, Seller) | Opisi Zanimanja | Poslovi  Infostu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9974" y="1023936"/>
            <a:ext cx="2714625" cy="1805227"/>
          </a:xfrm>
          <a:prstGeom prst="rect">
            <a:avLst/>
          </a:prstGeom>
          <a:noFill/>
        </p:spPr>
      </p:pic>
      <p:pic>
        <p:nvPicPr>
          <p:cNvPr id="9220" name="Picture 4" descr="PRODAVAČ - Andrago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6175" y="2409824"/>
            <a:ext cx="2505075" cy="2505076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4965700" y="295188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Priprema prodavaca</a:t>
            </a:r>
            <a:r>
              <a:rPr lang="x-none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ima sledeće značajne prednosti:</a:t>
            </a:r>
            <a:endParaRPr lang="x-none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Unapređuje profesionalan nastup</a:t>
            </a:r>
            <a:endParaRPr lang="x-none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Povećava efikasnost rada i korišćenje vremena prodavaca</a:t>
            </a:r>
            <a:endParaRPr lang="x-none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Podiže samopouzdanje prodavaca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7246" y="1277259"/>
            <a:ext cx="8455753" cy="1224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Stalno</a:t>
            </a:r>
            <a:r>
              <a:rPr lang="en-US" sz="2000" dirty="0" smtClean="0"/>
              <a:t> </a:t>
            </a:r>
            <a:r>
              <a:rPr lang="en-US" sz="2000" dirty="0" err="1" smtClean="0"/>
              <a:t>poboljšanje</a:t>
            </a:r>
            <a:r>
              <a:rPr lang="en-US" sz="2000" dirty="0" smtClean="0"/>
              <a:t> </a:t>
            </a:r>
            <a:r>
              <a:rPr lang="en-US" sz="2000" dirty="0" err="1" smtClean="0"/>
              <a:t>pripremljenosti</a:t>
            </a:r>
            <a:r>
              <a:rPr lang="en-US" sz="2000" dirty="0" smtClean="0"/>
              <a:t> </a:t>
            </a:r>
            <a:r>
              <a:rPr lang="en-US" sz="2000" dirty="0" err="1" smtClean="0"/>
              <a:t>prodavaca</a:t>
            </a:r>
            <a:r>
              <a:rPr lang="en-US" sz="2000" dirty="0" smtClean="0"/>
              <a:t> </a:t>
            </a:r>
            <a:r>
              <a:rPr lang="en-US" sz="2000" dirty="0" err="1" smtClean="0"/>
              <a:t>odnosi</a:t>
            </a:r>
            <a:r>
              <a:rPr lang="en-US" sz="2000" dirty="0" smtClean="0"/>
              <a:t> se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njihovo</a:t>
            </a:r>
            <a:r>
              <a:rPr lang="en-US" sz="2000" dirty="0" smtClean="0"/>
              <a:t> </a:t>
            </a:r>
            <a:r>
              <a:rPr lang="en-US" sz="2000" dirty="0" err="1" smtClean="0"/>
              <a:t>poznavanje</a:t>
            </a:r>
            <a:r>
              <a:rPr lang="en-US" sz="2000" dirty="0" smtClean="0"/>
              <a:t> </a:t>
            </a:r>
            <a:r>
              <a:rPr lang="en-US" sz="2000" dirty="0" err="1" smtClean="0"/>
              <a:t>faza</a:t>
            </a:r>
            <a:r>
              <a:rPr lang="en-US" sz="2000" dirty="0" smtClean="0"/>
              <a:t> </a:t>
            </a:r>
            <a:r>
              <a:rPr lang="en-US" sz="2000" dirty="0" err="1" smtClean="0"/>
              <a:t>procesa</a:t>
            </a:r>
            <a:r>
              <a:rPr lang="en-US" sz="2000" dirty="0" smtClean="0"/>
              <a:t> </a:t>
            </a:r>
            <a:r>
              <a:rPr lang="en-US" sz="2000" dirty="0" err="1" smtClean="0"/>
              <a:t>prodaje</a:t>
            </a:r>
            <a:r>
              <a:rPr lang="x-none" sz="2000" dirty="0" smtClean="0"/>
              <a:t>.</a:t>
            </a:r>
            <a:r>
              <a:rPr lang="en-US" sz="2000" dirty="0" smtClean="0"/>
              <a:t> . </a:t>
            </a:r>
            <a:r>
              <a:rPr lang="en-US" sz="2000" dirty="0" err="1" smtClean="0"/>
              <a:t>Samo</a:t>
            </a:r>
            <a:r>
              <a:rPr lang="en-US" sz="2000" dirty="0" smtClean="0"/>
              <a:t> </a:t>
            </a:r>
            <a:r>
              <a:rPr lang="en-US" sz="2000" dirty="0" err="1" smtClean="0"/>
              <a:t>prodavac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je </a:t>
            </a:r>
            <a:r>
              <a:rPr lang="en-US" sz="2000" dirty="0" err="1" smtClean="0"/>
              <a:t>osposobljen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spontano</a:t>
            </a:r>
            <a:r>
              <a:rPr lang="en-US" sz="2000" dirty="0" smtClean="0"/>
              <a:t>, </a:t>
            </a:r>
            <a:r>
              <a:rPr lang="en-US" sz="2000" dirty="0" err="1" smtClean="0"/>
              <a:t>bez</a:t>
            </a:r>
            <a:r>
              <a:rPr lang="en-US" sz="2000" dirty="0" smtClean="0"/>
              <a:t> </a:t>
            </a:r>
            <a:r>
              <a:rPr lang="en-US" sz="2000" dirty="0" err="1" smtClean="0"/>
              <a:t>razmišljanja</a:t>
            </a:r>
            <a:r>
              <a:rPr lang="en-US" sz="2000" dirty="0" smtClean="0"/>
              <a:t> u </a:t>
            </a:r>
            <a:r>
              <a:rPr lang="en-US" sz="2000" dirty="0" err="1" smtClean="0"/>
              <a:t>kritičnom</a:t>
            </a:r>
            <a:r>
              <a:rPr lang="en-US" sz="2000" dirty="0" smtClean="0"/>
              <a:t> </a:t>
            </a:r>
            <a:r>
              <a:rPr lang="en-US" sz="2000" dirty="0" err="1" smtClean="0"/>
              <a:t>momentu</a:t>
            </a:r>
            <a:r>
              <a:rPr lang="en-US" sz="2000" dirty="0" smtClean="0"/>
              <a:t> </a:t>
            </a:r>
            <a:r>
              <a:rPr lang="en-US" sz="2000" dirty="0" err="1" smtClean="0"/>
              <a:t>učini</a:t>
            </a:r>
            <a:r>
              <a:rPr lang="en-US" sz="2000" dirty="0" smtClean="0"/>
              <a:t> </a:t>
            </a:r>
            <a:r>
              <a:rPr lang="en-US" sz="2000" dirty="0" err="1" smtClean="0"/>
              <a:t>odgovarajući</a:t>
            </a:r>
            <a:r>
              <a:rPr lang="en-US" sz="2000" dirty="0" smtClean="0"/>
              <a:t> </a:t>
            </a:r>
            <a:r>
              <a:rPr lang="en-US" sz="2000" dirty="0" err="1" smtClean="0"/>
              <a:t>potez</a:t>
            </a:r>
            <a:r>
              <a:rPr lang="en-US" sz="2000" dirty="0" smtClean="0"/>
              <a:t>, u </a:t>
            </a:r>
            <a:r>
              <a:rPr lang="en-US" sz="2000" dirty="0" err="1" smtClean="0"/>
              <a:t>svakoj</a:t>
            </a:r>
            <a:r>
              <a:rPr lang="en-US" sz="2000" dirty="0" smtClean="0"/>
              <a:t> </a:t>
            </a:r>
            <a:r>
              <a:rPr lang="en-US" sz="2000" dirty="0" err="1" smtClean="0"/>
              <a:t>fazi</a:t>
            </a:r>
            <a:r>
              <a:rPr lang="en-US" sz="2000" dirty="0" smtClean="0"/>
              <a:t> </a:t>
            </a:r>
            <a:r>
              <a:rPr lang="en-US" sz="2000" dirty="0" err="1" smtClean="0"/>
              <a:t>prodajnog</a:t>
            </a:r>
            <a:r>
              <a:rPr lang="en-US" sz="2000" dirty="0" smtClean="0"/>
              <a:t> </a:t>
            </a:r>
            <a:r>
              <a:rPr lang="en-US" sz="2000" dirty="0" err="1" smtClean="0"/>
              <a:t>procesa</a:t>
            </a:r>
            <a:r>
              <a:rPr lang="en-US" sz="2000" dirty="0" smtClean="0"/>
              <a:t>, </a:t>
            </a:r>
            <a:r>
              <a:rPr lang="en-US" sz="2000" dirty="0" err="1" smtClean="0"/>
              <a:t>može</a:t>
            </a:r>
            <a:r>
              <a:rPr lang="en-US" sz="2000" dirty="0" smtClean="0"/>
              <a:t> </a:t>
            </a:r>
            <a:r>
              <a:rPr lang="en-US" sz="2000" dirty="0" err="1" smtClean="0"/>
              <a:t>računati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dobre</a:t>
            </a:r>
            <a:r>
              <a:rPr lang="en-US" sz="2000" dirty="0" smtClean="0"/>
              <a:t> </a:t>
            </a:r>
            <a:r>
              <a:rPr lang="en-US" sz="2000" dirty="0" err="1" smtClean="0"/>
              <a:t>rezultate</a:t>
            </a:r>
            <a:r>
              <a:rPr lang="en-US" sz="2000" dirty="0" smtClean="0"/>
              <a:t> u </a:t>
            </a:r>
            <a:r>
              <a:rPr lang="en-US" sz="2000" dirty="0" err="1" smtClean="0"/>
              <a:t>prodaji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2050" name="Picture 2" descr="Резултат слика за savremena proda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</p:pic>
      <p:sp>
        <p:nvSpPr>
          <p:cNvPr id="11" name="Title 11"/>
          <p:cNvSpPr txBox="1">
            <a:spLocks/>
          </p:cNvSpPr>
          <p:nvPr/>
        </p:nvSpPr>
        <p:spPr>
          <a:xfrm>
            <a:off x="4114800" y="135330"/>
            <a:ext cx="4660899" cy="72534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PROCES PRODAJE PROFESIONALNIM KUPCIMA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3582" y="2679184"/>
            <a:ext cx="1457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analiza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324600" y="2705785"/>
            <a:ext cx="3136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analiza</a:t>
            </a:r>
            <a:r>
              <a:rPr lang="en-US" dirty="0" smtClean="0"/>
              <a:t> </a:t>
            </a:r>
            <a:r>
              <a:rPr lang="en-US" dirty="0" err="1" smtClean="0"/>
              <a:t>tržišnog</a:t>
            </a:r>
            <a:r>
              <a:rPr lang="en-US" dirty="0" smtClean="0"/>
              <a:t> </a:t>
            </a:r>
            <a:r>
              <a:rPr lang="en-US" dirty="0" err="1" smtClean="0"/>
              <a:t>ambijenta</a:t>
            </a:r>
            <a:endParaRPr lang="en-US" dirty="0"/>
          </a:p>
        </p:txBody>
      </p:sp>
      <p:sp>
        <p:nvSpPr>
          <p:cNvPr id="8194" name="AutoShape 2" descr="Essential Tools for Comprehensive Business Analysis | Villanova Univers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96" name="AutoShape 4" descr="Essential Tools for Comprehensive Business Analysis | Villanova Univers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8" name="Picture 6" descr="First Time Customer Analysis"/>
          <p:cNvPicPr>
            <a:picLocks noChangeAspect="1" noChangeArrowheads="1"/>
          </p:cNvPicPr>
          <p:nvPr/>
        </p:nvPicPr>
        <p:blipFill>
          <a:blip r:embed="rId4" cstate="print"/>
          <a:srcRect l="5089" t="19549" r="4242" b="25564"/>
          <a:stretch>
            <a:fillRect/>
          </a:stretch>
        </p:blipFill>
        <p:spPr bwMode="auto">
          <a:xfrm>
            <a:off x="2703708" y="2959100"/>
            <a:ext cx="2528692" cy="1079500"/>
          </a:xfrm>
          <a:prstGeom prst="rect">
            <a:avLst/>
          </a:prstGeom>
          <a:noFill/>
        </p:spPr>
      </p:pic>
      <p:sp>
        <p:nvSpPr>
          <p:cNvPr id="15" name="Rounded Rectangle 14"/>
          <p:cNvSpPr/>
          <p:nvPr/>
        </p:nvSpPr>
        <p:spPr>
          <a:xfrm>
            <a:off x="406400" y="3314700"/>
            <a:ext cx="1638300" cy="3175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326772" y="3276084"/>
            <a:ext cx="3290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analiza i unapređenjeliste kupaca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6653" y="3288784"/>
            <a:ext cx="1698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priprema</a:t>
            </a:r>
            <a:r>
              <a:rPr lang="en-US" dirty="0" smtClean="0"/>
              <a:t> </a:t>
            </a:r>
            <a:r>
              <a:rPr lang="en-US" dirty="0" err="1" smtClean="0"/>
              <a:t>poziva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3885684"/>
            <a:ext cx="3015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prezentacija</a:t>
            </a:r>
            <a:r>
              <a:rPr lang="en-US" dirty="0" smtClean="0"/>
              <a:t> "</a:t>
            </a:r>
            <a:r>
              <a:rPr lang="en-US" dirty="0" err="1" smtClean="0"/>
              <a:t>paketa</a:t>
            </a:r>
            <a:r>
              <a:rPr lang="en-US" dirty="0" smtClean="0"/>
              <a:t> </a:t>
            </a:r>
            <a:r>
              <a:rPr lang="en-US" dirty="0" err="1" smtClean="0"/>
              <a:t>ponude</a:t>
            </a:r>
            <a:r>
              <a:rPr lang="en-US" dirty="0" smtClean="0"/>
              <a:t>"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257404" y="4431268"/>
            <a:ext cx="1980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rešavanje</a:t>
            </a:r>
            <a:r>
              <a:rPr lang="en-US" dirty="0" smtClean="0"/>
              <a:t> </a:t>
            </a:r>
            <a:r>
              <a:rPr lang="en-US" dirty="0" err="1" smtClean="0"/>
              <a:t>primedbi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910757" y="3784084"/>
            <a:ext cx="1919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zaključivanje</a:t>
            </a:r>
            <a:r>
              <a:rPr lang="en-US" dirty="0" smtClean="0"/>
              <a:t> </a:t>
            </a:r>
            <a:r>
              <a:rPr lang="en-US" dirty="0" err="1" smtClean="0"/>
              <a:t>posla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225425" y="4330184"/>
            <a:ext cx="2223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posleprodajni</a:t>
            </a:r>
            <a:r>
              <a:rPr lang="en-US" dirty="0" smtClean="0"/>
              <a:t> </a:t>
            </a:r>
            <a:r>
              <a:rPr lang="en-US" dirty="0" err="1" smtClean="0"/>
              <a:t>kontakt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152400" y="2730500"/>
            <a:ext cx="1638300" cy="3175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38100" y="3911600"/>
            <a:ext cx="2794000" cy="3302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1219200" y="4470400"/>
            <a:ext cx="1981200" cy="3302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5346700" y="3314700"/>
            <a:ext cx="3225800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6324600" y="2730500"/>
            <a:ext cx="2565400" cy="3302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5791200" y="3797300"/>
            <a:ext cx="2095500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5168900" y="4330700"/>
            <a:ext cx="2273300" cy="4064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1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209586"/>
            <a:ext cx="5334000" cy="763526"/>
          </a:xfrm>
        </p:spPr>
        <p:txBody>
          <a:bodyPr>
            <a:normAutofit fontScale="90000"/>
          </a:bodyPr>
          <a:lstStyle/>
          <a:p>
            <a:pPr algn="ctr"/>
            <a:r>
              <a:rPr lang="nn-NO" sz="2800" dirty="0" smtClean="0">
                <a:solidFill>
                  <a:schemeClr val="bg1"/>
                </a:solidFill>
              </a:rPr>
              <a:t>MARKETING OKRUŽENJE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nn-NO" sz="2800" dirty="0" smtClean="0">
                <a:solidFill>
                  <a:schemeClr val="bg1"/>
                </a:solidFill>
              </a:rPr>
              <a:t>I ULOGA MARKETINGA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99000" y="1352888"/>
            <a:ext cx="4470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/>
              <a:t>U </a:t>
            </a:r>
            <a:r>
              <a:rPr lang="en-US" dirty="0" err="1" smtClean="0"/>
              <a:t>savremenom</a:t>
            </a:r>
            <a:r>
              <a:rPr lang="en-US" dirty="0" smtClean="0"/>
              <a:t> marketing </a:t>
            </a:r>
            <a:r>
              <a:rPr lang="en-US" dirty="0" err="1" smtClean="0"/>
              <a:t>okruženju</a:t>
            </a:r>
            <a:r>
              <a:rPr lang="en-US" dirty="0" smtClean="0"/>
              <a:t> </a:t>
            </a:r>
            <a:r>
              <a:rPr lang="en-US" dirty="0" err="1" smtClean="0"/>
              <a:t>dubina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profil</a:t>
            </a:r>
            <a:r>
              <a:rPr lang="en-US" dirty="0" smtClean="0"/>
              <a:t> </a:t>
            </a:r>
            <a:r>
              <a:rPr lang="en-US" dirty="0" err="1" smtClean="0"/>
              <a:t>uspešnog</a:t>
            </a:r>
            <a:r>
              <a:rPr lang="en-US" dirty="0" smtClean="0"/>
              <a:t> </a:t>
            </a:r>
            <a:r>
              <a:rPr lang="en-US" dirty="0" err="1" smtClean="0"/>
              <a:t>tržišnog</a:t>
            </a:r>
            <a:r>
              <a:rPr lang="en-US" dirty="0" smtClean="0"/>
              <a:t> </a:t>
            </a:r>
            <a:r>
              <a:rPr lang="en-US" dirty="0" err="1" smtClean="0"/>
              <a:t>ponašanja</a:t>
            </a:r>
            <a:r>
              <a:rPr lang="en-US" dirty="0" smtClean="0"/>
              <a:t> </a:t>
            </a:r>
            <a:r>
              <a:rPr lang="en-US" dirty="0" err="1" smtClean="0"/>
              <a:t>mnogo</a:t>
            </a:r>
            <a:r>
              <a:rPr lang="en-US" dirty="0" smtClean="0"/>
              <a:t> je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usmeren</a:t>
            </a:r>
            <a:r>
              <a:rPr lang="en-US" dirty="0" smtClean="0"/>
              <a:t> ka </a:t>
            </a:r>
            <a:r>
              <a:rPr lang="en-US" dirty="0" err="1" smtClean="0"/>
              <a:t>strateškoj</a:t>
            </a:r>
            <a:r>
              <a:rPr lang="en-US" dirty="0" smtClean="0"/>
              <a:t> </a:t>
            </a:r>
            <a:r>
              <a:rPr lang="en-US" dirty="0" err="1" smtClean="0"/>
              <a:t>dimenziji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komponenti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strateškog</a:t>
            </a:r>
            <a:r>
              <a:rPr lang="en-US" dirty="0" smtClean="0"/>
              <a:t> </a:t>
            </a:r>
            <a:r>
              <a:rPr lang="en-US" dirty="0" err="1" smtClean="0"/>
              <a:t>menadžmenta</a:t>
            </a:r>
            <a:r>
              <a:rPr lang="en-US" dirty="0" smtClean="0"/>
              <a:t> </a:t>
            </a:r>
            <a:r>
              <a:rPr lang="en-US" dirty="0" err="1" smtClean="0"/>
              <a:t>nego</a:t>
            </a:r>
            <a:r>
              <a:rPr lang="en-US" dirty="0" smtClean="0"/>
              <a:t> ka </a:t>
            </a:r>
            <a:r>
              <a:rPr lang="en-US" dirty="0" err="1" smtClean="0"/>
              <a:t>operativnim</a:t>
            </a:r>
            <a:r>
              <a:rPr lang="en-US" dirty="0" smtClean="0"/>
              <a:t> </a:t>
            </a:r>
            <a:r>
              <a:rPr lang="en-US" dirty="0" err="1" smtClean="0"/>
              <a:t>aspektima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personifikaciji</a:t>
            </a:r>
            <a:r>
              <a:rPr lang="en-US" dirty="0" smtClean="0"/>
              <a:t> marketing </a:t>
            </a:r>
            <a:r>
              <a:rPr lang="en-US" dirty="0" err="1" smtClean="0"/>
              <a:t>koncepta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338917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Primenom odgovarajućih marketinških istraživanja moguće je pronaći optimalan odnos sa tržištem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a to je ono rešenje koje na kompromis između proizvodnje i tražnje daje najpovoljnije poslovne rezultate odnosno efekte ozražene u nivou ostvarenog profita.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How to Create a Marketing Plan: The Analysis - Super Heuristics"/>
          <p:cNvPicPr>
            <a:picLocks noChangeAspect="1" noChangeArrowheads="1"/>
          </p:cNvPicPr>
          <p:nvPr/>
        </p:nvPicPr>
        <p:blipFill>
          <a:blip r:embed="rId2" cstate="print"/>
          <a:srcRect l="5212" r="19000" b="7718"/>
          <a:stretch>
            <a:fillRect/>
          </a:stretch>
        </p:blipFill>
        <p:spPr bwMode="auto">
          <a:xfrm>
            <a:off x="914400" y="1231900"/>
            <a:ext cx="2908300" cy="1981200"/>
          </a:xfrm>
          <a:prstGeom prst="rect">
            <a:avLst/>
          </a:prstGeom>
          <a:noFill/>
        </p:spPr>
      </p:pic>
      <p:pic>
        <p:nvPicPr>
          <p:cNvPr id="6148" name="Picture 4" descr="Improve your marketing with qualitative data analysis | Marketing Donu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5901" y="3396873"/>
            <a:ext cx="2692400" cy="16323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209586"/>
            <a:ext cx="5334000" cy="763526"/>
          </a:xfrm>
        </p:spPr>
        <p:txBody>
          <a:bodyPr>
            <a:normAutofit fontScale="90000"/>
          </a:bodyPr>
          <a:lstStyle/>
          <a:p>
            <a:pPr algn="ctr"/>
            <a:r>
              <a:rPr lang="nn-NO" sz="2800" dirty="0" smtClean="0">
                <a:solidFill>
                  <a:schemeClr val="bg1"/>
                </a:solidFill>
              </a:rPr>
              <a:t>MARKETING OKRUŽENJE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nn-NO" sz="2800" dirty="0" smtClean="0">
                <a:solidFill>
                  <a:schemeClr val="bg1"/>
                </a:solidFill>
              </a:rPr>
              <a:t>I ULOGA MARKETINGA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5100" y="1251288"/>
            <a:ext cx="5511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Za uspešno prilagođavanje preduzeća okruženju, neophodno je neprestano imati u vidu četiri ključna faktora: 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tržište i tržišni odnosi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tržišno usmerena organizaciona struktura preduzeća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marketing strategija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ekonomska efikasnost preduzeća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38400" y="3384888"/>
            <a:ext cx="71501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Na sprovođenje i razmah marketing filozofije u konkretnom preduzeću utiče niz eksternih uslova od kojih su osnovni: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razvijenost tržišta i tržišnih institucija</a:t>
            </a:r>
            <a:endParaRPr lang="x-none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konzistentnost mera ekonomske politike</a:t>
            </a:r>
            <a:endParaRPr lang="x-none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sve komponente tzv.institucionalne infrastrukture 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8674" name="Picture 2" descr="Tržište marketinških komunikacija u Srbiji u 2017. zabeležilo rast - Biznis  i Finansij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5469" y="1424014"/>
            <a:ext cx="2988631" cy="1852586"/>
          </a:xfrm>
          <a:prstGeom prst="rect">
            <a:avLst/>
          </a:prstGeom>
          <a:noFill/>
        </p:spPr>
      </p:pic>
      <p:pic>
        <p:nvPicPr>
          <p:cNvPr id="28676" name="Picture 4" descr="ПОЛИТИЧКО ТРЖИШТЕ - Branko Dragaš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560" y="3251201"/>
            <a:ext cx="2184740" cy="17559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0"/>
            <a:ext cx="5334000" cy="763526"/>
          </a:xfrm>
        </p:spPr>
        <p:txBody>
          <a:bodyPr>
            <a:normAutofit fontScale="90000"/>
          </a:bodyPr>
          <a:lstStyle/>
          <a:p>
            <a:pPr algn="ctr"/>
            <a:r>
              <a:rPr lang="nn-NO" sz="2800" dirty="0" smtClean="0">
                <a:solidFill>
                  <a:schemeClr val="bg1"/>
                </a:solidFill>
              </a:rPr>
              <a:t>MARKETING OKRUŽENJE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nn-NO" sz="2800" dirty="0" smtClean="0">
                <a:solidFill>
                  <a:schemeClr val="bg1"/>
                </a:solidFill>
              </a:rPr>
              <a:t>I ULOGA MARKETINGA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074867" y="723384"/>
            <a:ext cx="2489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MARKETING OKRUŽENJE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47701" y="1642533"/>
          <a:ext cx="7924799" cy="3235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986"/>
                <a:gridCol w="1920513"/>
                <a:gridCol w="5702300"/>
              </a:tblGrid>
              <a:tr h="351367">
                <a:tc>
                  <a:txBody>
                    <a:bodyPr/>
                    <a:lstStyle/>
                    <a:p>
                      <a:r>
                        <a:rPr lang="x-none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Država</a:t>
                      </a:r>
                      <a:r>
                        <a:rPr lang="en-US" sz="1600" dirty="0" smtClean="0"/>
                        <a:t> / </a:t>
                      </a:r>
                      <a:r>
                        <a:rPr lang="en-US" sz="1600" dirty="0" err="1" smtClean="0"/>
                        <a:t>Vlada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x-none" sz="1400" dirty="0" smtClean="0"/>
                        <a:t>1.</a:t>
                      </a:r>
                      <a:r>
                        <a:rPr lang="en-US" sz="1400" dirty="0" err="1" smtClean="0"/>
                        <a:t>konkurentnost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privrede</a:t>
                      </a:r>
                      <a:r>
                        <a:rPr lang="x-none" sz="1400" dirty="0" smtClean="0"/>
                        <a:t>    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2. </a:t>
                      </a:r>
                      <a:r>
                        <a:rPr lang="en-US" sz="1400" dirty="0" err="1" smtClean="0"/>
                        <a:t>kvalitet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života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ljudi</a:t>
                      </a:r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</a:tr>
              <a:tr h="356557">
                <a:tc>
                  <a:txBody>
                    <a:bodyPr/>
                    <a:lstStyle/>
                    <a:p>
                      <a:r>
                        <a:rPr lang="x-none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Društvo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 smtClean="0"/>
                        <a:t>1.</a:t>
                      </a:r>
                      <a:r>
                        <a:rPr lang="en-US" sz="1400" dirty="0" err="1" smtClean="0"/>
                        <a:t>stopa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zaposlenosti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2.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ekonomski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razvoj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3.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stanje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vlasništva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4.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zaštita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okoline</a:t>
                      </a:r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</a:tr>
              <a:tr h="475827">
                <a:tc>
                  <a:txBody>
                    <a:bodyPr/>
                    <a:lstStyle/>
                    <a:p>
                      <a:r>
                        <a:rPr lang="x-none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Potrošači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 smtClean="0"/>
                        <a:t>1.</a:t>
                      </a:r>
                      <a:r>
                        <a:rPr lang="en-US" sz="1400" dirty="0" err="1" smtClean="0"/>
                        <a:t>troškovi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života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2.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ponašanje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potrošača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3.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osećaj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pogodnosti</a:t>
                      </a:r>
                      <a:endParaRPr lang="x-none" sz="1400" dirty="0" smtClean="0"/>
                    </a:p>
                    <a:p>
                      <a:pPr algn="ctr"/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4.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lojalnost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markama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5.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sistem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vrednosti</a:t>
                      </a:r>
                      <a:endParaRPr lang="en-US" sz="1400" dirty="0"/>
                    </a:p>
                  </a:txBody>
                  <a:tcPr/>
                </a:tc>
              </a:tr>
              <a:tr h="556815">
                <a:tc>
                  <a:txBody>
                    <a:bodyPr/>
                    <a:lstStyle/>
                    <a:p>
                      <a:r>
                        <a:rPr lang="x-none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Investitori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akcionari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 smtClean="0"/>
                        <a:t>1.</a:t>
                      </a:r>
                      <a:r>
                        <a:rPr lang="en-US" sz="1400" dirty="0" err="1" smtClean="0"/>
                        <a:t>upravljanje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rizikom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2.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inovacione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aktivnosti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3.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snaga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marke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proizvoda</a:t>
                      </a:r>
                      <a:r>
                        <a:rPr lang="en-US" sz="1400" dirty="0" smtClean="0"/>
                        <a:t> </a:t>
                      </a:r>
                      <a:endParaRPr lang="x-none" sz="1400" dirty="0" smtClean="0"/>
                    </a:p>
                    <a:p>
                      <a:pPr algn="ctr"/>
                      <a:r>
                        <a:rPr lang="x-none" sz="1400" dirty="0" smtClean="0"/>
                        <a:t>4.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mogućnost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rasta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5.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kontrola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troškova</a:t>
                      </a:r>
                      <a:endParaRPr lang="en-US" sz="1400" dirty="0"/>
                    </a:p>
                  </a:txBody>
                  <a:tcPr/>
                </a:tc>
              </a:tr>
              <a:tr h="475827">
                <a:tc>
                  <a:txBody>
                    <a:bodyPr/>
                    <a:lstStyle/>
                    <a:p>
                      <a:r>
                        <a:rPr lang="x-none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Kompanije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 smtClean="0"/>
                        <a:t>1.</a:t>
                      </a:r>
                      <a:r>
                        <a:rPr lang="en-US" sz="1400" dirty="0" err="1" smtClean="0"/>
                        <a:t>vizija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baseline="0" dirty="0" smtClean="0"/>
                        <a:t> 2.</a:t>
                      </a:r>
                      <a:r>
                        <a:rPr lang="en-US" sz="1400" dirty="0" err="1" smtClean="0"/>
                        <a:t>strategija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3.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konkurentska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pozicija</a:t>
                      </a:r>
                      <a:endParaRPr lang="x-none" sz="1400" dirty="0" smtClean="0"/>
                    </a:p>
                    <a:p>
                      <a:pPr algn="ctr"/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4.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prioritet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menadžmenta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 5.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način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rada</a:t>
                      </a:r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</a:tr>
              <a:tr h="416005">
                <a:tc>
                  <a:txBody>
                    <a:bodyPr/>
                    <a:lstStyle/>
                    <a:p>
                      <a:r>
                        <a:rPr lang="x-none" sz="1200" dirty="0" smtClean="0"/>
                        <a:t>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Zaposleni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pl-PL" sz="1400" dirty="0" smtClean="0"/>
                        <a:t>1.uslovi rada i primanja </a:t>
                      </a:r>
                      <a:r>
                        <a:rPr lang="pl-PL" sz="1400" baseline="0" dirty="0" smtClean="0"/>
                        <a:t>  </a:t>
                      </a:r>
                      <a:r>
                        <a:rPr lang="pl-PL" sz="1400" dirty="0" smtClean="0"/>
                        <a:t>2.kolegijalni odnosi 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dirty="0" smtClean="0"/>
                        <a:t>3.reputacija kompanije</a:t>
                      </a:r>
                      <a:endParaRPr lang="en-US" sz="1400" dirty="0"/>
                    </a:p>
                  </a:txBody>
                  <a:tcPr/>
                </a:tc>
              </a:tr>
              <a:tr h="356557">
                <a:tc>
                  <a:txBody>
                    <a:bodyPr/>
                    <a:lstStyle/>
                    <a:p>
                      <a:r>
                        <a:rPr lang="x-none" sz="1200" dirty="0" smtClean="0"/>
                        <a:t>7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Pojedinci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dirty="0" smtClean="0"/>
                        <a:t>1.</a:t>
                      </a:r>
                      <a:r>
                        <a:rPr lang="en-US" sz="1400" dirty="0" err="1" smtClean="0"/>
                        <a:t>proizvod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2.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cena</a:t>
                      </a:r>
                      <a:r>
                        <a:rPr lang="x-none" sz="1400" dirty="0" smtClean="0"/>
                        <a:t>  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3.</a:t>
                      </a:r>
                      <a:r>
                        <a:rPr lang="en-US" sz="1400" dirty="0" err="1" smtClean="0"/>
                        <a:t>kanali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distribucije</a:t>
                      </a:r>
                      <a:r>
                        <a:rPr lang="en-US" sz="1400" dirty="0" smtClean="0"/>
                        <a:t> </a:t>
                      </a:r>
                      <a:r>
                        <a:rPr lang="x-none" sz="1400" dirty="0" smtClean="0"/>
                        <a:t>4.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promocije</a:t>
                      </a:r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1434503" y="1282184"/>
            <a:ext cx="1149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SUBJEKAT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181411" y="1307584"/>
            <a:ext cx="908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ULOGA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1175</Words>
  <Application>Microsoft Office PowerPoint</Application>
  <PresentationFormat>On-screen Show (16:9)</PresentationFormat>
  <Paragraphs>144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UTICAJ OKRUŽENJA NA PROGRAM PRODAJE</vt:lpstr>
      <vt:lpstr>UTICAJ OKRUŽENJA NA PROGRAM PRODAJE</vt:lpstr>
      <vt:lpstr>PRODAJNE TERITORIJE U PROGRAMU PRODAJE</vt:lpstr>
      <vt:lpstr>PRODAJNE TERITORIJE U PROGRAMU PRODAJE</vt:lpstr>
      <vt:lpstr>PROCES PRODAJE PROFESIONALNIM KUPCIMA</vt:lpstr>
      <vt:lpstr>Slide 6</vt:lpstr>
      <vt:lpstr>MARKETING OKRUŽENJE  I ULOGA MARKETINGA</vt:lpstr>
      <vt:lpstr>MARKETING OKRUŽENJE  I ULOGA MARKETINGA</vt:lpstr>
      <vt:lpstr>MARKETING OKRUŽENJE  I ULOGA MARKETINGA</vt:lpstr>
      <vt:lpstr>Slide 10</vt:lpstr>
      <vt:lpstr>MARKETING OKRUŽENJE  I ULOGA MARKETINGA</vt:lpstr>
      <vt:lpstr>Slide 12</vt:lpstr>
      <vt:lpstr>Slide 13</vt:lpstr>
      <vt:lpstr>Slide 14</vt:lpstr>
      <vt:lpstr>Slide 15</vt:lpstr>
      <vt:lpstr>UTICAJ OKRUŽENJA NA PROGRAM PRODAJE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2021-03-09T10:17:30Z</dcterms:modified>
</cp:coreProperties>
</file>