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93" r:id="rId4"/>
    <p:sldId id="388" r:id="rId5"/>
    <p:sldId id="389" r:id="rId6"/>
    <p:sldId id="360" r:id="rId7"/>
    <p:sldId id="302" r:id="rId8"/>
    <p:sldId id="390" r:id="rId9"/>
    <p:sldId id="391" r:id="rId10"/>
    <p:sldId id="392" r:id="rId11"/>
    <p:sldId id="394" r:id="rId12"/>
    <p:sldId id="395" r:id="rId13"/>
    <p:sldId id="397" r:id="rId14"/>
    <p:sldId id="396" r:id="rId15"/>
    <p:sldId id="398" r:id="rId16"/>
    <p:sldId id="399" r:id="rId17"/>
    <p:sldId id="406" r:id="rId18"/>
    <p:sldId id="400" r:id="rId19"/>
    <p:sldId id="401" r:id="rId20"/>
    <p:sldId id="402" r:id="rId21"/>
    <p:sldId id="405" r:id="rId22"/>
    <p:sldId id="403" r:id="rId23"/>
    <p:sldId id="404" r:id="rId2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24" autoAdjust="0"/>
  </p:normalViewPr>
  <p:slideViewPr>
    <p:cSldViewPr>
      <p:cViewPr>
        <p:scale>
          <a:sx n="66" d="100"/>
          <a:sy n="66" d="100"/>
        </p:scale>
        <p:origin x="-1016" y="-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29.11.2025.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W2vfMH3qvWc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усские снова первые&quot;: как в мире отреагировали на фильм &quot;Вызов&quot; – Москва  24, 24.04.20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10515"/>
          <a:stretch/>
        </p:blipFill>
        <p:spPr bwMode="auto">
          <a:xfrm>
            <a:off x="-108520" y="483518"/>
            <a:ext cx="92890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3528" y="3003798"/>
            <a:ext cx="7416824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Академија Западна Србија – одсек Ваљево</a:t>
            </a:r>
            <a:endParaRPr lang="sr-Cyrl-R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83518"/>
            <a:ext cx="9144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14560" y="4731990"/>
            <a:ext cx="9195072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DA LI JE OVO ŠALA ILI ? Traži 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9" name="AutoShape 13" descr="Konkurs: Traži se radnik za najlepši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10" name="AutoShape 15" descr="Konkurs: Traži se radnik za najlepši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1968" y="3125415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dirty="0" smtClean="0">
                <a:solidFill>
                  <a:schemeClr val="bg1"/>
                </a:solidFill>
                <a:latin typeface="Cambria" pitchFamily="18" charset="0"/>
              </a:rPr>
              <a:t>M</a:t>
            </a:r>
            <a:r>
              <a:rPr lang="sr-Cyrl-RS" dirty="0" smtClean="0">
                <a:solidFill>
                  <a:schemeClr val="bg1"/>
                </a:solidFill>
                <a:latin typeface="Cambria" pitchFamily="18" charset="0"/>
              </a:rPr>
              <a:t>енаџмент људских ресурса</a:t>
            </a:r>
            <a:endParaRPr lang="sr-Cyrl-R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25793" y="3867894"/>
            <a:ext cx="7416824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Сесија седма: Обука запослених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chemeClr val="bg1"/>
                </a:solidFill>
                <a:latin typeface="Cambria" pitchFamily="18" charset="0"/>
              </a:rPr>
              <a:t>Школска година 2025/2026</a:t>
            </a:r>
            <a:endParaRPr lang="sr-Cyrl-RS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9174" y="4402008"/>
            <a:ext cx="3384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</a:rPr>
              <a:t>www.m24.ru/articles/kultura/24042023/571494 </a:t>
            </a:r>
            <a:endParaRPr lang="sr-Cyrl-R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Теорије циљева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556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Теорија постављања циљева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Теорије циљне оријентације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5122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1640" y="2931790"/>
            <a:ext cx="7812360" cy="20928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Очекивање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веровање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да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ће улагање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напора довести до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жељеног понашања;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Инструментализација</a:t>
            </a:r>
            <a:endParaRPr lang="ru-RU" sz="24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веровање да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је одређено понашање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повезано са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одређеним позитивним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последицама (резултатима);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Валенца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вредност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тог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резултата за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појединца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..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Теорије потреба и теорија очекивања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987574"/>
            <a:ext cx="838842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шта мотивише</a:t>
            </a:r>
            <a:r>
              <a:rPr lang="ru-RU" sz="2400" b="1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, односно 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покреће одређено </a:t>
            </a:r>
            <a:r>
              <a:rPr lang="ru-RU" sz="2400" b="1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понашање</a:t>
            </a:r>
            <a:r>
              <a:rPr lang="ru-RU" sz="20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. 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Уколико тренери желе да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мотивишу учење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потребно је да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најпре идентификују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потребе учесника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за одређеним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садржајем обуке и да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им покажу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на који начин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одређени програм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може задовољити </a:t>
            </a:r>
            <a:r>
              <a:rPr lang="ru-RU" sz="16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њихове потребе.</a:t>
            </a:r>
          </a:p>
        </p:txBody>
      </p:sp>
    </p:spTree>
    <p:extLst>
      <p:ext uri="{BB962C8B-B14F-4D97-AF65-F5344CB8AC3E}">
        <p14:creationId xmlns:p14="http://schemas.microsoft.com/office/powerpoint/2010/main" val="3512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t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bg1"/>
                </a:solidFill>
                <a:latin typeface="Cambria" pitchFamily="18" charset="0"/>
              </a:rPr>
              <a:t>Андрагогија</a:t>
            </a:r>
            <a:endParaRPr lang="sr-Cyrl-R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56015"/>
            <a:ext cx="935049" cy="9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496" y="1424330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Одрасли желе да знају зашто нешто уче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987574"/>
            <a:ext cx="2773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Одрасли уносе више радног искуства у учење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881" y="2643758"/>
            <a:ext cx="3585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Одрасли имају жељу да се самостално усмеравају у учењу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7616" y="3408261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Учење одраслих је оријентисано на неки проблем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080" y="42401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</a:rPr>
              <a:t>Одрасли су мотивисани да уче како интерно тако и екстерно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Идентификовање потреба за обуком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568381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2" y="618699"/>
            <a:ext cx="3857826" cy="4375338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Повезаност стратегије и обуке запослених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92026" y="4453531"/>
            <a:ext cx="4152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* Исечак преузет из уџбеника «Менаџмент људских ресурса», Биљана Богић Миличевић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9795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Повезаност стратегије и обуке запослених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2289"/>
            <a:ext cx="36258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14192" y="4326783"/>
            <a:ext cx="4388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* Исечак преузет из уџбеника «Менаџмент људских ресурса», Биљана Богић Миличевић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540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Идентификовање потреба за обуком	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5568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индивидуалном нивоу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нивоу радног места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групном нивоу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7828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Избор програма обуке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829634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Избор програма обуке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7585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Коме је обука намењена тј. која је циљна група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 изводи програме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Који тип вештина треба развити 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3690" y="2139702"/>
            <a:ext cx="5770087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Базична писменост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Базична техничка знања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Интерперсоналне способности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Концептуалне способности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31234"/>
            <a:ext cx="824440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Према месту одржавања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(на радном месту, у организацији, изван организације)</a:t>
            </a:r>
          </a:p>
          <a:p>
            <a:r>
              <a:rPr lang="ru-RU" sz="2000" b="1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Према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методу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(информациони методи, експериментални методи)</a:t>
            </a:r>
            <a:endParaRPr lang="ru-RU" sz="14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1260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Избор програма обуке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758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Који модел организације сектора за обуке сматрате најефикаснијим?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24696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8708504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Обука подразумева промене у специфичним знањима,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способностима, вештинама, ставовима или понашању запослених.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Обука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02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883917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bg1"/>
                </a:solidFill>
                <a:latin typeface="Cambria" pitchFamily="18" charset="0"/>
              </a:rPr>
              <a:t>Учећа организација</a:t>
            </a:r>
            <a:endParaRPr lang="sr-Cyrl-RS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758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Који модел организације сектора за обуке сматрате најефикаснијим?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43390"/>
            <a:ext cx="3149650" cy="3149650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537" y="3939902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www.youtube.com/watch?v=W2vfMH3qvWc</a:t>
            </a:r>
            <a:r>
              <a:rPr lang="sr-Cyrl-RS" dirty="0" smtClean="0"/>
              <a:t>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1150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Евалуација обуке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045567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Евалуација обуке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8708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Идентификовати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предности и недостатке програма обуке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– 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ли одговарају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потребама и циљевима учења, какав је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квалитет окружења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 учење и да ли долази до трансфера садржаја обуке;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Оценити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да ли садржај и организација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обуке (укључујући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распоред, смештај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извођаче итд)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доприносе учењу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примени стечених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знања 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радном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месту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Идентификовати групе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запослених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које су имале највише користи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од обуке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запослених који су имали најмање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користи;</a:t>
            </a:r>
          </a:p>
        </p:txBody>
      </p:sp>
    </p:spTree>
    <p:extLst>
      <p:ext uri="{BB962C8B-B14F-4D97-AF65-F5344CB8AC3E}">
        <p14:creationId xmlns:p14="http://schemas.microsoft.com/office/powerpoint/2010/main" val="11914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Евалуација обуке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8708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Прикупити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податке који могу помоћи промовисању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одређених програма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обуке: да ли би запослени некоме препоручили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програм обуке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коме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Одредити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финансијске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користи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трошкове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Упоредити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трошкове и користи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тренинга и других активности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које могу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побољшати перформансе на рандом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месту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Упоредити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трошкове и користи различитих програма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обуке са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циљем да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се изаберу најбољи програми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обуке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1423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3528" y="1707654"/>
            <a:ext cx="0" cy="113501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417" y="1986975"/>
            <a:ext cx="752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Учење</a:t>
            </a:r>
            <a:endParaRPr lang="sr-Cyrl-RS" sz="32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632636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1203598"/>
            <a:ext cx="8708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Учење је релативно трајна промена у људским способностима, знању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понашању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која није резултат развојног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процеса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, већ праксе или искуства.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Учење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56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Промене у способностима, које представљају резултат учења, могу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се јавити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 пет основних облика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: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Вербалне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информације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Интелектуалне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способности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Моторичке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способности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тавови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Когнитивне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стратегије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Учење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177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Класично версус оперантно условљавање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15566"/>
            <a:ext cx="3428553" cy="3428554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7704" y="45159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https://</a:t>
            </a:r>
            <a:r>
              <a:rPr lang="en-GB" dirty="0" smtClean="0"/>
              <a:t>sr.uniproyecta.com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23592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Теорија друштвеног учења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203" y="987574"/>
            <a:ext cx="8708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Теорија друштвеног или социјалног учења базира се на претпоставци да </a:t>
            </a:r>
            <a:r>
              <a:rPr lang="ru-RU" sz="2000" b="1" dirty="0" smtClean="0">
                <a:solidFill>
                  <a:srgbClr val="7030A0"/>
                </a:solidFill>
                <a:latin typeface="Cambria" pitchFamily="18" charset="0"/>
                <a:cs typeface="AJWEQP+EQWNKB+TimesNewRomanPSMT"/>
              </a:rPr>
              <a:t>људи уче </a:t>
            </a:r>
            <a:r>
              <a:rPr lang="ru-RU" sz="2000" b="1" dirty="0">
                <a:solidFill>
                  <a:srgbClr val="7030A0"/>
                </a:solidFill>
                <a:latin typeface="Cambria" pitchFamily="18" charset="0"/>
                <a:cs typeface="AJWEQP+EQWNKB+TimesNewRomanPSMT"/>
              </a:rPr>
              <a:t>посматрајући друге појединце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(моделе) за које верују 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имају кредибилитет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велико знање.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Према овој теорији, учење нових вештина или понашања произилази из: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директног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искуства у погледу последица одређеног понашања 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употребе вештина,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процеса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посматрања других и сагледавања последица њиховог понашања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2764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Индивидуална самоефикасност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1059582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Вербално убеђивање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– вербално охрабривање појединца да може да научи; 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Логично аргументовање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- успостављање логичне везе између новог посла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и посла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који појединац тренутно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обавља;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Посматрање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модела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– ангажовање као тренера појединца који је добио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награду након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учења да обучава друге и служи као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модел;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Позивање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на постигнућа у прошлости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– појединци се подсичу да се сете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сопствених постигнућа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JWEQP+EQWNKB+TimesNewRomanPSMT"/>
              </a:rPr>
              <a:t>у прошлости.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6216" y="0"/>
            <a:ext cx="2371800" cy="25717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/>
              <a:t>Висока самоефикасност је у директној корелацији са спремношћу на учење</a:t>
            </a:r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40714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anu Reeves almost lost the role of Neo in 'The Matrix': I never told  anyone | M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524594"/>
            <a:ext cx="9828584" cy="65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03" y="987574"/>
            <a:ext cx="87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992" y="0"/>
            <a:ext cx="7772400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>
                <a:solidFill>
                  <a:schemeClr val="bg1"/>
                </a:solidFill>
                <a:latin typeface="Cambria" pitchFamily="18" charset="0"/>
              </a:rPr>
              <a:t>Четири процеса учења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3528" y="267494"/>
            <a:ext cx="0" cy="28803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6261" y="1788735"/>
            <a:ext cx="4632837" cy="36625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Процес </a:t>
            </a: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привлачења пажње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појединац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није способан да учи посматрањем ако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није свестан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важних аспеката перформанси модела понашања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. Важно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је да изабрани модел понашања има стварни кредибилитет.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Процес памћења</a:t>
            </a:r>
          </a:p>
          <a:p>
            <a:pPr marL="355600" lvl="1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памћење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понашања и вештина које се посматрају кроз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њихово кодирање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, организовање, смештање у меморију да би се у потребном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тренутку појединац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могао позвати на њих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040" y="0"/>
            <a:ext cx="4211960" cy="38164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Процес моторне репродукције </a:t>
            </a:r>
            <a:endParaRPr lang="ru-RU" sz="20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55600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покушај да се понашање репродукује да би се видело да ли ће изазвати исте резултате као и понашање модела. Способност репродуковања зависи од способности појединца да репродукује одређено понашање или вештине</a:t>
            </a:r>
            <a:r>
              <a:rPr lang="ru-RU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Процес појачавања </a:t>
            </a:r>
            <a:endParaRPr lang="ru-RU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  <a:p>
            <a:pPr marL="355600"/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појединци 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ће бити спремни да усвоје одређено понашање, ако изазива позитивне последице или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cs typeface="AJWEQP+EQWNKB+TimesNewRomanPSMT"/>
              </a:rPr>
              <a:t>др.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Cambria" pitchFamily="18" charset="0"/>
              <a:cs typeface="AJWEQP+EQWNKB+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4762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8610</TotalTime>
  <Words>751</Words>
  <Application>Microsoft Office PowerPoint</Application>
  <PresentationFormat>On-screen Show (16:9)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MV_Vlada</cp:lastModifiedBy>
  <cp:revision>198</cp:revision>
  <dcterms:created xsi:type="dcterms:W3CDTF">2025-09-30T12:52:39Z</dcterms:created>
  <dcterms:modified xsi:type="dcterms:W3CDTF">2025-11-29T11:41:25Z</dcterms:modified>
</cp:coreProperties>
</file>