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43" d="100"/>
          <a:sy n="143" d="100"/>
        </p:scale>
        <p:origin x="-702"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9407BD-D04B-4F62-9497-0399F9D19B33}"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407BD-D04B-4F62-9497-0399F9D19B33}"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407BD-D04B-4F62-9497-0399F9D19B33}"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407BD-D04B-4F62-9497-0399F9D19B33}"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9407BD-D04B-4F62-9497-0399F9D19B33}"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9407BD-D04B-4F62-9497-0399F9D19B33}"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9407BD-D04B-4F62-9497-0399F9D19B33}" type="datetimeFigureOut">
              <a:rPr lang="en-US" smtClean="0"/>
              <a:pPr/>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9407BD-D04B-4F62-9497-0399F9D19B33}" type="datetimeFigureOut">
              <a:rPr lang="en-US" smtClean="0"/>
              <a:pPr/>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9407BD-D04B-4F62-9497-0399F9D19B33}" type="datetimeFigureOut">
              <a:rPr lang="en-US" smtClean="0"/>
              <a:pPr/>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9407BD-D04B-4F62-9497-0399F9D19B33}"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9407BD-D04B-4F62-9497-0399F9D19B33}"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18F14-0F16-461C-80F9-2C9D93D6151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D9407BD-D04B-4F62-9497-0399F9D19B33}" type="datetimeFigureOut">
              <a:rPr lang="en-US" smtClean="0"/>
              <a:pPr/>
              <a:t>2/24/2021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18F14-0F16-461C-80F9-2C9D93D615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5.xml"/><Relationship Id="rId1" Type="http://schemas.openxmlformats.org/officeDocument/2006/relationships/vmlDrawing" Target="../drawings/vmlDrawing5.vml"/><Relationship Id="rId5" Type="http://schemas.openxmlformats.org/officeDocument/2006/relationships/oleObject" Target="../embeddings/oleObject7.bin"/><Relationship Id="rId4" Type="http://schemas.openxmlformats.org/officeDocument/2006/relationships/image" Target="../media/image2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CS" b="1" cap="small" dirty="0"/>
              <a:t>Teorija ordinalne </a:t>
            </a:r>
            <a:r>
              <a:rPr lang="sr-Latn-CS" b="1" cap="small" dirty="0" smtClean="0"/>
              <a:t>korisnosti</a:t>
            </a:r>
            <a:endParaRPr lang="en-US" dirty="0"/>
          </a:p>
        </p:txBody>
      </p:sp>
      <p:sp>
        <p:nvSpPr>
          <p:cNvPr id="3" name="Subtitle 2"/>
          <p:cNvSpPr>
            <a:spLocks noGrp="1"/>
          </p:cNvSpPr>
          <p:nvPr>
            <p:ph type="subTitle" idx="1"/>
          </p:nvPr>
        </p:nvSpPr>
        <p:spPr/>
        <p:txBody>
          <a:bodyPr/>
          <a:lstStyle/>
          <a:p>
            <a:r>
              <a:rPr lang="sr-Latn-CS" b="1" cap="small" dirty="0" smtClean="0"/>
              <a:t>Teorija ordinalne korisnosti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Ordinalna korisnost</a:t>
            </a:r>
            <a:endParaRPr lang="en-US" dirty="0"/>
          </a:p>
        </p:txBody>
      </p:sp>
      <p:sp>
        <p:nvSpPr>
          <p:cNvPr id="4" name="Content Placeholder 3"/>
          <p:cNvSpPr>
            <a:spLocks noGrp="1"/>
          </p:cNvSpPr>
          <p:nvPr>
            <p:ph idx="1"/>
          </p:nvPr>
        </p:nvSpPr>
        <p:spPr/>
        <p:txBody>
          <a:bodyPr>
            <a:normAutofit fontScale="70000" lnSpcReduction="20000"/>
          </a:bodyPr>
          <a:lstStyle/>
          <a:p>
            <a:r>
              <a:rPr lang="sr-Latn-CS" dirty="0"/>
              <a:t>Sve što treba  da znamo jeste </a:t>
            </a:r>
            <a:r>
              <a:rPr lang="sr-Latn-CS" u="sng" dirty="0">
                <a:solidFill>
                  <a:srgbClr val="FF0000"/>
                </a:solidFill>
              </a:rPr>
              <a:t>to kojoj budžetskoj alternativi potrošač pripisuje veću korisnost, a ne za koliko veću</a:t>
            </a:r>
            <a:r>
              <a:rPr lang="sr-Latn-CS" dirty="0"/>
              <a:t> (ako potrošač i jednoj i drugoj budžetskoj alternativi pripisuje jednaku korisnost, onda ne moramo da znamo kolika je ta korisnost).</a:t>
            </a:r>
            <a:endParaRPr lang="en-US" dirty="0"/>
          </a:p>
          <a:p>
            <a:pPr>
              <a:buNone/>
            </a:pPr>
            <a:r>
              <a:rPr lang="sr-Latn-CS" dirty="0"/>
              <a:t> </a:t>
            </a:r>
            <a:endParaRPr lang="en-US" dirty="0"/>
          </a:p>
          <a:p>
            <a:r>
              <a:rPr lang="sr-Latn-CS" u="sng" dirty="0">
                <a:solidFill>
                  <a:srgbClr val="FF0000"/>
                </a:solidFill>
              </a:rPr>
              <a:t>Određujući poredak (redosled) u kome su različite budžetske alternative preferirane, tj. pretpostavljene jedne drugima, funkcija (16) zapravo opisuje sistem (»skalu«) preferencija potrošača, odnosno strukturu njegovih relativnih potreba</a:t>
            </a:r>
            <a:r>
              <a:rPr lang="sr-Latn-CS" dirty="0"/>
              <a:t>. Zbog toga se ova funkcija zove još </a:t>
            </a:r>
            <a:r>
              <a:rPr lang="sr-Latn-CS" b="1" u="sng" dirty="0"/>
              <a:t>i funkcija preferencija potrošača.</a:t>
            </a:r>
            <a:endParaRPr lang="en-US" b="1" u="sng"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a:t>Aksiomi i pretpostavke teorije</a:t>
            </a:r>
            <a:endParaRPr lang="en-US" dirty="0"/>
          </a:p>
        </p:txBody>
      </p:sp>
      <p:sp>
        <p:nvSpPr>
          <p:cNvPr id="3" name="Content Placeholder 2"/>
          <p:cNvSpPr>
            <a:spLocks noGrp="1"/>
          </p:cNvSpPr>
          <p:nvPr>
            <p:ph idx="1"/>
          </p:nvPr>
        </p:nvSpPr>
        <p:spPr>
          <a:xfrm>
            <a:off x="457200" y="1200151"/>
            <a:ext cx="8229600" cy="1585913"/>
          </a:xfrm>
        </p:spPr>
        <p:txBody>
          <a:bodyPr>
            <a:normAutofit/>
          </a:bodyPr>
          <a:lstStyle/>
          <a:p>
            <a:r>
              <a:rPr lang="sr-Latn-CS" sz="1500" dirty="0"/>
              <a:t>Teorija ordinalne korisnosti polazi od sledećih </a:t>
            </a:r>
            <a:r>
              <a:rPr lang="sr-Latn-CS" sz="1500" b="1" u="sng" dirty="0">
                <a:solidFill>
                  <a:srgbClr val="FF0000"/>
                </a:solidFill>
              </a:rPr>
              <a:t>aksioma i pretpostavki:</a:t>
            </a:r>
            <a:endParaRPr lang="en-US" sz="1500" b="1" u="sng" dirty="0">
              <a:solidFill>
                <a:srgbClr val="FF0000"/>
              </a:solidFill>
            </a:endParaRPr>
          </a:p>
          <a:p>
            <a:pPr>
              <a:buNone/>
            </a:pPr>
            <a:endParaRPr lang="en-US" sz="1500" dirty="0"/>
          </a:p>
          <a:p>
            <a:r>
              <a:rPr lang="sr-Latn-CS" sz="1500" b="1" i="1" u="sng" dirty="0">
                <a:solidFill>
                  <a:srgbClr val="FF0000"/>
                </a:solidFill>
              </a:rPr>
              <a:t>Aksiom uporedivosti</a:t>
            </a:r>
            <a:r>
              <a:rPr lang="sr-Latn-CS" sz="1500" i="1" dirty="0"/>
              <a:t>.</a:t>
            </a:r>
            <a:r>
              <a:rPr lang="sr-Latn-CS" sz="1500" dirty="0"/>
              <a:t> Ako su </a:t>
            </a:r>
            <a:r>
              <a:rPr lang="sr-Latn-CS" sz="1500" b="1" i="1" dirty="0"/>
              <a:t>x</a:t>
            </a:r>
            <a:r>
              <a:rPr lang="sr-Latn-CS" sz="1500" baseline="30000" dirty="0"/>
              <a:t>(1)</a:t>
            </a:r>
            <a:r>
              <a:rPr lang="sr-Latn-CS" sz="1500" dirty="0"/>
              <a:t> i </a:t>
            </a:r>
            <a:r>
              <a:rPr lang="sr-Latn-CS" sz="1500" b="1" i="1" dirty="0"/>
              <a:t>x</a:t>
            </a:r>
            <a:r>
              <a:rPr lang="sr-Latn-CS" sz="1500" baseline="30000" dirty="0"/>
              <a:t>(2)</a:t>
            </a:r>
            <a:r>
              <a:rPr lang="sr-Latn-CS" sz="1500" dirty="0"/>
              <a:t> dva proizvoljna budžeta roba, tada su moguća tri međusobno isključiva slučaja: </a:t>
            </a:r>
            <a:r>
              <a:rPr lang="sr-Latn-CS" sz="1500" b="1" i="1" dirty="0"/>
              <a:t>x</a:t>
            </a:r>
            <a:r>
              <a:rPr lang="sr-Latn-CS" sz="1500" baseline="30000" dirty="0"/>
              <a:t>(1)</a:t>
            </a:r>
            <a:r>
              <a:rPr lang="sr-Latn-CS" sz="1500" dirty="0"/>
              <a:t> je preferirano u odnosu na </a:t>
            </a:r>
            <a:r>
              <a:rPr lang="sr-Latn-CS" sz="1500" b="1" i="1" dirty="0"/>
              <a:t>x</a:t>
            </a:r>
            <a:r>
              <a:rPr lang="sr-Latn-CS" sz="1500" baseline="30000" dirty="0"/>
              <a:t>(2)</a:t>
            </a:r>
            <a:r>
              <a:rPr lang="sr-Latn-CS" sz="1500" dirty="0"/>
              <a:t> </a:t>
            </a:r>
            <a:r>
              <a:rPr lang="en-US" sz="1500" dirty="0" smtClean="0"/>
              <a:t>                 </a:t>
            </a:r>
            <a:r>
              <a:rPr lang="sr-Latn-CS" sz="1500" dirty="0" smtClean="0"/>
              <a:t>,  </a:t>
            </a:r>
            <a:r>
              <a:rPr lang="sr-Latn-CS" sz="1500" b="1" i="1" dirty="0"/>
              <a:t>x</a:t>
            </a:r>
            <a:r>
              <a:rPr lang="sr-Latn-CS" sz="1500" baseline="30000" dirty="0"/>
              <a:t>(2)</a:t>
            </a:r>
            <a:r>
              <a:rPr lang="sr-Latn-CS" sz="1500" dirty="0"/>
              <a:t> je preferirano (bolje) u odnosu na </a:t>
            </a:r>
            <a:r>
              <a:rPr lang="sr-Latn-CS" sz="1500" b="1" i="1" dirty="0"/>
              <a:t>x</a:t>
            </a:r>
            <a:r>
              <a:rPr lang="sr-Latn-CS" sz="1500" baseline="30000" dirty="0"/>
              <a:t>(1)</a:t>
            </a:r>
            <a:r>
              <a:rPr lang="sr-Latn-CS" sz="1500" dirty="0"/>
              <a:t> </a:t>
            </a:r>
            <a:r>
              <a:rPr lang="en-US" sz="1500" dirty="0" smtClean="0"/>
              <a:t>               </a:t>
            </a:r>
            <a:r>
              <a:rPr lang="sr-Latn-CS" sz="1500" dirty="0" smtClean="0"/>
              <a:t>, </a:t>
            </a:r>
            <a:r>
              <a:rPr lang="sr-Latn-CS" sz="1500" dirty="0"/>
              <a:t>i   </a:t>
            </a:r>
            <a:r>
              <a:rPr lang="sr-Latn-CS" sz="1500" b="1" i="1" dirty="0"/>
              <a:t>x</a:t>
            </a:r>
            <a:r>
              <a:rPr lang="sr-Latn-CS" sz="1500" baseline="30000" dirty="0"/>
              <a:t>(1)</a:t>
            </a:r>
            <a:r>
              <a:rPr lang="sr-Latn-CS" sz="1500" dirty="0"/>
              <a:t> i  </a:t>
            </a:r>
            <a:r>
              <a:rPr lang="sr-Latn-CS" sz="1500" b="1" i="1" dirty="0"/>
              <a:t>x</a:t>
            </a:r>
            <a:r>
              <a:rPr lang="sr-Latn-CS" sz="1500" baseline="30000" dirty="0"/>
              <a:t>(2)</a:t>
            </a:r>
            <a:r>
              <a:rPr lang="sr-Latn-CS" sz="1500" dirty="0"/>
              <a:t> su </a:t>
            </a:r>
            <a:r>
              <a:rPr lang="sr-Latn-CS" sz="1500" dirty="0" smtClean="0"/>
              <a:t>ekvivalentni</a:t>
            </a:r>
            <a:r>
              <a:rPr lang="en-US" sz="1500" dirty="0" smtClean="0"/>
              <a:t>                    </a:t>
            </a:r>
            <a:r>
              <a:rPr lang="sr-Latn-CS" sz="1500" dirty="0" smtClean="0"/>
              <a:t> </a:t>
            </a:r>
            <a:r>
              <a:rPr lang="sr-Latn-CS" sz="1500" dirty="0"/>
              <a:t>. Ovim aksiomom definisano je polje preferencije potrošača</a:t>
            </a:r>
            <a:r>
              <a:rPr lang="sr-Latn-CS" sz="1500" dirty="0" smtClean="0"/>
              <a:t>.</a:t>
            </a:r>
            <a:endParaRPr lang="en-US" sz="1500" dirty="0" smtClean="0"/>
          </a:p>
          <a:p>
            <a:endParaRPr lang="en-US" sz="1500" dirty="0"/>
          </a:p>
          <a:p>
            <a:endParaRPr lang="en-US" sz="1500" dirty="0" smtClean="0"/>
          </a:p>
          <a:p>
            <a:pPr>
              <a:buNone/>
            </a:pPr>
            <a:endParaRPr lang="en-US" sz="1500" dirty="0" smtClean="0"/>
          </a:p>
          <a:p>
            <a:pPr>
              <a:buNone/>
            </a:pPr>
            <a:endParaRPr lang="en-US" sz="1500" dirty="0"/>
          </a:p>
          <a:p>
            <a:endParaRPr lang="en-US" sz="1500" dirty="0"/>
          </a:p>
        </p:txBody>
      </p:sp>
      <p:pic>
        <p:nvPicPr>
          <p:cNvPr id="2057" name="Picture 9"/>
          <p:cNvPicPr>
            <a:picLocks noChangeAspect="1" noChangeArrowheads="1"/>
          </p:cNvPicPr>
          <p:nvPr/>
        </p:nvPicPr>
        <p:blipFill>
          <a:blip r:embed="rId2"/>
          <a:srcRect/>
          <a:stretch>
            <a:fillRect/>
          </a:stretch>
        </p:blipFill>
        <p:spPr bwMode="auto">
          <a:xfrm>
            <a:off x="4857752" y="2000246"/>
            <a:ext cx="756104" cy="285751"/>
          </a:xfrm>
          <a:prstGeom prst="rect">
            <a:avLst/>
          </a:prstGeom>
          <a:noFill/>
          <a:ln w="9525">
            <a:noFill/>
            <a:miter lim="800000"/>
            <a:headEnd/>
            <a:tailEnd/>
          </a:ln>
          <a:effectLst/>
        </p:spPr>
      </p:pic>
      <p:pic>
        <p:nvPicPr>
          <p:cNvPr id="2058" name="Picture 10"/>
          <p:cNvPicPr>
            <a:picLocks noChangeAspect="1" noChangeArrowheads="1"/>
          </p:cNvPicPr>
          <p:nvPr/>
        </p:nvPicPr>
        <p:blipFill>
          <a:blip r:embed="rId3"/>
          <a:srcRect/>
          <a:stretch>
            <a:fillRect/>
          </a:stretch>
        </p:blipFill>
        <p:spPr bwMode="auto">
          <a:xfrm>
            <a:off x="1357290" y="2255652"/>
            <a:ext cx="642942" cy="244660"/>
          </a:xfrm>
          <a:prstGeom prst="rect">
            <a:avLst/>
          </a:prstGeom>
          <a:noFill/>
          <a:ln w="9525">
            <a:noFill/>
            <a:miter lim="800000"/>
            <a:headEnd/>
            <a:tailEnd/>
          </a:ln>
          <a:effectLst/>
        </p:spPr>
      </p:pic>
      <p:pic>
        <p:nvPicPr>
          <p:cNvPr id="2059" name="Picture 11"/>
          <p:cNvPicPr>
            <a:picLocks noChangeAspect="1" noChangeArrowheads="1"/>
          </p:cNvPicPr>
          <p:nvPr/>
        </p:nvPicPr>
        <p:blipFill>
          <a:blip r:embed="rId4"/>
          <a:srcRect/>
          <a:stretch>
            <a:fillRect/>
          </a:stretch>
        </p:blipFill>
        <p:spPr bwMode="auto">
          <a:xfrm>
            <a:off x="4143372" y="2285998"/>
            <a:ext cx="765454" cy="285752"/>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Aksiomi i pretpostavke teorije</a:t>
            </a:r>
            <a:endParaRPr lang="en-US" dirty="0"/>
          </a:p>
        </p:txBody>
      </p:sp>
      <p:sp>
        <p:nvSpPr>
          <p:cNvPr id="3" name="Content Placeholder 2"/>
          <p:cNvSpPr>
            <a:spLocks noGrp="1"/>
          </p:cNvSpPr>
          <p:nvPr>
            <p:ph idx="1"/>
          </p:nvPr>
        </p:nvSpPr>
        <p:spPr/>
        <p:txBody>
          <a:bodyPr>
            <a:normAutofit/>
          </a:bodyPr>
          <a:lstStyle/>
          <a:p>
            <a:r>
              <a:rPr lang="sr-Latn-CS" sz="1500" b="1" i="1" u="sng" dirty="0">
                <a:solidFill>
                  <a:srgbClr val="FF0000"/>
                </a:solidFill>
              </a:rPr>
              <a:t>Aksiom prelaznosti (tranzitivnosti</a:t>
            </a:r>
            <a:r>
              <a:rPr lang="sr-Latn-CS" sz="1500" i="1" dirty="0"/>
              <a:t>)</a:t>
            </a:r>
            <a:r>
              <a:rPr lang="sr-Latn-CS" sz="1500" dirty="0"/>
              <a:t>. Redosled (sistem) preferencija je logički konzistentan u sledećem smislu. Ako je</a:t>
            </a:r>
            <a:endParaRPr lang="en-US" sz="1500" dirty="0"/>
          </a:p>
          <a:p>
            <a:endParaRPr lang="en-US" sz="1500" dirty="0" smtClean="0"/>
          </a:p>
          <a:p>
            <a:pPr>
              <a:buNone/>
            </a:pPr>
            <a:endParaRPr lang="en-US" sz="1500" dirty="0" smtClean="0"/>
          </a:p>
          <a:p>
            <a:pPr>
              <a:buNone/>
            </a:pPr>
            <a:endParaRPr lang="en-US" sz="1500" dirty="0"/>
          </a:p>
          <a:p>
            <a:r>
              <a:rPr lang="sr-Latn-CS" sz="1500" dirty="0" smtClean="0"/>
              <a:t>Prema </a:t>
            </a:r>
            <a:r>
              <a:rPr lang="sr-Latn-CS" sz="1500" dirty="0"/>
              <a:t>tome, ako je, na primer, budžet </a:t>
            </a:r>
            <a:r>
              <a:rPr lang="sr-Latn-CS" sz="1500" b="1" i="1" dirty="0"/>
              <a:t>x</a:t>
            </a:r>
            <a:r>
              <a:rPr lang="sr-Latn-CS" sz="1500" baseline="30000" dirty="0"/>
              <a:t>(1)</a:t>
            </a:r>
            <a:r>
              <a:rPr lang="sr-Latn-CS" sz="1500" dirty="0"/>
              <a:t> preferiran u odnosu na budžet </a:t>
            </a:r>
            <a:r>
              <a:rPr lang="sr-Latn-CS" sz="1500" b="1" i="1" dirty="0"/>
              <a:t>x</a:t>
            </a:r>
            <a:r>
              <a:rPr lang="sr-Latn-CS" sz="1500" baseline="30000" dirty="0"/>
              <a:t>(2)</a:t>
            </a:r>
            <a:r>
              <a:rPr lang="sr-Latn-CS" sz="1500" dirty="0"/>
              <a:t>, a budžet </a:t>
            </a:r>
            <a:r>
              <a:rPr lang="sr-Latn-CS" sz="1500" b="1" i="1" dirty="0"/>
              <a:t>x</a:t>
            </a:r>
            <a:r>
              <a:rPr lang="sr-Latn-CS" sz="1500" baseline="30000" dirty="0"/>
              <a:t>(2)</a:t>
            </a:r>
            <a:r>
              <a:rPr lang="sr-Latn-CS" sz="1500" dirty="0"/>
              <a:t> preferiran u odnosu na budžet </a:t>
            </a:r>
            <a:r>
              <a:rPr lang="sr-Latn-CS" sz="1500" b="1" i="1" dirty="0"/>
              <a:t>x</a:t>
            </a:r>
            <a:r>
              <a:rPr lang="sr-Latn-CS" sz="1500" baseline="30000" dirty="0"/>
              <a:t>(3),</a:t>
            </a:r>
            <a:r>
              <a:rPr lang="sr-Latn-CS" sz="1500" dirty="0"/>
              <a:t>, onda je prema ovom aksiomu, budžet </a:t>
            </a:r>
            <a:r>
              <a:rPr lang="sr-Latn-CS" sz="1500" b="1" i="1" dirty="0"/>
              <a:t>x</a:t>
            </a:r>
            <a:r>
              <a:rPr lang="sr-Latn-CS" sz="1500" baseline="30000" dirty="0"/>
              <a:t>(1)</a:t>
            </a:r>
            <a:r>
              <a:rPr lang="sr-Latn-CS" sz="1500" dirty="0"/>
              <a:t> preferiran i u odnosu na </a:t>
            </a:r>
            <a:r>
              <a:rPr lang="sr-Latn-CS" sz="1500" b="1" i="1" dirty="0"/>
              <a:t>x</a:t>
            </a:r>
            <a:r>
              <a:rPr lang="sr-Latn-CS" sz="1500" baseline="30000" dirty="0"/>
              <a:t>(3)</a:t>
            </a:r>
            <a:r>
              <a:rPr lang="sr-Latn-CS" sz="1500" dirty="0"/>
              <a:t>.</a:t>
            </a:r>
            <a:endParaRPr lang="en-US" sz="1500" dirty="0"/>
          </a:p>
          <a:p>
            <a:r>
              <a:rPr lang="sr-Latn-CS" sz="1500" b="1" i="1" u="sng" dirty="0" smtClean="0">
                <a:solidFill>
                  <a:srgbClr val="FF0000"/>
                </a:solidFill>
              </a:rPr>
              <a:t>Aksiom </a:t>
            </a:r>
            <a:r>
              <a:rPr lang="sr-Latn-CS" sz="1500" b="1" i="1" u="sng" dirty="0">
                <a:solidFill>
                  <a:srgbClr val="FF0000"/>
                </a:solidFill>
              </a:rPr>
              <a:t>izbora</a:t>
            </a:r>
            <a:r>
              <a:rPr lang="sr-Latn-CS" sz="1500" i="1" dirty="0"/>
              <a:t>.</a:t>
            </a:r>
            <a:r>
              <a:rPr lang="sr-Latn-CS" sz="1500" dirty="0"/>
              <a:t> Potrošač bira budžet </a:t>
            </a:r>
            <a:r>
              <a:rPr lang="sr-Latn-CS" sz="1500" i="1" dirty="0"/>
              <a:t>x* </a:t>
            </a:r>
            <a:r>
              <a:rPr lang="sr-Latn-CS" sz="1500" dirty="0"/>
              <a:t>koji pretpostavlja svakom drugom budžetu iz budžetskog prostora</a:t>
            </a:r>
            <a:r>
              <a:rPr lang="sr-Latn-CS" sz="1500" dirty="0" smtClean="0"/>
              <a:t>.</a:t>
            </a:r>
            <a:endParaRPr lang="en-US" sz="1500" dirty="0" smtClean="0"/>
          </a:p>
          <a:p>
            <a:r>
              <a:rPr lang="sr-Latn-CS" sz="1500" dirty="0"/>
              <a:t>Budžet roba koji potrošač preferira (pretpostavlja) svakom drugom (potrošaču dostupnom) budžetu zove se </a:t>
            </a:r>
            <a:r>
              <a:rPr lang="sr-Latn-CS" sz="1500" i="1" dirty="0"/>
              <a:t>optimalni budžet.</a:t>
            </a:r>
            <a:endParaRPr lang="en-US" sz="1500" dirty="0"/>
          </a:p>
          <a:p>
            <a:r>
              <a:rPr lang="sr-Latn-CS" sz="1500" dirty="0"/>
              <a:t> </a:t>
            </a:r>
            <a:endParaRPr lang="en-US" sz="1500" dirty="0"/>
          </a:p>
          <a:p>
            <a:endParaRPr lang="en-US" sz="1500" dirty="0"/>
          </a:p>
          <a:p>
            <a:pPr>
              <a:buNone/>
            </a:pPr>
            <a:endParaRPr lang="en-US" sz="1500" dirty="0"/>
          </a:p>
        </p:txBody>
      </p:sp>
      <p:pic>
        <p:nvPicPr>
          <p:cNvPr id="24578" name="Picture 2"/>
          <p:cNvPicPr>
            <a:picLocks noChangeAspect="1" noChangeArrowheads="1"/>
          </p:cNvPicPr>
          <p:nvPr/>
        </p:nvPicPr>
        <p:blipFill>
          <a:blip r:embed="rId2"/>
          <a:srcRect/>
          <a:stretch>
            <a:fillRect/>
          </a:stretch>
        </p:blipFill>
        <p:spPr bwMode="auto">
          <a:xfrm>
            <a:off x="2071670" y="1857370"/>
            <a:ext cx="4589463" cy="401637"/>
          </a:xfrm>
          <a:prstGeom prst="rect">
            <a:avLst/>
          </a:prstGeom>
          <a:noFill/>
          <a:ln w="9525">
            <a:noFill/>
            <a:miter lim="800000"/>
            <a:headEnd/>
            <a:tailEnd/>
          </a:ln>
          <a:effectLst/>
        </p:spPr>
      </p:pic>
      <p:sp>
        <p:nvSpPr>
          <p:cNvPr id="245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Aksiomi i pretpostavke teorije</a:t>
            </a:r>
            <a:endParaRPr lang="en-US" dirty="0"/>
          </a:p>
        </p:txBody>
      </p:sp>
      <p:sp>
        <p:nvSpPr>
          <p:cNvPr id="3" name="Content Placeholder 2"/>
          <p:cNvSpPr>
            <a:spLocks noGrp="1"/>
          </p:cNvSpPr>
          <p:nvPr>
            <p:ph idx="1"/>
          </p:nvPr>
        </p:nvSpPr>
        <p:spPr>
          <a:xfrm>
            <a:off x="457200" y="1200151"/>
            <a:ext cx="8229600" cy="657219"/>
          </a:xfrm>
        </p:spPr>
        <p:txBody>
          <a:bodyPr>
            <a:normAutofit/>
          </a:bodyPr>
          <a:lstStyle/>
          <a:p>
            <a:r>
              <a:rPr lang="sr-Latn-CS" sz="1500" i="1" u="sng" dirty="0" smtClean="0">
                <a:solidFill>
                  <a:srgbClr val="FF0000"/>
                </a:solidFill>
              </a:rPr>
              <a:t>Pretpostavka nezasićenosti (nesaturacije</a:t>
            </a:r>
            <a:r>
              <a:rPr lang="sr-Latn-CS" sz="1500" i="1" dirty="0" smtClean="0"/>
              <a:t>).</a:t>
            </a:r>
            <a:r>
              <a:rPr lang="sr-Latn-CS" sz="1500" dirty="0" smtClean="0"/>
              <a:t> Ako dva budžeta roba </a:t>
            </a:r>
            <a:r>
              <a:rPr lang="sr-Latn-CS" sz="1500" b="1" i="1" dirty="0" smtClean="0"/>
              <a:t>x</a:t>
            </a:r>
            <a:r>
              <a:rPr lang="sr-Latn-CS" sz="1500" i="1" baseline="30000" dirty="0" smtClean="0"/>
              <a:t>(1)</a:t>
            </a:r>
            <a:r>
              <a:rPr lang="sr-Latn-CS" sz="1500" i="1" dirty="0" smtClean="0"/>
              <a:t> i </a:t>
            </a:r>
            <a:r>
              <a:rPr lang="sr-Latn-CS" sz="1500" b="1" i="1" dirty="0" smtClean="0"/>
              <a:t>x</a:t>
            </a:r>
            <a:r>
              <a:rPr lang="sr-Latn-CS" sz="1500" i="1" baseline="30000" dirty="0" smtClean="0"/>
              <a:t>(2)</a:t>
            </a:r>
            <a:r>
              <a:rPr lang="sr-Latn-CS" sz="1500" dirty="0" smtClean="0"/>
              <a:t> istovremeno zadovoljavaju nejednakosti</a:t>
            </a:r>
            <a:endParaRPr lang="en-US" sz="1500" dirty="0"/>
          </a:p>
        </p:txBody>
      </p:sp>
      <p:graphicFrame>
        <p:nvGraphicFramePr>
          <p:cNvPr id="4" name="Object 3"/>
          <p:cNvGraphicFramePr>
            <a:graphicFrameLocks noChangeAspect="1"/>
          </p:cNvGraphicFramePr>
          <p:nvPr/>
        </p:nvGraphicFramePr>
        <p:xfrm>
          <a:off x="1007262" y="1857388"/>
          <a:ext cx="1143008" cy="426496"/>
        </p:xfrm>
        <a:graphic>
          <a:graphicData uri="http://schemas.openxmlformats.org/presentationml/2006/ole">
            <p:oleObj spid="_x0000_s25601" name="Equation" r:id="rId3" imgW="634449" imgH="241091" progId="Equation.3">
              <p:embed/>
            </p:oleObj>
          </a:graphicData>
        </a:graphic>
      </p:graphicFrame>
      <p:sp>
        <p:nvSpPr>
          <p:cNvPr id="5" name="TextBox 4"/>
          <p:cNvSpPr txBox="1"/>
          <p:nvPr/>
        </p:nvSpPr>
        <p:spPr>
          <a:xfrm>
            <a:off x="2650336" y="1853981"/>
            <a:ext cx="1928826" cy="646331"/>
          </a:xfrm>
          <a:prstGeom prst="rect">
            <a:avLst/>
          </a:prstGeom>
          <a:noFill/>
        </p:spPr>
        <p:txBody>
          <a:bodyPr wrap="square" rtlCol="0">
            <a:spAutoFit/>
          </a:bodyPr>
          <a:lstStyle/>
          <a:p>
            <a:r>
              <a:rPr lang="sr-Latn-CS" dirty="0"/>
              <a:t>(</a:t>
            </a:r>
            <a:r>
              <a:rPr lang="sr-Latn-CS" i="1" dirty="0"/>
              <a:t>i</a:t>
            </a:r>
            <a:r>
              <a:rPr lang="sr-Latn-CS" dirty="0"/>
              <a:t> = 1,2, ..., </a:t>
            </a:r>
            <a:r>
              <a:rPr lang="sr-Latn-CS" i="1" dirty="0"/>
              <a:t>n</a:t>
            </a:r>
            <a:r>
              <a:rPr lang="sr-Latn-CS" dirty="0"/>
              <a:t>)</a:t>
            </a:r>
            <a:endParaRPr lang="en-US" dirty="0"/>
          </a:p>
          <a:p>
            <a:endParaRPr lang="en-US" dirty="0"/>
          </a:p>
        </p:txBody>
      </p:sp>
      <p:graphicFrame>
        <p:nvGraphicFramePr>
          <p:cNvPr id="6" name="Object 5"/>
          <p:cNvGraphicFramePr>
            <a:graphicFrameLocks noChangeAspect="1"/>
          </p:cNvGraphicFramePr>
          <p:nvPr/>
        </p:nvGraphicFramePr>
        <p:xfrm>
          <a:off x="4507724" y="1928826"/>
          <a:ext cx="3350424" cy="300038"/>
        </p:xfrm>
        <a:graphic>
          <a:graphicData uri="http://schemas.openxmlformats.org/presentationml/2006/ole">
            <p:oleObj spid="_x0000_s25602" r:id="rId4" imgW="2552700" imgH="228600" progId="">
              <p:embed/>
            </p:oleObj>
          </a:graphicData>
        </a:graphic>
      </p:graphicFrame>
      <p:sp>
        <p:nvSpPr>
          <p:cNvPr id="7" name="Content Placeholder 2"/>
          <p:cNvSpPr txBox="1">
            <a:spLocks/>
          </p:cNvSpPr>
          <p:nvPr/>
        </p:nvSpPr>
        <p:spPr>
          <a:xfrm>
            <a:off x="485804" y="2343159"/>
            <a:ext cx="8229600" cy="657219"/>
          </a:xfrm>
          <a:prstGeom prst="rect">
            <a:avLst/>
          </a:prstGeom>
        </p:spPr>
        <p:txBody>
          <a:bodyPr vert="horz" lIns="91440" tIns="45720" rIns="91440" bIns="45720" rtlCol="0">
            <a:normAutofit/>
          </a:bodyPr>
          <a:lstStyle/>
          <a:p>
            <a:r>
              <a:rPr lang="sr-Latn-CS" sz="1500" dirty="0"/>
              <a:t>tj. ako je budžet roba </a:t>
            </a:r>
            <a:r>
              <a:rPr lang="sr-Latn-CS" sz="1500" b="1" i="1" dirty="0"/>
              <a:t>x</a:t>
            </a:r>
            <a:r>
              <a:rPr lang="sr-Latn-CS" sz="1500" baseline="30000" dirty="0"/>
              <a:t>(1)</a:t>
            </a:r>
            <a:r>
              <a:rPr lang="sr-Latn-CS" sz="1500" dirty="0"/>
              <a:t> »veći« od budžeta roba </a:t>
            </a:r>
            <a:r>
              <a:rPr lang="sr-Latn-CS" sz="1500" b="1" i="1" dirty="0"/>
              <a:t>x</a:t>
            </a:r>
            <a:r>
              <a:rPr lang="sr-Latn-CS" sz="1500" baseline="30000" dirty="0"/>
              <a:t>(2</a:t>
            </a:r>
            <a:r>
              <a:rPr lang="sr-Latn-CS" sz="1500" baseline="30000" dirty="0" smtClean="0"/>
              <a:t>)</a:t>
            </a:r>
            <a:r>
              <a:rPr lang="en-US" sz="1500" baseline="30000" dirty="0" smtClean="0"/>
              <a:t> </a:t>
            </a:r>
            <a:r>
              <a:rPr lang="sr-Latn-CS" sz="1500" dirty="0" smtClean="0"/>
              <a:t> </a:t>
            </a:r>
            <a:r>
              <a:rPr lang="en-US" sz="1500" dirty="0" smtClean="0"/>
              <a:t>               </a:t>
            </a:r>
            <a:r>
              <a:rPr lang="sr-Latn-CS" sz="1500" dirty="0" smtClean="0"/>
              <a:t>, </a:t>
            </a:r>
            <a:r>
              <a:rPr lang="sr-Latn-CS" sz="1500" dirty="0"/>
              <a:t>tada je budžet roba </a:t>
            </a:r>
            <a:r>
              <a:rPr lang="sr-Latn-CS" sz="1500" b="1" i="1" dirty="0"/>
              <a:t>x</a:t>
            </a:r>
            <a:r>
              <a:rPr lang="sr-Latn-CS" sz="1500" baseline="30000" dirty="0"/>
              <a:t>(1)</a:t>
            </a:r>
            <a:r>
              <a:rPr lang="sr-Latn-CS" sz="1500" dirty="0"/>
              <a:t> preferiran u odnosu na budžet roba  </a:t>
            </a:r>
            <a:r>
              <a:rPr lang="sr-Latn-CS" sz="1500" b="1" i="1" dirty="0"/>
              <a:t>x</a:t>
            </a:r>
            <a:r>
              <a:rPr lang="sr-Latn-CS" sz="1500" baseline="30000" dirty="0"/>
              <a:t>(2)</a:t>
            </a:r>
            <a:r>
              <a:rPr lang="sr-Latn-CS" sz="1500" dirty="0"/>
              <a:t> </a:t>
            </a:r>
            <a:r>
              <a:rPr lang="en-US" sz="1500" dirty="0" smtClean="0"/>
              <a:t>               </a:t>
            </a:r>
            <a:r>
              <a:rPr lang="sr-Latn-CS" sz="1500" dirty="0" smtClean="0"/>
              <a:t>.</a:t>
            </a:r>
            <a:endParaRPr lang="en-US" sz="1500" dirty="0"/>
          </a:p>
        </p:txBody>
      </p:sp>
      <p:pic>
        <p:nvPicPr>
          <p:cNvPr id="25603" name="Picture 3"/>
          <p:cNvPicPr>
            <a:picLocks noChangeAspect="1" noChangeArrowheads="1"/>
          </p:cNvPicPr>
          <p:nvPr/>
        </p:nvPicPr>
        <p:blipFill>
          <a:blip r:embed="rId5"/>
          <a:srcRect/>
          <a:stretch>
            <a:fillRect/>
          </a:stretch>
        </p:blipFill>
        <p:spPr bwMode="auto">
          <a:xfrm>
            <a:off x="4572000" y="2357436"/>
            <a:ext cx="642942" cy="313833"/>
          </a:xfrm>
          <a:prstGeom prst="rect">
            <a:avLst/>
          </a:prstGeom>
          <a:noFill/>
          <a:ln w="9525">
            <a:noFill/>
            <a:miter lim="800000"/>
            <a:headEnd/>
            <a:tailEnd/>
          </a:ln>
          <a:effectLst/>
        </p:spPr>
      </p:pic>
      <p:pic>
        <p:nvPicPr>
          <p:cNvPr id="25604" name="Picture 4"/>
          <p:cNvPicPr>
            <a:picLocks noChangeAspect="1" noChangeArrowheads="1"/>
          </p:cNvPicPr>
          <p:nvPr/>
        </p:nvPicPr>
        <p:blipFill>
          <a:blip r:embed="rId6"/>
          <a:srcRect/>
          <a:stretch>
            <a:fillRect/>
          </a:stretch>
        </p:blipFill>
        <p:spPr bwMode="auto">
          <a:xfrm>
            <a:off x="2643174" y="2619824"/>
            <a:ext cx="714380" cy="27736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Aksiomi i pretpostavke teorije</a:t>
            </a:r>
            <a:endParaRPr lang="en-US" dirty="0"/>
          </a:p>
        </p:txBody>
      </p:sp>
      <p:sp>
        <p:nvSpPr>
          <p:cNvPr id="3" name="Content Placeholder 2"/>
          <p:cNvSpPr>
            <a:spLocks noGrp="1"/>
          </p:cNvSpPr>
          <p:nvPr>
            <p:ph idx="1"/>
          </p:nvPr>
        </p:nvSpPr>
        <p:spPr>
          <a:xfrm>
            <a:off x="457200" y="1200151"/>
            <a:ext cx="8229600" cy="1371599"/>
          </a:xfrm>
        </p:spPr>
        <p:txBody>
          <a:bodyPr>
            <a:normAutofit/>
          </a:bodyPr>
          <a:lstStyle/>
          <a:p>
            <a:r>
              <a:rPr lang="sr-Latn-CS" sz="1500" b="1" i="1" u="sng" dirty="0">
                <a:solidFill>
                  <a:srgbClr val="FF0000"/>
                </a:solidFill>
              </a:rPr>
              <a:t>Pretpostavka neprekidnosti (kontinuiranosti)</a:t>
            </a:r>
            <a:r>
              <a:rPr lang="sr-Latn-CS" sz="1500" b="1" u="sng" dirty="0">
                <a:solidFill>
                  <a:srgbClr val="FF0000"/>
                </a:solidFill>
              </a:rPr>
              <a:t>. </a:t>
            </a:r>
            <a:r>
              <a:rPr lang="sr-Latn-CS" sz="1500" dirty="0"/>
              <a:t>Neka su </a:t>
            </a:r>
            <a:r>
              <a:rPr lang="sr-Latn-CS" sz="1500" b="1" i="1" dirty="0"/>
              <a:t>x</a:t>
            </a:r>
            <a:r>
              <a:rPr lang="sr-Latn-CS" sz="1500" baseline="30000" dirty="0"/>
              <a:t>(1)</a:t>
            </a:r>
            <a:r>
              <a:rPr lang="sr-Latn-CS" sz="1500" dirty="0"/>
              <a:t>, </a:t>
            </a:r>
            <a:r>
              <a:rPr lang="sr-Latn-CS" sz="1500" b="1" i="1" dirty="0"/>
              <a:t>x</a:t>
            </a:r>
            <a:r>
              <a:rPr lang="sr-Latn-CS" sz="1500" baseline="30000" dirty="0"/>
              <a:t>(2)</a:t>
            </a:r>
            <a:r>
              <a:rPr lang="sr-Latn-CS" sz="1500" dirty="0"/>
              <a:t> i </a:t>
            </a:r>
            <a:r>
              <a:rPr lang="sr-Latn-CS" sz="1500" b="1" i="1" dirty="0"/>
              <a:t>x</a:t>
            </a:r>
            <a:r>
              <a:rPr lang="sr-Latn-CS" sz="1500" baseline="30000" dirty="0"/>
              <a:t>(3)</a:t>
            </a:r>
            <a:r>
              <a:rPr lang="sr-Latn-CS" sz="1500" dirty="0"/>
              <a:t> proizvoljni budžeti, tako da je </a:t>
            </a:r>
            <a:r>
              <a:rPr lang="sr-Latn-CS" sz="1500" b="1" i="1" dirty="0"/>
              <a:t>x</a:t>
            </a:r>
            <a:r>
              <a:rPr lang="sr-Latn-CS" sz="1500" baseline="30000" dirty="0"/>
              <a:t>(1)</a:t>
            </a:r>
            <a:r>
              <a:rPr lang="sr-Latn-CS" sz="1500" dirty="0"/>
              <a:t> preferirano u odnosu na </a:t>
            </a:r>
            <a:r>
              <a:rPr lang="sr-Latn-CS" sz="1500" b="1" i="1" dirty="0"/>
              <a:t>x</a:t>
            </a:r>
            <a:r>
              <a:rPr lang="sr-Latn-CS" sz="1500" baseline="30000" dirty="0"/>
              <a:t>(2) </a:t>
            </a:r>
            <a:r>
              <a:rPr lang="sr-Latn-CS" sz="1500" dirty="0"/>
              <a:t>, </a:t>
            </a:r>
            <a:r>
              <a:rPr lang="sr-Latn-CS" sz="1500" b="1" i="1" dirty="0"/>
              <a:t>x</a:t>
            </a:r>
            <a:r>
              <a:rPr lang="sr-Latn-CS" sz="1500" baseline="30000" dirty="0"/>
              <a:t>(2)</a:t>
            </a:r>
            <a:r>
              <a:rPr lang="sr-Latn-CS" sz="1500" dirty="0"/>
              <a:t> u odnosu </a:t>
            </a:r>
            <a:r>
              <a:rPr lang="sr-Latn-CS" sz="1500" b="1" i="1" dirty="0"/>
              <a:t> x</a:t>
            </a:r>
            <a:r>
              <a:rPr lang="sr-Latn-CS" sz="1500" baseline="30000" dirty="0"/>
              <a:t>(3)</a:t>
            </a:r>
            <a:r>
              <a:rPr lang="sr-Latn-CS" sz="1500" dirty="0"/>
              <a:t>.  Neka je </a:t>
            </a:r>
            <a:r>
              <a:rPr lang="sr-Latn-CS" sz="1500" i="1" dirty="0"/>
              <a:t>L</a:t>
            </a:r>
            <a:r>
              <a:rPr lang="sr-Latn-CS" sz="1500" dirty="0"/>
              <a:t> prava u prostoru Ώ, koja spaja </a:t>
            </a:r>
            <a:r>
              <a:rPr lang="sr-Latn-CS" sz="1500" b="1" i="1" dirty="0"/>
              <a:t>x</a:t>
            </a:r>
            <a:r>
              <a:rPr lang="sr-Latn-CS" sz="1500" baseline="30000" dirty="0"/>
              <a:t>(1)</a:t>
            </a:r>
            <a:r>
              <a:rPr lang="sr-Latn-CS" sz="1500" dirty="0"/>
              <a:t> i </a:t>
            </a:r>
            <a:r>
              <a:rPr lang="sr-Latn-CS" sz="1500" b="1" i="1" dirty="0"/>
              <a:t>x</a:t>
            </a:r>
            <a:r>
              <a:rPr lang="sr-Latn-CS" sz="1500" baseline="30000" dirty="0"/>
              <a:t>(3)</a:t>
            </a:r>
            <a:r>
              <a:rPr lang="sr-Latn-CS" sz="1500" dirty="0"/>
              <a:t>.  Tada na pravoj </a:t>
            </a:r>
            <a:r>
              <a:rPr lang="sr-Latn-CS" sz="1500" i="1" dirty="0"/>
              <a:t>L</a:t>
            </a:r>
            <a:r>
              <a:rPr lang="sr-Latn-CS" sz="1500" dirty="0"/>
              <a:t> mora postojati budžet </a:t>
            </a:r>
            <a:r>
              <a:rPr lang="sr-Latn-CS" sz="1500" b="1" i="1" dirty="0"/>
              <a:t>x</a:t>
            </a:r>
            <a:r>
              <a:rPr lang="sr-Latn-CS" sz="1500" dirty="0"/>
              <a:t> koji je ekvivalentan sa </a:t>
            </a:r>
            <a:r>
              <a:rPr lang="sr-Latn-CS" sz="1500" b="1" i="1" dirty="0"/>
              <a:t>x</a:t>
            </a:r>
            <a:r>
              <a:rPr lang="sr-Latn-CS" sz="1500" baseline="30000" dirty="0"/>
              <a:t>(2)</a:t>
            </a:r>
            <a:r>
              <a:rPr lang="sr-Latn-CS" sz="1500" dirty="0"/>
              <a:t>.</a:t>
            </a:r>
            <a:endParaRPr lang="en-US" sz="1500" dirty="0"/>
          </a:p>
          <a:p>
            <a:r>
              <a:rPr lang="sr-Latn-CS" sz="1500" b="1" i="1" u="sng" dirty="0" smtClean="0">
                <a:solidFill>
                  <a:srgbClr val="FF0000"/>
                </a:solidFill>
              </a:rPr>
              <a:t>Pretpostavka </a:t>
            </a:r>
            <a:r>
              <a:rPr lang="sr-Latn-CS" sz="1500" b="1" i="1" u="sng" dirty="0">
                <a:solidFill>
                  <a:srgbClr val="FF0000"/>
                </a:solidFill>
              </a:rPr>
              <a:t>diferencijabilnos</a:t>
            </a:r>
            <a:r>
              <a:rPr lang="sr-Latn-CS" sz="1500" i="1" dirty="0"/>
              <a:t>ti. </a:t>
            </a:r>
            <a:r>
              <a:rPr lang="sr-Latn-CS" sz="1500" dirty="0"/>
              <a:t>Za funkciju (10) pretpostavljamo da ima neprekidne parcijalne izvode prvog i drugog reda, koje ćemo označiti:</a:t>
            </a:r>
            <a:endParaRPr lang="en-US" sz="1500" dirty="0"/>
          </a:p>
          <a:p>
            <a:endParaRPr lang="en-US" sz="1500" dirty="0"/>
          </a:p>
        </p:txBody>
      </p:sp>
      <p:pic>
        <p:nvPicPr>
          <p:cNvPr id="26626" name="Picture 2"/>
          <p:cNvPicPr>
            <a:picLocks noChangeAspect="1" noChangeArrowheads="1"/>
          </p:cNvPicPr>
          <p:nvPr/>
        </p:nvPicPr>
        <p:blipFill>
          <a:blip r:embed="rId2"/>
          <a:srcRect/>
          <a:stretch>
            <a:fillRect/>
          </a:stretch>
        </p:blipFill>
        <p:spPr bwMode="auto">
          <a:xfrm>
            <a:off x="2285984" y="2643188"/>
            <a:ext cx="4511675" cy="1247775"/>
          </a:xfrm>
          <a:prstGeom prst="rect">
            <a:avLst/>
          </a:prstGeom>
          <a:noFill/>
          <a:ln w="9525">
            <a:noFill/>
            <a:miter lim="800000"/>
            <a:headEnd/>
            <a:tailEnd/>
          </a:ln>
          <a:effectLst/>
        </p:spPr>
      </p:pic>
      <p:sp>
        <p:nvSpPr>
          <p:cNvPr id="5" name="Content Placeholder 2"/>
          <p:cNvSpPr txBox="1">
            <a:spLocks/>
          </p:cNvSpPr>
          <p:nvPr/>
        </p:nvSpPr>
        <p:spPr>
          <a:xfrm>
            <a:off x="714348" y="3929073"/>
            <a:ext cx="8229600" cy="714380"/>
          </a:xfrm>
          <a:prstGeom prst="rect">
            <a:avLst/>
          </a:prstGeom>
        </p:spPr>
        <p:txBody>
          <a:bodyPr vert="horz" lIns="91440" tIns="45720" rIns="91440" bIns="45720" rtlCol="0">
            <a:normAutofit/>
          </a:bodyPr>
          <a:lstStyle/>
          <a:p>
            <a:r>
              <a:rPr lang="sr-Latn-CS" sz="1500" dirty="0"/>
              <a:t>Matricu parcijalnih izvoda prvog i drugog reda (oivičenu Hessian matricu) označićemo sa </a:t>
            </a:r>
            <a:r>
              <a:rPr lang="sr-Latn-CS" sz="1500" b="1" dirty="0"/>
              <a:t>U</a:t>
            </a:r>
            <a:r>
              <a:rPr lang="sr-Latn-CS" sz="1500" dirty="0"/>
              <a:t>,</a:t>
            </a:r>
            <a:endParaRPr lang="en-US" sz="15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b="1" dirty="0"/>
              <a:t>Krivulje </a:t>
            </a:r>
            <a:r>
              <a:rPr lang="sr-Latn-CS" b="1" dirty="0" smtClean="0"/>
              <a:t>indiferencije</a:t>
            </a:r>
            <a:endParaRPr lang="en-US" dirty="0"/>
          </a:p>
        </p:txBody>
      </p:sp>
      <p:sp>
        <p:nvSpPr>
          <p:cNvPr id="3" name="Content Placeholder 2"/>
          <p:cNvSpPr>
            <a:spLocks noGrp="1"/>
          </p:cNvSpPr>
          <p:nvPr>
            <p:ph idx="1"/>
          </p:nvPr>
        </p:nvSpPr>
        <p:spPr/>
        <p:txBody>
          <a:bodyPr>
            <a:normAutofit/>
          </a:bodyPr>
          <a:lstStyle/>
          <a:p>
            <a:r>
              <a:rPr lang="sr-Latn-CS" sz="1600" dirty="0"/>
              <a:t>Funkcija u</a:t>
            </a:r>
            <a:r>
              <a:rPr lang="sr-Latn-CS" sz="1600" i="1" dirty="0"/>
              <a:t> u = u</a:t>
            </a:r>
            <a:r>
              <a:rPr lang="sr-Latn-CS" sz="1600" dirty="0"/>
              <a:t> (</a:t>
            </a:r>
            <a:r>
              <a:rPr lang="sr-Latn-CS" sz="1600" i="1" dirty="0"/>
              <a:t>x</a:t>
            </a:r>
            <a:r>
              <a:rPr lang="sr-Latn-CS" sz="1600" baseline="-25000" dirty="0"/>
              <a:t>1</a:t>
            </a:r>
            <a:r>
              <a:rPr lang="sr-Latn-CS" sz="1600" dirty="0"/>
              <a:t>, </a:t>
            </a:r>
            <a:r>
              <a:rPr lang="sr-Latn-CS" sz="1600" i="1" dirty="0"/>
              <a:t>x</a:t>
            </a:r>
            <a:r>
              <a:rPr lang="sr-Latn-CS" sz="1600" baseline="-25000" dirty="0"/>
              <a:t>2</a:t>
            </a:r>
            <a:r>
              <a:rPr lang="sr-Latn-CS" sz="1600" dirty="0"/>
              <a:t>,..., </a:t>
            </a:r>
            <a:r>
              <a:rPr lang="sr-Latn-CS" sz="1600" i="1" dirty="0"/>
              <a:t>x</a:t>
            </a:r>
            <a:r>
              <a:rPr lang="sr-Latn-CS" sz="1600" baseline="-25000" dirty="0"/>
              <a:t>n</a:t>
            </a:r>
            <a:r>
              <a:rPr lang="sr-Latn-CS" sz="1600" dirty="0"/>
              <a:t>)   može da se predstavi u (</a:t>
            </a:r>
            <a:r>
              <a:rPr lang="sr-Latn-CS" sz="1600" i="1" dirty="0"/>
              <a:t>n</a:t>
            </a:r>
            <a:r>
              <a:rPr lang="sr-Latn-CS" sz="1600" dirty="0"/>
              <a:t>+1) – dimenzionalnom prostoru, pri čemu se </a:t>
            </a:r>
            <a:r>
              <a:rPr lang="sr-Latn-CS" sz="1600" i="1" dirty="0"/>
              <a:t>n</a:t>
            </a:r>
            <a:r>
              <a:rPr lang="sr-Latn-CS" sz="1600" dirty="0"/>
              <a:t> dimenzija odnosi na količine roba, a (</a:t>
            </a:r>
            <a:r>
              <a:rPr lang="sr-Latn-CS" sz="1600" i="1" dirty="0"/>
              <a:t>n</a:t>
            </a:r>
            <a:r>
              <a:rPr lang="sr-Latn-CS" sz="1600" dirty="0"/>
              <a:t>+1) na indeks korisnosti</a:t>
            </a:r>
            <a:r>
              <a:rPr lang="sr-Latn-CS" sz="1600" dirty="0" smtClean="0"/>
              <a:t>.</a:t>
            </a:r>
            <a:endParaRPr lang="en-US" sz="1600" dirty="0" smtClean="0"/>
          </a:p>
          <a:p>
            <a:r>
              <a:rPr lang="sr-Latn-CS" sz="1600" dirty="0" smtClean="0"/>
              <a:t> </a:t>
            </a:r>
            <a:r>
              <a:rPr lang="sr-Latn-CS" sz="1600" u="sng" dirty="0"/>
              <a:t>Radi geometrijske ilustracije funkcije (16) i izvođenja krivulja indiferencije, pretpostavićemo da potrošač kupuje samo dva proizvoda, u kom slučaju se funkcija (16) svodi na</a:t>
            </a:r>
            <a:endParaRPr lang="en-US" sz="1600" u="sng" dirty="0"/>
          </a:p>
          <a:p>
            <a:pPr algn="ctr">
              <a:buNone/>
            </a:pPr>
            <a:r>
              <a:rPr lang="sr-Latn-CS" sz="1600" i="1" u="sng" dirty="0" smtClean="0"/>
              <a:t>u</a:t>
            </a:r>
            <a:r>
              <a:rPr lang="sr-Latn-CS" sz="1600" u="sng" dirty="0" smtClean="0"/>
              <a:t> </a:t>
            </a:r>
            <a:r>
              <a:rPr lang="sr-Latn-CS" sz="1600" u="sng" dirty="0"/>
              <a:t>= </a:t>
            </a:r>
            <a:r>
              <a:rPr lang="sr-Latn-CS" sz="1600" i="1" u="sng" dirty="0"/>
              <a:t>u</a:t>
            </a:r>
            <a:r>
              <a:rPr lang="sr-Latn-CS" sz="1600" u="sng" dirty="0"/>
              <a:t> (</a:t>
            </a:r>
            <a:r>
              <a:rPr lang="sr-Latn-CS" sz="1600" i="1" u="sng" dirty="0"/>
              <a:t>x</a:t>
            </a:r>
            <a:r>
              <a:rPr lang="sr-Latn-CS" sz="1600" u="sng" baseline="-25000" dirty="0"/>
              <a:t>1</a:t>
            </a:r>
            <a:r>
              <a:rPr lang="sr-Latn-CS" sz="1600" u="sng" dirty="0"/>
              <a:t>, </a:t>
            </a:r>
            <a:r>
              <a:rPr lang="sr-Latn-CS" sz="1600" i="1" u="sng" dirty="0"/>
              <a:t>x</a:t>
            </a:r>
            <a:r>
              <a:rPr lang="sr-Latn-CS" sz="1600" u="sng" baseline="-25000" dirty="0"/>
              <a:t>2</a:t>
            </a:r>
            <a:r>
              <a:rPr lang="sr-Latn-CS" sz="1600" u="sng" dirty="0"/>
              <a:t>)</a:t>
            </a:r>
            <a:r>
              <a:rPr lang="sr-Latn-CS" sz="1600" dirty="0"/>
              <a:t>	(18)</a:t>
            </a:r>
            <a:endParaRPr lang="en-US" sz="1600" dirty="0"/>
          </a:p>
          <a:p>
            <a:r>
              <a:rPr lang="sr-Latn-CS" sz="1600" dirty="0"/>
              <a:t>Na sl. 6. prikazan je grafik jedne hipotetičke funkcije (18)..</a:t>
            </a:r>
            <a:endParaRPr lang="en-US" sz="1600" dirty="0"/>
          </a:p>
          <a:p>
            <a:pPr>
              <a:buNone/>
            </a:pPr>
            <a:r>
              <a:rPr lang="sr-Latn-CS" sz="1600" dirty="0"/>
              <a:t> </a:t>
            </a:r>
            <a:endParaRPr lang="en-US" sz="1600" dirty="0"/>
          </a:p>
          <a:p>
            <a:r>
              <a:rPr lang="sr-Latn-CS" sz="1600" u="sng" dirty="0">
                <a:solidFill>
                  <a:srgbClr val="FF0000"/>
                </a:solidFill>
              </a:rPr>
              <a:t>Ako, npr. površinu 0</a:t>
            </a:r>
            <a:r>
              <a:rPr lang="sr-Latn-CS" sz="1600" i="1" u="sng" dirty="0">
                <a:solidFill>
                  <a:srgbClr val="FF0000"/>
                </a:solidFill>
              </a:rPr>
              <a:t>x</a:t>
            </a:r>
            <a:r>
              <a:rPr lang="sr-Latn-CS" sz="1600" u="sng" baseline="-25000" dirty="0">
                <a:solidFill>
                  <a:srgbClr val="FF0000"/>
                </a:solidFill>
              </a:rPr>
              <a:t>2</a:t>
            </a:r>
            <a:r>
              <a:rPr lang="sr-Latn-CS" sz="1600" u="sng" dirty="0">
                <a:solidFill>
                  <a:srgbClr val="FF0000"/>
                </a:solidFill>
              </a:rPr>
              <a:t> </a:t>
            </a:r>
            <a:r>
              <a:rPr lang="sr-Latn-CS" sz="1600" i="1" u="sng" dirty="0">
                <a:solidFill>
                  <a:srgbClr val="FF0000"/>
                </a:solidFill>
              </a:rPr>
              <a:t>u</a:t>
            </a:r>
            <a:r>
              <a:rPr lang="sr-Latn-CS" sz="1600" u="sng" dirty="0">
                <a:solidFill>
                  <a:srgbClr val="FF0000"/>
                </a:solidFill>
              </a:rPr>
              <a:t> </a:t>
            </a:r>
            <a:r>
              <a:rPr lang="sr-Latn-CS" sz="1600" i="1" u="sng" dirty="0">
                <a:solidFill>
                  <a:srgbClr val="FF0000"/>
                </a:solidFill>
              </a:rPr>
              <a:t>x</a:t>
            </a:r>
            <a:r>
              <a:rPr lang="sr-Latn-CS" sz="1600" u="sng" baseline="-25000" dirty="0">
                <a:solidFill>
                  <a:srgbClr val="FF0000"/>
                </a:solidFill>
              </a:rPr>
              <a:t>1</a:t>
            </a:r>
            <a:r>
              <a:rPr lang="sr-Latn-CS" sz="1600" u="sng" dirty="0">
                <a:solidFill>
                  <a:srgbClr val="FF0000"/>
                </a:solidFill>
              </a:rPr>
              <a:t> (odnosno funkciju </a:t>
            </a:r>
            <a:r>
              <a:rPr lang="sr-Latn-CS" sz="1600" i="1" u="sng" dirty="0">
                <a:solidFill>
                  <a:srgbClr val="FF0000"/>
                </a:solidFill>
              </a:rPr>
              <a:t>u</a:t>
            </a:r>
            <a:r>
              <a:rPr lang="sr-Latn-CS" sz="1600" u="sng" dirty="0">
                <a:solidFill>
                  <a:srgbClr val="FF0000"/>
                </a:solidFill>
              </a:rPr>
              <a:t> = </a:t>
            </a:r>
            <a:r>
              <a:rPr lang="sr-Latn-CS" sz="1600" i="1" u="sng" dirty="0">
                <a:solidFill>
                  <a:srgbClr val="FF0000"/>
                </a:solidFill>
              </a:rPr>
              <a:t>u</a:t>
            </a:r>
            <a:r>
              <a:rPr lang="sr-Latn-CS" sz="1600" u="sng" dirty="0">
                <a:solidFill>
                  <a:srgbClr val="FF0000"/>
                </a:solidFill>
              </a:rPr>
              <a:t> (</a:t>
            </a:r>
            <a:r>
              <a:rPr lang="sr-Latn-CS" sz="1600" i="1" u="sng" dirty="0">
                <a:solidFill>
                  <a:srgbClr val="FF0000"/>
                </a:solidFill>
              </a:rPr>
              <a:t>x</a:t>
            </a:r>
            <a:r>
              <a:rPr lang="sr-Latn-CS" sz="1600" u="sng" baseline="-25000" dirty="0">
                <a:solidFill>
                  <a:srgbClr val="FF0000"/>
                </a:solidFill>
              </a:rPr>
              <a:t>1</a:t>
            </a:r>
            <a:r>
              <a:rPr lang="sr-Latn-CS" sz="1600" u="sng" dirty="0">
                <a:solidFill>
                  <a:srgbClr val="FF0000"/>
                </a:solidFill>
              </a:rPr>
              <a:t>, </a:t>
            </a:r>
            <a:r>
              <a:rPr lang="sr-Latn-CS" sz="1600" i="1" u="sng" dirty="0">
                <a:solidFill>
                  <a:srgbClr val="FF0000"/>
                </a:solidFill>
              </a:rPr>
              <a:t>x</a:t>
            </a:r>
            <a:r>
              <a:rPr lang="sr-Latn-CS" sz="1600" u="sng" baseline="-25000" dirty="0">
                <a:solidFill>
                  <a:srgbClr val="FF0000"/>
                </a:solidFill>
              </a:rPr>
              <a:t>2</a:t>
            </a:r>
            <a:r>
              <a:rPr lang="sr-Latn-CS" sz="1600" u="sng" dirty="0">
                <a:solidFill>
                  <a:srgbClr val="FF0000"/>
                </a:solidFill>
              </a:rPr>
              <a:t>) presečemo ravni RSTV </a:t>
            </a:r>
            <a:r>
              <a:rPr lang="sr-Latn-CS" sz="1600" dirty="0"/>
              <a:t>(odnosno </a:t>
            </a:r>
            <a:r>
              <a:rPr lang="sr-Latn-CS" sz="1600" i="1" dirty="0"/>
              <a:t>u</a:t>
            </a:r>
            <a:r>
              <a:rPr lang="sr-Latn-CS" sz="1600" dirty="0"/>
              <a:t> = </a:t>
            </a:r>
            <a:r>
              <a:rPr lang="sr-Latn-CS" sz="1600" i="1" dirty="0"/>
              <a:t>C</a:t>
            </a:r>
            <a:r>
              <a:rPr lang="sr-Latn-CS" sz="1600" dirty="0"/>
              <a:t>, gde je </a:t>
            </a:r>
            <a:r>
              <a:rPr lang="sr-Latn-CS" sz="1600" i="1" dirty="0"/>
              <a:t>C</a:t>
            </a:r>
            <a:r>
              <a:rPr lang="sr-Latn-CS" sz="1600" dirty="0"/>
              <a:t> konstanta) koja je paralelna sa koordinatnom ravni </a:t>
            </a:r>
            <a:r>
              <a:rPr lang="sr-Latn-CS" sz="1600" i="1" dirty="0"/>
              <a:t>x</a:t>
            </a:r>
            <a:r>
              <a:rPr lang="sr-Latn-CS" sz="1600" baseline="-25000" dirty="0"/>
              <a:t>1</a:t>
            </a:r>
            <a:r>
              <a:rPr lang="sr-Latn-CS" sz="1600" dirty="0"/>
              <a:t> – </a:t>
            </a:r>
            <a:r>
              <a:rPr lang="sr-Latn-CS" sz="1600" i="1" dirty="0"/>
              <a:t>x</a:t>
            </a:r>
            <a:r>
              <a:rPr lang="sr-Latn-CS" sz="1600" baseline="-25000" dirty="0"/>
              <a:t>2</a:t>
            </a:r>
            <a:r>
              <a:rPr lang="sr-Latn-CS" sz="1600" dirty="0"/>
              <a:t>, </a:t>
            </a:r>
            <a:r>
              <a:rPr lang="sr-Latn-CS" sz="1600" u="sng" dirty="0">
                <a:solidFill>
                  <a:srgbClr val="FF0000"/>
                </a:solidFill>
              </a:rPr>
              <a:t>dobija se presek čije sve tačke odgovaraju istom nivou korisnosti </a:t>
            </a:r>
            <a:r>
              <a:rPr lang="sr-Latn-CS" sz="1600" i="1" u="sng" dirty="0">
                <a:solidFill>
                  <a:srgbClr val="FF0000"/>
                </a:solidFill>
              </a:rPr>
              <a:t>C</a:t>
            </a:r>
            <a:r>
              <a:rPr lang="sr-Latn-CS" sz="1600" u="sng" dirty="0">
                <a:solidFill>
                  <a:srgbClr val="FF0000"/>
                </a:solidFill>
              </a:rPr>
              <a:t> = </a:t>
            </a:r>
            <a:r>
              <a:rPr lang="sr-Latn-CS" sz="1600" i="1" u="sng" dirty="0">
                <a:solidFill>
                  <a:srgbClr val="FF0000"/>
                </a:solidFill>
              </a:rPr>
              <a:t>RR</a:t>
            </a:r>
            <a:r>
              <a:rPr lang="sr-Latn-CS" sz="1600" u="sng" dirty="0">
                <a:solidFill>
                  <a:srgbClr val="FF0000"/>
                </a:solidFill>
              </a:rPr>
              <a:t>' = </a:t>
            </a:r>
            <a:r>
              <a:rPr lang="sr-Latn-CS" sz="1600" i="1" u="sng" dirty="0">
                <a:solidFill>
                  <a:srgbClr val="FF0000"/>
                </a:solidFill>
              </a:rPr>
              <a:t>PP</a:t>
            </a:r>
            <a:r>
              <a:rPr lang="sr-Latn-CS" sz="1600" u="sng" dirty="0">
                <a:solidFill>
                  <a:srgbClr val="FF0000"/>
                </a:solidFill>
              </a:rPr>
              <a:t>' = </a:t>
            </a:r>
            <a:r>
              <a:rPr lang="sr-Latn-CS" sz="1600" i="1" u="sng" dirty="0">
                <a:solidFill>
                  <a:srgbClr val="FF0000"/>
                </a:solidFill>
              </a:rPr>
              <a:t>BB</a:t>
            </a:r>
            <a:r>
              <a:rPr lang="sr-Latn-CS" sz="1600" u="sng" dirty="0">
                <a:solidFill>
                  <a:srgbClr val="FF0000"/>
                </a:solidFill>
              </a:rPr>
              <a:t>' = </a:t>
            </a:r>
            <a:r>
              <a:rPr lang="sr-Latn-CS" sz="1600" i="1" u="sng" dirty="0">
                <a:solidFill>
                  <a:srgbClr val="FF0000"/>
                </a:solidFill>
              </a:rPr>
              <a:t>x</a:t>
            </a:r>
            <a:r>
              <a:rPr lang="sr-Latn-CS" sz="1600" u="sng" baseline="-25000" dirty="0">
                <a:solidFill>
                  <a:srgbClr val="FF0000"/>
                </a:solidFill>
              </a:rPr>
              <a:t>2</a:t>
            </a:r>
            <a:r>
              <a:rPr lang="sr-Latn-CS" sz="1600" i="1" u="sng" dirty="0">
                <a:solidFill>
                  <a:srgbClr val="FF0000"/>
                </a:solidFill>
              </a:rPr>
              <a:t>S</a:t>
            </a:r>
            <a:r>
              <a:rPr lang="sr-Latn-CS" sz="1600" u="sng" dirty="0">
                <a:solidFill>
                  <a:srgbClr val="FF0000"/>
                </a:solidFill>
              </a:rPr>
              <a:t>. </a:t>
            </a:r>
            <a:endParaRPr lang="en-US" sz="1600" u="sng" dirty="0">
              <a:solidFill>
                <a:srgbClr val="FF0000"/>
              </a:solidFill>
            </a:endParaRPr>
          </a:p>
          <a:p>
            <a:endParaRPr lang="en-US" sz="1500" dirty="0"/>
          </a:p>
          <a:p>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Krivulje indiferencije</a:t>
            </a:r>
            <a:endParaRPr lang="en-US" dirty="0"/>
          </a:p>
        </p:txBody>
      </p:sp>
      <p:sp>
        <p:nvSpPr>
          <p:cNvPr id="3" name="Content Placeholder 2"/>
          <p:cNvSpPr>
            <a:spLocks noGrp="1"/>
          </p:cNvSpPr>
          <p:nvPr>
            <p:ph idx="1"/>
          </p:nvPr>
        </p:nvSpPr>
        <p:spPr/>
        <p:txBody>
          <a:bodyPr>
            <a:normAutofit fontScale="70000" lnSpcReduction="20000"/>
          </a:bodyPr>
          <a:lstStyle/>
          <a:p>
            <a:r>
              <a:rPr lang="sr-Latn-CS" dirty="0"/>
              <a:t>Sve te tačke leže </a:t>
            </a:r>
            <a:r>
              <a:rPr lang="sr-Latn-CS" u="sng" dirty="0">
                <a:solidFill>
                  <a:srgbClr val="FF0000"/>
                </a:solidFill>
              </a:rPr>
              <a:t>na krivulji APB </a:t>
            </a:r>
            <a:r>
              <a:rPr lang="sr-Latn-CS" dirty="0"/>
              <a:t>i nalaze se na </a:t>
            </a:r>
            <a:r>
              <a:rPr lang="sr-Latn-CS" dirty="0">
                <a:solidFill>
                  <a:srgbClr val="FF0000"/>
                </a:solidFill>
              </a:rPr>
              <a:t>istoj visini u odnosu na ravan </a:t>
            </a:r>
            <a:r>
              <a:rPr lang="sr-Latn-CS" i="1" dirty="0">
                <a:solidFill>
                  <a:srgbClr val="FF0000"/>
                </a:solidFill>
              </a:rPr>
              <a:t>x</a:t>
            </a:r>
            <a:r>
              <a:rPr lang="sr-Latn-CS" baseline="-25000" dirty="0">
                <a:solidFill>
                  <a:srgbClr val="FF0000"/>
                </a:solidFill>
              </a:rPr>
              <a:t>1</a:t>
            </a:r>
            <a:r>
              <a:rPr lang="sr-Latn-CS" dirty="0">
                <a:solidFill>
                  <a:srgbClr val="FF0000"/>
                </a:solidFill>
              </a:rPr>
              <a:t> – </a:t>
            </a:r>
            <a:r>
              <a:rPr lang="sr-Latn-CS" i="1" dirty="0">
                <a:solidFill>
                  <a:srgbClr val="FF0000"/>
                </a:solidFill>
              </a:rPr>
              <a:t>x</a:t>
            </a:r>
            <a:r>
              <a:rPr lang="sr-Latn-CS" baseline="-25000" dirty="0">
                <a:solidFill>
                  <a:srgbClr val="FF0000"/>
                </a:solidFill>
              </a:rPr>
              <a:t>2</a:t>
            </a:r>
            <a:r>
              <a:rPr lang="sr-Latn-CS" dirty="0">
                <a:solidFill>
                  <a:srgbClr val="FF0000"/>
                </a:solidFill>
              </a:rPr>
              <a:t>, tj. imaju istu koordinatu </a:t>
            </a:r>
            <a:r>
              <a:rPr lang="sr-Latn-CS" i="1" dirty="0">
                <a:solidFill>
                  <a:srgbClr val="FF0000"/>
                </a:solidFill>
              </a:rPr>
              <a:t>u</a:t>
            </a:r>
            <a:r>
              <a:rPr lang="sr-Latn-CS" dirty="0">
                <a:solidFill>
                  <a:srgbClr val="FF0000"/>
                </a:solidFill>
              </a:rPr>
              <a:t>, </a:t>
            </a:r>
            <a:r>
              <a:rPr lang="sr-Latn-CS" dirty="0"/>
              <a:t>i zato imaju tu zajedničku osobinu da predstavljaju </a:t>
            </a:r>
            <a:r>
              <a:rPr lang="sr-Latn-CS" u="sng" dirty="0">
                <a:solidFill>
                  <a:srgbClr val="FF0000"/>
                </a:solidFill>
              </a:rPr>
              <a:t>isti nivo korisnosti </a:t>
            </a:r>
            <a:r>
              <a:rPr lang="sr-Latn-CS" dirty="0"/>
              <a:t>(apsolutni nivo korisnosti je beznačajan</a:t>
            </a:r>
            <a:r>
              <a:rPr lang="sr-Latn-CS" dirty="0" smtClean="0"/>
              <a:t>!).</a:t>
            </a:r>
            <a:endParaRPr lang="en-US" dirty="0" smtClean="0"/>
          </a:p>
          <a:p>
            <a:r>
              <a:rPr lang="sr-Latn-CS" dirty="0" smtClean="0"/>
              <a:t> </a:t>
            </a:r>
            <a:r>
              <a:rPr lang="sr-Latn-CS" dirty="0">
                <a:solidFill>
                  <a:srgbClr val="FF0000"/>
                </a:solidFill>
              </a:rPr>
              <a:t>P</a:t>
            </a:r>
            <a:r>
              <a:rPr lang="sr-Latn-CS" dirty="0"/>
              <a:t>rojekcija tog preseka u koordinatnoj ravni </a:t>
            </a:r>
            <a:r>
              <a:rPr lang="sr-Latn-CS" i="1" dirty="0"/>
              <a:t>x</a:t>
            </a:r>
            <a:r>
              <a:rPr lang="sr-Latn-CS" baseline="-25000" dirty="0"/>
              <a:t>1</a:t>
            </a:r>
            <a:r>
              <a:rPr lang="sr-Latn-CS" dirty="0"/>
              <a:t> – </a:t>
            </a:r>
            <a:r>
              <a:rPr lang="sr-Latn-CS" i="1" dirty="0"/>
              <a:t>x</a:t>
            </a:r>
            <a:r>
              <a:rPr lang="sr-Latn-CS" baseline="-25000" dirty="0"/>
              <a:t>2</a:t>
            </a:r>
            <a:r>
              <a:rPr lang="sr-Latn-CS" dirty="0"/>
              <a:t> daje krivulju </a:t>
            </a:r>
            <a:r>
              <a:rPr lang="sr-Latn-CS" i="1" dirty="0"/>
              <a:t>A</a:t>
            </a:r>
            <a:r>
              <a:rPr lang="sr-Latn-CS" dirty="0"/>
              <a:t>' </a:t>
            </a:r>
            <a:r>
              <a:rPr lang="sr-Latn-CS" i="1" dirty="0"/>
              <a:t>P</a:t>
            </a:r>
            <a:r>
              <a:rPr lang="sr-Latn-CS" dirty="0"/>
              <a:t>' </a:t>
            </a:r>
            <a:r>
              <a:rPr lang="sr-Latn-CS" i="1" dirty="0"/>
              <a:t>B</a:t>
            </a:r>
            <a:r>
              <a:rPr lang="sr-Latn-CS" dirty="0"/>
              <a:t>' koja predstavlja </a:t>
            </a:r>
            <a:r>
              <a:rPr lang="sr-Latn-CS" b="1" u="sng" dirty="0">
                <a:solidFill>
                  <a:srgbClr val="FF0000"/>
                </a:solidFill>
              </a:rPr>
              <a:t>geometrijsko mesto tačaka onih kombinacija količina proizvoda koje obezbeđuju isti stepen zadovoljenja potreba </a:t>
            </a:r>
            <a:r>
              <a:rPr lang="sr-Latn-CS" b="1" i="1" u="sng" dirty="0">
                <a:solidFill>
                  <a:srgbClr val="FF0000"/>
                </a:solidFill>
              </a:rPr>
              <a:t>C</a:t>
            </a:r>
            <a:r>
              <a:rPr lang="sr-Latn-CS" b="1" u="sng" dirty="0">
                <a:solidFill>
                  <a:srgbClr val="FF0000"/>
                </a:solidFill>
              </a:rPr>
              <a:t>. </a:t>
            </a:r>
            <a:endParaRPr lang="en-US" b="1" u="sng" dirty="0" smtClean="0">
              <a:solidFill>
                <a:srgbClr val="FF0000"/>
              </a:solidFill>
            </a:endParaRPr>
          </a:p>
          <a:p>
            <a:r>
              <a:rPr lang="sr-Latn-CS" dirty="0" smtClean="0"/>
              <a:t>To </a:t>
            </a:r>
            <a:r>
              <a:rPr lang="sr-Latn-CS" dirty="0"/>
              <a:t>geometrijsko mesto tačaka zove </a:t>
            </a:r>
            <a:r>
              <a:rPr lang="sr-Latn-CS" b="1" dirty="0">
                <a:solidFill>
                  <a:srgbClr val="FF0000"/>
                </a:solidFill>
              </a:rPr>
              <a:t>se </a:t>
            </a:r>
            <a:r>
              <a:rPr lang="sr-Latn-CS" b="1" i="1" dirty="0">
                <a:solidFill>
                  <a:srgbClr val="FF0000"/>
                </a:solidFill>
              </a:rPr>
              <a:t>krivulja indiferencije</a:t>
            </a:r>
            <a:r>
              <a:rPr lang="sr-Latn-CS" b="1" dirty="0">
                <a:solidFill>
                  <a:srgbClr val="FF0000"/>
                </a:solidFill>
              </a:rPr>
              <a:t> </a:t>
            </a:r>
            <a:r>
              <a:rPr lang="sr-Latn-CS" dirty="0"/>
              <a:t>ili krivulja jednakog nivoa (korisnosti) potrošnje. Ona je posebno nacrtana na sl. 7.</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Krivulje indiferencije</a:t>
            </a:r>
            <a:endParaRPr lang="en-US" dirty="0"/>
          </a:p>
        </p:txBody>
      </p:sp>
      <p:sp>
        <p:nvSpPr>
          <p:cNvPr id="3" name="Content Placeholder 2"/>
          <p:cNvSpPr>
            <a:spLocks noGrp="1"/>
          </p:cNvSpPr>
          <p:nvPr>
            <p:ph idx="1"/>
          </p:nvPr>
        </p:nvSpPr>
        <p:spPr/>
        <p:txBody>
          <a:bodyPr>
            <a:normAutofit fontScale="62500" lnSpcReduction="20000"/>
          </a:bodyPr>
          <a:lstStyle/>
          <a:p>
            <a:r>
              <a:rPr lang="sr-Latn-CS" dirty="0"/>
              <a:t>Ako </a:t>
            </a:r>
            <a:r>
              <a:rPr lang="sr-Latn-CS" i="1" dirty="0"/>
              <a:t>C</a:t>
            </a:r>
            <a:r>
              <a:rPr lang="sr-Latn-CS" dirty="0"/>
              <a:t> varira kao parametar u intervalu (0, +∞), </a:t>
            </a:r>
            <a:r>
              <a:rPr lang="sr-Latn-CS" u="sng" dirty="0">
                <a:solidFill>
                  <a:srgbClr val="FF0000"/>
                </a:solidFill>
              </a:rPr>
              <a:t>dobija se familija ravni koje se nalaze na različitoj visini i koje sa površinom funkcije korisnosti prave različite preseke. </a:t>
            </a:r>
            <a:endParaRPr lang="en-US" u="sng" dirty="0" smtClean="0">
              <a:solidFill>
                <a:srgbClr val="FF0000"/>
              </a:solidFill>
            </a:endParaRPr>
          </a:p>
          <a:p>
            <a:r>
              <a:rPr lang="sr-Latn-CS" dirty="0" smtClean="0"/>
              <a:t>Jasno </a:t>
            </a:r>
            <a:r>
              <a:rPr lang="sr-Latn-CS" dirty="0"/>
              <a:t>je iz geometrijskih razloga da će one ravni koje su više udaljene od koordinatnog početka praviti sa funkcijom korisnosti preseke čije će projekcije u ravni </a:t>
            </a:r>
            <a:r>
              <a:rPr lang="sr-Latn-CS" i="1" dirty="0"/>
              <a:t>x</a:t>
            </a:r>
            <a:r>
              <a:rPr lang="sr-Latn-CS" baseline="-25000" dirty="0"/>
              <a:t>1</a:t>
            </a:r>
            <a:r>
              <a:rPr lang="sr-Latn-CS" dirty="0"/>
              <a:t> – </a:t>
            </a:r>
            <a:r>
              <a:rPr lang="sr-Latn-CS" i="1" dirty="0"/>
              <a:t>x</a:t>
            </a:r>
            <a:r>
              <a:rPr lang="sr-Latn-CS" baseline="-25000" dirty="0"/>
              <a:t>2</a:t>
            </a:r>
            <a:r>
              <a:rPr lang="sr-Latn-CS" dirty="0"/>
              <a:t> biti takođe više udaljene od koordinatnog početka. </a:t>
            </a:r>
            <a:r>
              <a:rPr lang="sr-Latn-CS" b="1" u="sng" dirty="0">
                <a:solidFill>
                  <a:srgbClr val="FF0000"/>
                </a:solidFill>
              </a:rPr>
              <a:t>Znači, </a:t>
            </a:r>
            <a:r>
              <a:rPr lang="sr-Latn-CS" b="1" i="1" u="sng" dirty="0">
                <a:solidFill>
                  <a:srgbClr val="FF0000"/>
                </a:solidFill>
              </a:rPr>
              <a:t>što je krivulja indiferencije više udaljena </a:t>
            </a:r>
            <a:r>
              <a:rPr lang="sr-Latn-CS" i="1" dirty="0"/>
              <a:t>od koordinatnog početka, to je viši »nivo« korisnosti na koju se odnosi</a:t>
            </a:r>
            <a:r>
              <a:rPr lang="sr-Latn-CS" dirty="0"/>
              <a:t>. </a:t>
            </a:r>
            <a:endParaRPr lang="en-US" dirty="0"/>
          </a:p>
          <a:p>
            <a:r>
              <a:rPr lang="sr-Latn-CS" dirty="0"/>
              <a:t>Na sl. 8. nacrtane su tri krivulje indiferencije koje odgovaraju različitim nivoima korisnosti. Jasno je da od tri ucrtane krivulje najvišem rangu (indeksu) korisnosti odgovara krivulja </a:t>
            </a:r>
            <a:r>
              <a:rPr lang="sr-Latn-CS" i="1" dirty="0"/>
              <a:t>C</a:t>
            </a:r>
            <a:r>
              <a:rPr lang="sr-Latn-CS" baseline="-25000" dirty="0"/>
              <a:t>3</a:t>
            </a:r>
            <a:r>
              <a:rPr lang="sr-Latn-CS" dirty="0"/>
              <a:t>, a najnižem krivulja </a:t>
            </a:r>
            <a:r>
              <a:rPr lang="sr-Latn-CS" i="1" dirty="0"/>
              <a:t>C</a:t>
            </a:r>
            <a:r>
              <a:rPr lang="sr-Latn-CS" baseline="-25000" dirty="0"/>
              <a:t>1</a:t>
            </a:r>
            <a:r>
              <a:rPr lang="sr-Latn-CS" dirty="0"/>
              <a:t>.</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a:t>Funkcija korisnosti</a:t>
            </a:r>
            <a:endParaRPr lang="en-US" dirty="0"/>
          </a:p>
        </p:txBody>
      </p:sp>
      <p:pic>
        <p:nvPicPr>
          <p:cNvPr id="27650" name="Picture 2"/>
          <p:cNvPicPr>
            <a:picLocks noGrp="1" noChangeAspect="1" noChangeArrowheads="1"/>
          </p:cNvPicPr>
          <p:nvPr>
            <p:ph idx="1"/>
          </p:nvPr>
        </p:nvPicPr>
        <p:blipFill>
          <a:blip r:embed="rId2"/>
          <a:srcRect/>
          <a:stretch>
            <a:fillRect/>
          </a:stretch>
        </p:blipFill>
        <p:spPr bwMode="auto">
          <a:xfrm>
            <a:off x="2884715" y="1200150"/>
            <a:ext cx="3374569" cy="339407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Krivulje indiferencije</a:t>
            </a:r>
            <a:endParaRPr lang="en-US" dirty="0"/>
          </a:p>
        </p:txBody>
      </p:sp>
      <p:sp>
        <p:nvSpPr>
          <p:cNvPr id="3" name="Content Placeholder 2"/>
          <p:cNvSpPr>
            <a:spLocks noGrp="1"/>
          </p:cNvSpPr>
          <p:nvPr>
            <p:ph idx="1"/>
          </p:nvPr>
        </p:nvSpPr>
        <p:spPr/>
        <p:txBody>
          <a:bodyPr>
            <a:normAutofit fontScale="62500" lnSpcReduction="20000"/>
          </a:bodyPr>
          <a:lstStyle/>
          <a:p>
            <a:r>
              <a:rPr lang="sr-Latn-CS" u="sng" dirty="0"/>
              <a:t>Svaka krivulja indiferencije (ravnodušnosti) dobijena je tako što je funkcija </a:t>
            </a:r>
            <a:r>
              <a:rPr lang="sr-Latn-CS" i="1" u="sng" dirty="0"/>
              <a:t>u</a:t>
            </a:r>
            <a:r>
              <a:rPr lang="sr-Latn-CS" u="sng" dirty="0"/>
              <a:t> = (</a:t>
            </a:r>
            <a:r>
              <a:rPr lang="sr-Latn-CS" i="1" u="sng" dirty="0"/>
              <a:t>x</a:t>
            </a:r>
            <a:r>
              <a:rPr lang="sr-Latn-CS" u="sng" baseline="-25000" dirty="0"/>
              <a:t>1</a:t>
            </a:r>
            <a:r>
              <a:rPr lang="sr-Latn-CS" u="sng" dirty="0"/>
              <a:t>, </a:t>
            </a:r>
            <a:r>
              <a:rPr lang="sr-Latn-CS" i="1" u="sng" dirty="0"/>
              <a:t>x</a:t>
            </a:r>
            <a:r>
              <a:rPr lang="sr-Latn-CS" u="sng" baseline="-25000" dirty="0"/>
              <a:t>2</a:t>
            </a:r>
            <a:r>
              <a:rPr lang="sr-Latn-CS" u="sng" dirty="0"/>
              <a:t>) presečena ravni </a:t>
            </a:r>
            <a:r>
              <a:rPr lang="sr-Latn-CS" i="1" u="sng" dirty="0"/>
              <a:t>u</a:t>
            </a:r>
            <a:r>
              <a:rPr lang="sr-Latn-CS" u="sng" dirty="0"/>
              <a:t> = </a:t>
            </a:r>
            <a:r>
              <a:rPr lang="sr-Latn-CS" i="1" u="sng" dirty="0"/>
              <a:t>C</a:t>
            </a:r>
            <a:r>
              <a:rPr lang="sr-Latn-CS" u="sng" dirty="0"/>
              <a:t>, usled čega </a:t>
            </a:r>
            <a:r>
              <a:rPr lang="sr-Latn-CS" i="1" u="sng" dirty="0"/>
              <a:t>jednačina krivulje indiferencije</a:t>
            </a:r>
            <a:r>
              <a:rPr lang="sr-Latn-CS" u="sng" dirty="0"/>
              <a:t> ima oblik koji je identičan jednačini samog </a:t>
            </a:r>
            <a:r>
              <a:rPr lang="sr-Latn-CS" u="sng" dirty="0" smtClean="0"/>
              <a:t>preseka</a:t>
            </a:r>
            <a:r>
              <a:rPr lang="sr-Latn-CS" dirty="0" smtClean="0"/>
              <a:t>:</a:t>
            </a:r>
            <a:endParaRPr lang="en-US" dirty="0" smtClean="0"/>
          </a:p>
          <a:p>
            <a:pPr algn="ctr">
              <a:buNone/>
            </a:pPr>
            <a:r>
              <a:rPr lang="sr-Latn-CS" i="1" dirty="0" smtClean="0"/>
              <a:t>u</a:t>
            </a:r>
            <a:r>
              <a:rPr lang="sr-Latn-CS" dirty="0" smtClean="0"/>
              <a:t> </a:t>
            </a:r>
            <a:r>
              <a:rPr lang="sr-Latn-CS" dirty="0"/>
              <a:t>(</a:t>
            </a:r>
            <a:r>
              <a:rPr lang="sr-Latn-CS" i="1" dirty="0"/>
              <a:t>x</a:t>
            </a:r>
            <a:r>
              <a:rPr lang="sr-Latn-CS" baseline="-25000" dirty="0"/>
              <a:t>1</a:t>
            </a:r>
            <a:r>
              <a:rPr lang="sr-Latn-CS" dirty="0"/>
              <a:t>, </a:t>
            </a:r>
            <a:r>
              <a:rPr lang="sr-Latn-CS" i="1" dirty="0"/>
              <a:t>x</a:t>
            </a:r>
            <a:r>
              <a:rPr lang="sr-Latn-CS" baseline="-25000" dirty="0"/>
              <a:t>2</a:t>
            </a:r>
            <a:r>
              <a:rPr lang="sr-Latn-CS" dirty="0"/>
              <a:t>) = </a:t>
            </a:r>
            <a:r>
              <a:rPr lang="sr-Latn-CS" i="1" dirty="0"/>
              <a:t>C	</a:t>
            </a:r>
            <a:r>
              <a:rPr lang="sr-Latn-CS" dirty="0"/>
              <a:t>(19)</a:t>
            </a:r>
            <a:endParaRPr lang="en-US" dirty="0"/>
          </a:p>
          <a:p>
            <a:r>
              <a:rPr lang="sr-Latn-CS" dirty="0"/>
              <a:t>Ova jednačina ima svoj analogon u slučaju  n  proizvoda:</a:t>
            </a:r>
            <a:endParaRPr lang="en-US" dirty="0"/>
          </a:p>
          <a:p>
            <a:pPr algn="ctr">
              <a:buNone/>
            </a:pPr>
            <a:r>
              <a:rPr lang="sr-Latn-CS" dirty="0"/>
              <a:t>u (</a:t>
            </a:r>
            <a:r>
              <a:rPr lang="sr-Latn-CS" i="1" dirty="0"/>
              <a:t>x</a:t>
            </a:r>
            <a:r>
              <a:rPr lang="sr-Latn-CS" baseline="-25000" dirty="0"/>
              <a:t>1</a:t>
            </a:r>
            <a:r>
              <a:rPr lang="sr-Latn-CS" dirty="0"/>
              <a:t>, </a:t>
            </a:r>
            <a:r>
              <a:rPr lang="sr-Latn-CS" i="1" dirty="0"/>
              <a:t>x</a:t>
            </a:r>
            <a:r>
              <a:rPr lang="sr-Latn-CS" baseline="-25000" dirty="0"/>
              <a:t>2</a:t>
            </a:r>
            <a:r>
              <a:rPr lang="sr-Latn-CS" dirty="0"/>
              <a:t>,..., </a:t>
            </a:r>
            <a:r>
              <a:rPr lang="sr-Latn-CS" i="1" dirty="0"/>
              <a:t>x</a:t>
            </a:r>
            <a:r>
              <a:rPr lang="sr-Latn-CS" baseline="-25000" dirty="0"/>
              <a:t>n</a:t>
            </a:r>
            <a:r>
              <a:rPr lang="sr-Latn-CS" dirty="0"/>
              <a:t>) = C	(19a)</a:t>
            </a:r>
            <a:endParaRPr lang="en-US" dirty="0"/>
          </a:p>
          <a:p>
            <a:r>
              <a:rPr lang="sr-Latn-CS" dirty="0"/>
              <a:t>Ova jednačina predstavlja hiper-površinu u </a:t>
            </a:r>
            <a:r>
              <a:rPr lang="sr-Latn-CS" i="1" dirty="0"/>
              <a:t>n</a:t>
            </a:r>
            <a:r>
              <a:rPr lang="sr-Latn-CS" dirty="0"/>
              <a:t>-dimenzionalnom prostoru koja se zove </a:t>
            </a:r>
            <a:r>
              <a:rPr lang="sr-Latn-CS" i="1" dirty="0"/>
              <a:t>hiper-površina indiferencije</a:t>
            </a:r>
            <a:r>
              <a:rPr lang="sr-Latn-CS" dirty="0"/>
              <a:t> ili hiper-površina jednake korisnosti</a:t>
            </a:r>
            <a:r>
              <a:rPr lang="sr-Latn-CS" dirty="0" smtClean="0"/>
              <a:t>.</a:t>
            </a:r>
            <a:endParaRPr lang="en-US" dirty="0" smtClean="0"/>
          </a:p>
          <a:p>
            <a:r>
              <a:rPr lang="sr-Latn-CS" dirty="0" smtClean="0"/>
              <a:t> </a:t>
            </a:r>
            <a:r>
              <a:rPr lang="sr-Latn-CS" u="sng" dirty="0">
                <a:solidFill>
                  <a:srgbClr val="FF0000"/>
                </a:solidFill>
              </a:rPr>
              <a:t>Variranjem parametra C u intervalu (0, + ∞) dobija se familija ovakvih površina koje obrazuju mapu indiferencije.</a:t>
            </a:r>
            <a:endParaRPr lang="en-US" u="sng" dirty="0">
              <a:solidFill>
                <a:srgbClr val="FF0000"/>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cap="small" dirty="0" smtClean="0"/>
              <a:t>Teorija ordinalne korisnosti</a:t>
            </a:r>
            <a:endParaRPr lang="en-US" dirty="0"/>
          </a:p>
        </p:txBody>
      </p:sp>
      <p:sp>
        <p:nvSpPr>
          <p:cNvPr id="3" name="Content Placeholder 2"/>
          <p:cNvSpPr>
            <a:spLocks noGrp="1"/>
          </p:cNvSpPr>
          <p:nvPr>
            <p:ph idx="1"/>
          </p:nvPr>
        </p:nvSpPr>
        <p:spPr/>
        <p:txBody>
          <a:bodyPr>
            <a:normAutofit fontScale="55000" lnSpcReduction="20000"/>
          </a:bodyPr>
          <a:lstStyle/>
          <a:p>
            <a:r>
              <a:rPr lang="sr-Latn-CS" dirty="0"/>
              <a:t>Tvorac teorije ordinalne korisnosti je italijanski ekonomist, matematičar i sociolog </a:t>
            </a:r>
            <a:r>
              <a:rPr lang="sr-Latn-CS" dirty="0">
                <a:solidFill>
                  <a:srgbClr val="FF0000"/>
                </a:solidFill>
              </a:rPr>
              <a:t>Vilfredo Pareto (V. Pareto</a:t>
            </a:r>
            <a:r>
              <a:rPr lang="sr-Latn-CS" dirty="0"/>
              <a:t>). Zbog toga je ova teorija u literaturi poznata i pod </a:t>
            </a:r>
            <a:r>
              <a:rPr lang="sr-Latn-CS" dirty="0">
                <a:solidFill>
                  <a:srgbClr val="FF0000"/>
                </a:solidFill>
              </a:rPr>
              <a:t>nazivom </a:t>
            </a:r>
            <a:r>
              <a:rPr lang="sr-Latn-CS" i="1" dirty="0">
                <a:solidFill>
                  <a:srgbClr val="FF0000"/>
                </a:solidFill>
              </a:rPr>
              <a:t>Paretove teorije.</a:t>
            </a:r>
            <a:r>
              <a:rPr lang="sr-Latn-CS" dirty="0">
                <a:solidFill>
                  <a:srgbClr val="FF0000"/>
                </a:solidFill>
              </a:rPr>
              <a:t> </a:t>
            </a:r>
            <a:endParaRPr lang="en-US" dirty="0">
              <a:solidFill>
                <a:srgbClr val="FF0000"/>
              </a:solidFill>
            </a:endParaRPr>
          </a:p>
          <a:p>
            <a:endParaRPr lang="en-US" dirty="0"/>
          </a:p>
          <a:p>
            <a:r>
              <a:rPr lang="sr-Latn-CS" dirty="0"/>
              <a:t>Pareto je posebno doprineo daljoj razradi </a:t>
            </a:r>
            <a:r>
              <a:rPr lang="sr-Latn-CS" dirty="0">
                <a:solidFill>
                  <a:srgbClr val="FF0000"/>
                </a:solidFill>
              </a:rPr>
              <a:t>i popularisanju krivulja indiferencije </a:t>
            </a:r>
            <a:r>
              <a:rPr lang="sr-Latn-CS" dirty="0"/>
              <a:t>koje predstavljaju toliko značajno oruđe u analizi ponašanja potrošača da se ova teorija u literaturi često pojavljuje i pod nazivom </a:t>
            </a:r>
            <a:r>
              <a:rPr lang="sr-Latn-CS" i="1" dirty="0">
                <a:solidFill>
                  <a:srgbClr val="FF0000"/>
                </a:solidFill>
              </a:rPr>
              <a:t>teorija indiferentnosti</a:t>
            </a:r>
            <a:r>
              <a:rPr lang="sr-Latn-CS" dirty="0">
                <a:solidFill>
                  <a:srgbClr val="FF0000"/>
                </a:solidFill>
              </a:rPr>
              <a:t>.</a:t>
            </a:r>
            <a:endParaRPr lang="en-US" dirty="0">
              <a:solidFill>
                <a:srgbClr val="FF0000"/>
              </a:solidFill>
            </a:endParaRPr>
          </a:p>
          <a:p>
            <a:r>
              <a:rPr lang="en-US" dirty="0" smtClean="0"/>
              <a:t>  </a:t>
            </a:r>
            <a:endParaRPr lang="en-US" dirty="0"/>
          </a:p>
          <a:p>
            <a:r>
              <a:rPr lang="sr-Latn-CS" dirty="0"/>
              <a:t>Krivulje indiferencije prvi je u analizu uveo britanski ekonomist, matematičar i </a:t>
            </a:r>
            <a:r>
              <a:rPr lang="sr-Latn-CS" dirty="0">
                <a:solidFill>
                  <a:srgbClr val="FF0000"/>
                </a:solidFill>
              </a:rPr>
              <a:t>statističar Edžvort (F. Edgeworth</a:t>
            </a:r>
            <a:r>
              <a:rPr lang="sr-Latn-CS" dirty="0"/>
              <a:t>). </a:t>
            </a:r>
            <a:r>
              <a:rPr lang="sr-Latn-CS" dirty="0">
                <a:solidFill>
                  <a:srgbClr val="FF0000"/>
                </a:solidFill>
              </a:rPr>
              <a:t>Napuštajući pretpostavku o nezavisnosti korisnosti, Edžvort je geometrijskim putem, na primeru dva vezana dobra, izveo krivulje indiferencije, tj. </a:t>
            </a:r>
            <a:r>
              <a:rPr lang="sr-Latn-CS" dirty="0" smtClean="0">
                <a:solidFill>
                  <a:srgbClr val="FF0000"/>
                </a:solidFill>
              </a:rPr>
              <a:t>nost</a:t>
            </a:r>
            <a:r>
              <a:rPr lang="sr-Latn-CS" dirty="0"/>
              <a:t>. </a:t>
            </a:r>
            <a:r>
              <a:rPr lang="sr-Latn-CS" u="sng" dirty="0" smtClean="0">
                <a:solidFill>
                  <a:srgbClr val="FF0000"/>
                </a:solidFill>
              </a:rPr>
              <a:t>krivulje koje označavaju one kombinacije količina dva proizvoda kojima potrošač pripisuje jednaku koris</a:t>
            </a:r>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r-Latn-CS" b="1" dirty="0" smtClean="0"/>
              <a:t>Krivulje indiferencije</a:t>
            </a:r>
            <a:endParaRPr lang="en-US" dirty="0"/>
          </a:p>
        </p:txBody>
      </p:sp>
      <p:sp>
        <p:nvSpPr>
          <p:cNvPr id="9" name="Text Placeholder 8"/>
          <p:cNvSpPr>
            <a:spLocks noGrp="1"/>
          </p:cNvSpPr>
          <p:nvPr>
            <p:ph type="body" idx="1"/>
          </p:nvPr>
        </p:nvSpPr>
        <p:spPr/>
        <p:txBody>
          <a:bodyPr>
            <a:normAutofit fontScale="85000" lnSpcReduction="10000"/>
          </a:bodyPr>
          <a:lstStyle/>
          <a:p>
            <a:r>
              <a:rPr lang="sr-Latn-CS" dirty="0"/>
              <a:t>Projektovana krivulja indiferencije </a:t>
            </a:r>
            <a:endParaRPr lang="en-US" dirty="0"/>
          </a:p>
        </p:txBody>
      </p:sp>
      <p:sp>
        <p:nvSpPr>
          <p:cNvPr id="11" name="Text Placeholder 10"/>
          <p:cNvSpPr>
            <a:spLocks noGrp="1"/>
          </p:cNvSpPr>
          <p:nvPr>
            <p:ph type="body" sz="quarter" idx="3"/>
          </p:nvPr>
        </p:nvSpPr>
        <p:spPr/>
        <p:txBody>
          <a:bodyPr/>
          <a:lstStyle/>
          <a:p>
            <a:r>
              <a:rPr lang="sr-Latn-CS" dirty="0"/>
              <a:t>Familija krivulja  indiferencije</a:t>
            </a:r>
            <a:endParaRPr lang="en-US" dirty="0"/>
          </a:p>
        </p:txBody>
      </p:sp>
      <p:pic>
        <p:nvPicPr>
          <p:cNvPr id="28675" name="Picture 3"/>
          <p:cNvPicPr>
            <a:picLocks noGrp="1" noChangeAspect="1" noChangeArrowheads="1"/>
          </p:cNvPicPr>
          <p:nvPr>
            <p:ph sz="half" idx="2"/>
          </p:nvPr>
        </p:nvPicPr>
        <p:blipFill>
          <a:blip r:embed="rId2"/>
          <a:srcRect/>
          <a:stretch>
            <a:fillRect/>
          </a:stretch>
        </p:blipFill>
        <p:spPr bwMode="auto">
          <a:xfrm>
            <a:off x="1320486" y="1630363"/>
            <a:ext cx="2313616" cy="2963862"/>
          </a:xfrm>
          <a:prstGeom prst="rect">
            <a:avLst/>
          </a:prstGeom>
          <a:noFill/>
        </p:spPr>
      </p:pic>
      <p:pic>
        <p:nvPicPr>
          <p:cNvPr id="28676" name="Picture 4"/>
          <p:cNvPicPr>
            <a:picLocks noGrp="1" noChangeAspect="1" noChangeArrowheads="1"/>
          </p:cNvPicPr>
          <p:nvPr>
            <p:ph sz="quarter" idx="4"/>
          </p:nvPr>
        </p:nvPicPr>
        <p:blipFill>
          <a:blip r:embed="rId3"/>
          <a:srcRect/>
          <a:stretch>
            <a:fillRect/>
          </a:stretch>
        </p:blipFill>
        <p:spPr bwMode="auto">
          <a:xfrm>
            <a:off x="5416343" y="1630363"/>
            <a:ext cx="2499138" cy="2963862"/>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sr-Latn-CS" b="1" dirty="0" smtClean="0"/>
              <a:t>Krivulje indiferencije</a:t>
            </a:r>
            <a:endParaRPr lang="en-US" dirty="0"/>
          </a:p>
        </p:txBody>
      </p:sp>
      <p:sp>
        <p:nvSpPr>
          <p:cNvPr id="8" name="Content Placeholder 7"/>
          <p:cNvSpPr>
            <a:spLocks noGrp="1"/>
          </p:cNvSpPr>
          <p:nvPr>
            <p:ph idx="1"/>
          </p:nvPr>
        </p:nvSpPr>
        <p:spPr/>
        <p:txBody>
          <a:bodyPr>
            <a:normAutofit fontScale="85000" lnSpcReduction="10000"/>
          </a:bodyPr>
          <a:lstStyle/>
          <a:p>
            <a:r>
              <a:rPr lang="sr-Latn-CS" dirty="0"/>
              <a:t>Ako jednačinu (19) </a:t>
            </a:r>
            <a:r>
              <a:rPr lang="sr-Latn-CS" u="sng" dirty="0">
                <a:solidFill>
                  <a:srgbClr val="FF0000"/>
                </a:solidFill>
              </a:rPr>
              <a:t>totalno diferenciramo</a:t>
            </a:r>
            <a:r>
              <a:rPr lang="sr-Latn-CS" dirty="0"/>
              <a:t>, dobijamo </a:t>
            </a:r>
            <a:endParaRPr lang="en-US" dirty="0"/>
          </a:p>
          <a:p>
            <a:pPr algn="ctr">
              <a:buNone/>
            </a:pPr>
            <a:r>
              <a:rPr lang="sr-Latn-CS" i="1" dirty="0"/>
              <a:t>u</a:t>
            </a:r>
            <a:r>
              <a:rPr lang="sr-Latn-CS" baseline="-25000" dirty="0"/>
              <a:t>1</a:t>
            </a:r>
            <a:r>
              <a:rPr lang="sr-Latn-CS" i="1" dirty="0"/>
              <a:t>dx</a:t>
            </a:r>
            <a:r>
              <a:rPr lang="sr-Latn-CS" baseline="-25000" dirty="0"/>
              <a:t>1</a:t>
            </a:r>
            <a:r>
              <a:rPr lang="sr-Latn-CS" dirty="0"/>
              <a:t> + </a:t>
            </a:r>
            <a:r>
              <a:rPr lang="sr-Latn-CS" i="1" dirty="0"/>
              <a:t>u</a:t>
            </a:r>
            <a:r>
              <a:rPr lang="sr-Latn-CS" baseline="-25000" dirty="0"/>
              <a:t>2</a:t>
            </a:r>
            <a:r>
              <a:rPr lang="sr-Latn-CS" i="1" dirty="0"/>
              <a:t>dx</a:t>
            </a:r>
            <a:r>
              <a:rPr lang="sr-Latn-CS" baseline="-25000" dirty="0"/>
              <a:t>2</a:t>
            </a:r>
            <a:r>
              <a:rPr lang="sr-Latn-CS" dirty="0"/>
              <a:t> = 0</a:t>
            </a:r>
            <a:endParaRPr lang="en-US" dirty="0"/>
          </a:p>
          <a:p>
            <a:r>
              <a:rPr lang="sr-Latn-CS" dirty="0"/>
              <a:t>Odavde je </a:t>
            </a:r>
            <a:r>
              <a:rPr lang="sr-Latn-CS" u="sng" dirty="0">
                <a:solidFill>
                  <a:srgbClr val="FF0000"/>
                </a:solidFill>
              </a:rPr>
              <a:t>nagib krivulje indiferencije</a:t>
            </a:r>
            <a:endParaRPr lang="en-US" u="sng" dirty="0">
              <a:solidFill>
                <a:srgbClr val="FF0000"/>
              </a:solidFill>
            </a:endParaRPr>
          </a:p>
          <a:p>
            <a:pPr>
              <a:buNone/>
            </a:pPr>
            <a:r>
              <a:rPr lang="sr-Latn-CS" dirty="0"/>
              <a:t> </a:t>
            </a:r>
            <a:r>
              <a:rPr lang="en-US" dirty="0" smtClean="0"/>
              <a:t> </a:t>
            </a:r>
            <a:br>
              <a:rPr lang="en-US" dirty="0" smtClean="0"/>
            </a:br>
            <a:r>
              <a:rPr lang="sr-Latn-CS" dirty="0"/>
              <a:t>	</a:t>
            </a:r>
            <a:endParaRPr lang="en-US" dirty="0"/>
          </a:p>
          <a:p>
            <a:r>
              <a:rPr lang="sr-Latn-CS" dirty="0"/>
              <a:t>Na osnovu pretpostavke nesaturacije imamo da je ui &gt; 0 (i = 1,2), odakle proizlazi da je </a:t>
            </a:r>
            <a:r>
              <a:rPr lang="sr-Latn-CS" b="1" i="1" u="sng" dirty="0">
                <a:solidFill>
                  <a:srgbClr val="FF0000"/>
                </a:solidFill>
              </a:rPr>
              <a:t>nagib krivulje indiferencije negativan</a:t>
            </a:r>
            <a:r>
              <a:rPr lang="sr-Latn-CS" b="1" u="sng" dirty="0">
                <a:solidFill>
                  <a:srgbClr val="FF0000"/>
                </a:solidFill>
              </a:rPr>
              <a:t>.</a:t>
            </a:r>
            <a:endParaRPr lang="en-US" b="1" u="sng" dirty="0">
              <a:solidFill>
                <a:srgbClr val="FF0000"/>
              </a:solidFill>
            </a:endParaRPr>
          </a:p>
          <a:p>
            <a:endParaRPr lang="en-US" dirty="0"/>
          </a:p>
        </p:txBody>
      </p:sp>
      <p:pic>
        <p:nvPicPr>
          <p:cNvPr id="29698" name="Picture 2"/>
          <p:cNvPicPr>
            <a:picLocks noChangeAspect="1" noChangeArrowheads="1"/>
          </p:cNvPicPr>
          <p:nvPr/>
        </p:nvPicPr>
        <p:blipFill>
          <a:blip r:embed="rId2"/>
          <a:srcRect/>
          <a:stretch>
            <a:fillRect/>
          </a:stretch>
        </p:blipFill>
        <p:spPr bwMode="auto">
          <a:xfrm>
            <a:off x="3643306" y="2714626"/>
            <a:ext cx="1428760" cy="70424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CS" sz="3200" b="1" dirty="0"/>
              <a:t>Osobine krivulja indiferencije i granična stopa </a:t>
            </a:r>
            <a:r>
              <a:rPr lang="sr-Latn-CS" sz="3200" b="1" dirty="0" smtClean="0"/>
              <a:t>supstitucije</a:t>
            </a:r>
            <a:endParaRPr lang="en-US" sz="3200" dirty="0"/>
          </a:p>
        </p:txBody>
      </p:sp>
      <p:sp>
        <p:nvSpPr>
          <p:cNvPr id="3" name="Content Placeholder 2"/>
          <p:cNvSpPr>
            <a:spLocks noGrp="1"/>
          </p:cNvSpPr>
          <p:nvPr>
            <p:ph idx="1"/>
          </p:nvPr>
        </p:nvSpPr>
        <p:spPr/>
        <p:txBody>
          <a:bodyPr>
            <a:normAutofit fontScale="40000" lnSpcReduction="20000"/>
          </a:bodyPr>
          <a:lstStyle/>
          <a:p>
            <a:r>
              <a:rPr lang="sr-Latn-CS" dirty="0"/>
              <a:t>Aksiomi i pretpostavke modela impliciraju sledeće četiri osobine krivulja indiferencije: </a:t>
            </a:r>
            <a:endParaRPr lang="en-US" dirty="0"/>
          </a:p>
          <a:p>
            <a:r>
              <a:rPr lang="sr-Latn-CS" b="1" u="sng" dirty="0">
                <a:solidFill>
                  <a:srgbClr val="FF0000"/>
                </a:solidFill>
              </a:rPr>
              <a:t>(1) negativno su nagnute (to je posledica pretpostavke nezasićenosti), </a:t>
            </a:r>
            <a:endParaRPr lang="en-US" b="1" u="sng" dirty="0">
              <a:solidFill>
                <a:srgbClr val="FF0000"/>
              </a:solidFill>
            </a:endParaRPr>
          </a:p>
          <a:p>
            <a:r>
              <a:rPr lang="sr-Latn-CS" b="1" u="sng" dirty="0">
                <a:solidFill>
                  <a:srgbClr val="FF0000"/>
                </a:solidFill>
              </a:rPr>
              <a:t>(2) one krivulje koje su više udaljene od koordinatnog početka obeležavaju viši nivo zadovoljenja potreba, </a:t>
            </a:r>
            <a:endParaRPr lang="en-US" b="1" u="sng" dirty="0">
              <a:solidFill>
                <a:srgbClr val="FF0000"/>
              </a:solidFill>
            </a:endParaRPr>
          </a:p>
          <a:p>
            <a:r>
              <a:rPr lang="sr-Latn-CS" b="1" u="sng" dirty="0">
                <a:solidFill>
                  <a:srgbClr val="FF0000"/>
                </a:solidFill>
              </a:rPr>
              <a:t>(3) ne seku se, i  </a:t>
            </a:r>
            <a:endParaRPr lang="en-US" b="1" u="sng" dirty="0">
              <a:solidFill>
                <a:srgbClr val="FF0000"/>
              </a:solidFill>
            </a:endParaRPr>
          </a:p>
          <a:p>
            <a:r>
              <a:rPr lang="sr-Latn-CS" b="1" u="sng" dirty="0">
                <a:solidFill>
                  <a:srgbClr val="FF0000"/>
                </a:solidFill>
              </a:rPr>
              <a:t>(4) konveksne su u odnosu na koordinatni početak. Prve dve osobine krivulja indiferencije su pokazane, preostaje da se pokažu treća i četvrta osobina.</a:t>
            </a:r>
            <a:endParaRPr lang="en-US" b="1" u="sng" dirty="0">
              <a:solidFill>
                <a:srgbClr val="FF0000"/>
              </a:solidFill>
            </a:endParaRPr>
          </a:p>
          <a:p>
            <a:r>
              <a:rPr lang="sr-Latn-CS" dirty="0"/>
              <a:t>Da se krivulje indiferencije ne seku može se pokazati na taj način što bi njihovo eventualno sečenje bilo u suprotnosti sa navedenim aksiomima i pretpostavkama modela. Na sl. 9 nacrtane su dve krivulje, C</a:t>
            </a:r>
            <a:r>
              <a:rPr lang="sr-Latn-CS" baseline="-25000" dirty="0"/>
              <a:t>1</a:t>
            </a:r>
            <a:r>
              <a:rPr lang="sr-Latn-CS" dirty="0"/>
              <a:t> i C</a:t>
            </a:r>
            <a:r>
              <a:rPr lang="sr-Latn-CS" baseline="-25000" dirty="0"/>
              <a:t>2</a:t>
            </a:r>
            <a:r>
              <a:rPr lang="sr-Latn-CS" dirty="0"/>
              <a:t>, koje se seku u tački E</a:t>
            </a:r>
            <a:r>
              <a:rPr lang="sr-Latn-CS" dirty="0" smtClean="0"/>
              <a:t>.</a:t>
            </a:r>
            <a:endParaRPr lang="en-US" dirty="0" smtClean="0"/>
          </a:p>
          <a:p>
            <a:pPr>
              <a:buNone/>
            </a:pPr>
            <a:endParaRPr lang="en-US" dirty="0" smtClean="0"/>
          </a:p>
          <a:p>
            <a:r>
              <a:rPr lang="sr-Latn-CS" dirty="0" smtClean="0"/>
              <a:t> </a:t>
            </a:r>
            <a:r>
              <a:rPr lang="sr-Latn-CS" dirty="0"/>
              <a:t>Nivo korisnosti (satisfakcije) u tački F jednak je nivou korisnosti u tački E jer se obe tačke nalaze na istoj krivulji indiferencije C</a:t>
            </a:r>
            <a:r>
              <a:rPr lang="sr-Latn-CS" baseline="-25000" dirty="0"/>
              <a:t>1</a:t>
            </a:r>
            <a:r>
              <a:rPr lang="sr-Latn-CS" dirty="0"/>
              <a:t>, a nivo korisnosti u tački E jednak je nivou korisnosti u tački G jer se obe tačke nalaze na istoj krivulji indiferencije C</a:t>
            </a:r>
            <a:r>
              <a:rPr lang="sr-Latn-CS" baseline="-25000" dirty="0"/>
              <a:t>2</a:t>
            </a:r>
            <a:r>
              <a:rPr lang="sr-Latn-CS" dirty="0" smtClean="0"/>
              <a:t>.</a:t>
            </a:r>
            <a:endParaRPr lang="en-US" dirty="0" smtClean="0"/>
          </a:p>
          <a:p>
            <a:r>
              <a:rPr lang="sr-Latn-CS" dirty="0" smtClean="0"/>
              <a:t> </a:t>
            </a:r>
            <a:r>
              <a:rPr lang="sr-Latn-CS" dirty="0"/>
              <a:t>Na osnovu aksioma tranzitivnosti sledi da su budžeti roba F i G međusobno ekvivalentni. Međutim, budžet G je veći od budžeta F, pa je kao takav preferiran u odnosu na budžet F (pretpostavka nesaturacije</a:t>
            </a:r>
            <a:r>
              <a:rPr lang="sr-Latn-CS" b="1" u="sng" dirty="0" smtClean="0">
                <a:solidFill>
                  <a:srgbClr val="FF0000"/>
                </a:solidFill>
              </a:rPr>
              <a:t>).</a:t>
            </a:r>
            <a:endParaRPr lang="en-US" b="1" u="sng" dirty="0" smtClean="0">
              <a:solidFill>
                <a:srgbClr val="FF0000"/>
              </a:solidFill>
            </a:endParaRPr>
          </a:p>
          <a:p>
            <a:r>
              <a:rPr lang="sr-Latn-CS" b="1" u="sng" dirty="0" smtClean="0">
                <a:solidFill>
                  <a:srgbClr val="FF0000"/>
                </a:solidFill>
              </a:rPr>
              <a:t> </a:t>
            </a:r>
            <a:r>
              <a:rPr lang="sr-Latn-CS" b="1" u="sng" dirty="0">
                <a:solidFill>
                  <a:srgbClr val="FF0000"/>
                </a:solidFill>
              </a:rPr>
              <a:t>Kako istovremeno ne mogu da egzistiraju oba stava (aksiom uporedivosti), G </a:t>
            </a:r>
            <a:r>
              <a:rPr lang="sr-Latn-CS" b="1" u="sng" dirty="0">
                <a:solidFill>
                  <a:srgbClr val="FF0000"/>
                </a:solidFill>
                <a:sym typeface="Symbol"/>
              </a:rPr>
              <a:t></a:t>
            </a:r>
            <a:r>
              <a:rPr lang="sr-Latn-CS" b="1" u="sng" dirty="0">
                <a:solidFill>
                  <a:srgbClr val="FF0000"/>
                </a:solidFill>
              </a:rPr>
              <a:t> F i G F, sledi da krivulje indiferencije ne mogu da se </a:t>
            </a:r>
            <a:r>
              <a:rPr lang="sr-Latn-CS" b="1" u="sng" dirty="0" smtClean="0">
                <a:solidFill>
                  <a:srgbClr val="FF0000"/>
                </a:solidFill>
              </a:rPr>
              <a:t>seku</a:t>
            </a:r>
            <a:r>
              <a:rPr lang="en-US" b="1" u="sng" dirty="0" smtClean="0">
                <a:solidFill>
                  <a:srgbClr val="FF0000"/>
                </a:solidFill>
              </a:rPr>
              <a:t>.</a:t>
            </a:r>
            <a:endParaRPr lang="en-US" b="1" u="sng" dirty="0">
              <a:solidFill>
                <a:srgbClr val="FF0000"/>
              </a:solidFill>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sr-Latn-CS" sz="2800" b="1" dirty="0" smtClean="0"/>
              <a:t>Osobine krivulja indiferencije i granična stopa supstitucije</a:t>
            </a:r>
            <a:endParaRPr lang="en-US" sz="2800" dirty="0"/>
          </a:p>
        </p:txBody>
      </p:sp>
      <p:sp>
        <p:nvSpPr>
          <p:cNvPr id="5" name="Text Placeholder 4"/>
          <p:cNvSpPr>
            <a:spLocks noGrp="1"/>
          </p:cNvSpPr>
          <p:nvPr>
            <p:ph type="body" idx="1"/>
          </p:nvPr>
        </p:nvSpPr>
        <p:spPr/>
        <p:txBody>
          <a:bodyPr>
            <a:normAutofit fontScale="55000" lnSpcReduction="20000"/>
          </a:bodyPr>
          <a:lstStyle/>
          <a:p>
            <a:endParaRPr lang="en-US" dirty="0" smtClean="0"/>
          </a:p>
          <a:p>
            <a:r>
              <a:rPr lang="sr-Latn-CS" dirty="0" smtClean="0"/>
              <a:t>Krivulje </a:t>
            </a:r>
            <a:r>
              <a:rPr lang="sr-Latn-CS" dirty="0" smtClean="0"/>
              <a:t>indiferencije koje se seku </a:t>
            </a:r>
            <a:endParaRPr lang="en-US" dirty="0" smtClean="0"/>
          </a:p>
          <a:p>
            <a:endParaRPr lang="en-US" dirty="0" smtClean="0"/>
          </a:p>
          <a:p>
            <a:endParaRPr lang="en-US" dirty="0"/>
          </a:p>
        </p:txBody>
      </p:sp>
      <p:sp>
        <p:nvSpPr>
          <p:cNvPr id="7" name="Text Placeholder 6"/>
          <p:cNvSpPr>
            <a:spLocks noGrp="1"/>
          </p:cNvSpPr>
          <p:nvPr>
            <p:ph type="body" sz="quarter" idx="3"/>
          </p:nvPr>
        </p:nvSpPr>
        <p:spPr/>
        <p:txBody>
          <a:bodyPr>
            <a:normAutofit/>
          </a:bodyPr>
          <a:lstStyle/>
          <a:p>
            <a:r>
              <a:rPr lang="sr-Latn-CS" sz="1600" dirty="0" smtClean="0"/>
              <a:t>Opadajuća stopa </a:t>
            </a:r>
            <a:r>
              <a:rPr lang="sr-Latn-CS" sz="1600" dirty="0" smtClean="0"/>
              <a:t>supstitucije</a:t>
            </a:r>
            <a:endParaRPr lang="en-US" sz="1600" dirty="0" smtClean="0"/>
          </a:p>
        </p:txBody>
      </p:sp>
      <p:pic>
        <p:nvPicPr>
          <p:cNvPr id="30722" name="Picture 2"/>
          <p:cNvPicPr>
            <a:picLocks noGrp="1" noChangeAspect="1" noChangeArrowheads="1"/>
          </p:cNvPicPr>
          <p:nvPr>
            <p:ph sz="half" idx="2"/>
          </p:nvPr>
        </p:nvPicPr>
        <p:blipFill>
          <a:blip r:embed="rId2"/>
          <a:srcRect/>
          <a:stretch>
            <a:fillRect/>
          </a:stretch>
        </p:blipFill>
        <p:spPr bwMode="auto">
          <a:xfrm>
            <a:off x="1105017" y="1785931"/>
            <a:ext cx="2744553" cy="2808293"/>
          </a:xfrm>
          <a:prstGeom prst="rect">
            <a:avLst/>
          </a:prstGeom>
          <a:noFill/>
        </p:spPr>
      </p:pic>
      <p:pic>
        <p:nvPicPr>
          <p:cNvPr id="30723" name="Picture 3" descr="XV deo slika 10"/>
          <p:cNvPicPr>
            <a:picLocks noGrp="1" noChangeAspect="1" noChangeArrowheads="1"/>
          </p:cNvPicPr>
          <p:nvPr>
            <p:ph sz="quarter" idx="4"/>
          </p:nvPr>
        </p:nvPicPr>
        <p:blipFill>
          <a:blip r:embed="rId3" cstate="print"/>
          <a:srcRect/>
          <a:stretch>
            <a:fillRect/>
          </a:stretch>
        </p:blipFill>
        <p:spPr bwMode="auto">
          <a:xfrm>
            <a:off x="5286380" y="1779360"/>
            <a:ext cx="2714644" cy="2710216"/>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sr-Latn-CS" sz="3100" b="1" dirty="0" smtClean="0"/>
              <a:t>Osobine krivulja indiferencije i granična stopa supstitu</a:t>
            </a:r>
            <a:r>
              <a:rPr lang="sr-Latn-CS" b="1" dirty="0" smtClean="0"/>
              <a:t>cije</a:t>
            </a:r>
            <a:endParaRPr lang="en-US" dirty="0"/>
          </a:p>
        </p:txBody>
      </p:sp>
      <p:sp>
        <p:nvSpPr>
          <p:cNvPr id="8" name="Content Placeholder 7"/>
          <p:cNvSpPr>
            <a:spLocks noGrp="1"/>
          </p:cNvSpPr>
          <p:nvPr>
            <p:ph idx="1"/>
          </p:nvPr>
        </p:nvSpPr>
        <p:spPr>
          <a:xfrm>
            <a:off x="457200" y="1200151"/>
            <a:ext cx="8229600" cy="1300161"/>
          </a:xfrm>
        </p:spPr>
        <p:txBody>
          <a:bodyPr>
            <a:normAutofit/>
          </a:bodyPr>
          <a:lstStyle/>
          <a:p>
            <a:r>
              <a:rPr lang="sr-Latn-CS" sz="1500" b="1" dirty="0">
                <a:solidFill>
                  <a:srgbClr val="FF0000"/>
                </a:solidFill>
              </a:rPr>
              <a:t>Konveksnost krivulja indiferencije </a:t>
            </a:r>
            <a:r>
              <a:rPr lang="sr-Latn-CS" sz="1500" b="1" u="sng" dirty="0"/>
              <a:t>u odnosu na koordinatni početak predstavlja manifestaciju racionalnog ponašanja potrošača. Konveksnost je usko povezana sa ponašanjem </a:t>
            </a:r>
            <a:r>
              <a:rPr lang="sr-Latn-CS" sz="1500" b="1" i="1" u="sng" dirty="0"/>
              <a:t>granične (marginalne) stope supstitucije između proizvoda</a:t>
            </a:r>
            <a:r>
              <a:rPr lang="sr-Latn-CS" sz="1500" b="1" u="sng" dirty="0"/>
              <a:t>, koja je definisana kao negativan nagib krivulje indiferencije, odnosno kao količnik prvih parcijalnih izvoda funkcije </a:t>
            </a:r>
            <a:r>
              <a:rPr lang="sr-Latn-CS" sz="1500" b="1" i="1" u="sng" dirty="0"/>
              <a:t>u</a:t>
            </a:r>
            <a:r>
              <a:rPr lang="sr-Latn-CS" sz="1500" b="1" u="sng" dirty="0"/>
              <a:t> po </a:t>
            </a:r>
            <a:r>
              <a:rPr lang="sr-Latn-CS" sz="1500" b="1" i="1" u="sng" dirty="0"/>
              <a:t>x</a:t>
            </a:r>
            <a:r>
              <a:rPr lang="sr-Latn-CS" sz="1500" b="1" u="sng" baseline="-25000" dirty="0"/>
              <a:t>1</a:t>
            </a:r>
            <a:r>
              <a:rPr lang="sr-Latn-CS" sz="1500" b="1" u="sng" dirty="0"/>
              <a:t> i </a:t>
            </a:r>
            <a:r>
              <a:rPr lang="sr-Latn-CS" sz="1500" b="1" i="1" u="sng" dirty="0"/>
              <a:t>x</a:t>
            </a:r>
            <a:r>
              <a:rPr lang="sr-Latn-CS" sz="1500" b="1" u="sng" baseline="-25000" dirty="0"/>
              <a:t>2</a:t>
            </a:r>
            <a:r>
              <a:rPr lang="sr-Latn-CS" sz="1500" b="1" u="sng" dirty="0"/>
              <a:t>.</a:t>
            </a:r>
            <a:endParaRPr lang="en-US" sz="1500" b="1" u="sng" dirty="0"/>
          </a:p>
          <a:p>
            <a:endParaRPr lang="en-US" sz="1500" dirty="0"/>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1745" name="Object 1"/>
          <p:cNvGraphicFramePr>
            <a:graphicFrameLocks noChangeAspect="1"/>
          </p:cNvGraphicFramePr>
          <p:nvPr/>
        </p:nvGraphicFramePr>
        <p:xfrm>
          <a:off x="3143240" y="2210120"/>
          <a:ext cx="2571768" cy="718817"/>
        </p:xfrm>
        <a:graphic>
          <a:graphicData uri="http://schemas.openxmlformats.org/presentationml/2006/ole">
            <p:oleObj spid="_x0000_s31745" name="Equation" r:id="rId3" imgW="1536700" imgH="431800" progId="Equation.3">
              <p:embed/>
            </p:oleObj>
          </a:graphicData>
        </a:graphic>
      </p:graphicFrame>
      <p:sp>
        <p:nvSpPr>
          <p:cNvPr id="11" name="Content Placeholder 7"/>
          <p:cNvSpPr txBox="1">
            <a:spLocks/>
          </p:cNvSpPr>
          <p:nvPr/>
        </p:nvSpPr>
        <p:spPr>
          <a:xfrm>
            <a:off x="714348" y="3128977"/>
            <a:ext cx="7943848" cy="1300161"/>
          </a:xfrm>
          <a:prstGeom prst="rect">
            <a:avLst/>
          </a:prstGeom>
        </p:spPr>
        <p:txBody>
          <a:bodyPr vert="horz" lIns="91440" tIns="45720" rIns="91440" bIns="45720" rtlCol="0">
            <a:normAutofit fontScale="85000" lnSpcReduction="20000"/>
          </a:bodyPr>
          <a:lstStyle/>
          <a:p>
            <a:r>
              <a:rPr lang="sr-Latn-CS" sz="1600" dirty="0"/>
              <a:t>Izraz (21) je izveden iz jednačine (19), pa možemo da damo sledeću</a:t>
            </a:r>
            <a:r>
              <a:rPr lang="sr-Latn-CS" sz="1600" dirty="0">
                <a:solidFill>
                  <a:srgbClr val="FF0000"/>
                </a:solidFill>
              </a:rPr>
              <a:t> </a:t>
            </a:r>
            <a:r>
              <a:rPr lang="sr-Latn-CS" sz="1600" u="sng" dirty="0">
                <a:solidFill>
                  <a:srgbClr val="FF0000"/>
                </a:solidFill>
              </a:rPr>
              <a:t>ekonomsku interpretaciju granične stope supstitucije: </a:t>
            </a:r>
            <a:endParaRPr lang="en-US" sz="1600" u="sng" dirty="0">
              <a:solidFill>
                <a:srgbClr val="FF0000"/>
              </a:solidFill>
            </a:endParaRPr>
          </a:p>
          <a:p>
            <a:r>
              <a:rPr lang="sr-Latn-CS" sz="1600" b="1" u="sng" dirty="0"/>
              <a:t>granična stopa supstitucije je broj koji pokazuje za koliko treba da se poveća </a:t>
            </a:r>
            <a:r>
              <a:rPr lang="sr-Latn-CS" sz="1600" b="1" i="1" u="sng" dirty="0"/>
              <a:t>X</a:t>
            </a:r>
            <a:r>
              <a:rPr lang="sr-Latn-CS" sz="1600" b="1" u="sng" baseline="-25000" dirty="0"/>
              <a:t>1</a:t>
            </a:r>
            <a:r>
              <a:rPr lang="sr-Latn-CS" sz="1600" b="1" u="sng" dirty="0"/>
              <a:t>, da bi se kompenzirali efekti smanjenja </a:t>
            </a:r>
            <a:r>
              <a:rPr lang="sr-Latn-CS" sz="1600" b="1" i="1" u="sng" dirty="0"/>
              <a:t>X</a:t>
            </a:r>
            <a:r>
              <a:rPr lang="sr-Latn-CS" sz="1600" b="1" u="sng" baseline="-25000" dirty="0"/>
              <a:t>2</a:t>
            </a:r>
            <a:r>
              <a:rPr lang="sr-Latn-CS" sz="1600" b="1" u="sng" dirty="0"/>
              <a:t> i da bi se održao isti, nepromenjen »nivo« (indeks, rang) korisnosti potrošača. Granična stopa supstitucije, prema tome, definiše uslove pod kojima se proizvodi međusobno zamenjuju u procesu potrošnje.</a:t>
            </a:r>
            <a:endParaRPr lang="en-US" sz="1600" b="1" u="sng" dirty="0"/>
          </a:p>
          <a:p>
            <a:r>
              <a:rPr lang="sr-Latn-CS" sz="1600" b="1" u="sng" dirty="0"/>
              <a:t> </a:t>
            </a:r>
            <a:endParaRPr lang="en-US" sz="1600" b="1" u="sng"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CS" sz="2800" b="1" dirty="0" smtClean="0"/>
              <a:t>Osobine krivulja indiferencije i granična stopa supstitucije</a:t>
            </a:r>
            <a:endParaRPr lang="en-US" sz="2800" dirty="0"/>
          </a:p>
        </p:txBody>
      </p:sp>
      <p:sp>
        <p:nvSpPr>
          <p:cNvPr id="3" name="Content Placeholder 2"/>
          <p:cNvSpPr>
            <a:spLocks noGrp="1"/>
          </p:cNvSpPr>
          <p:nvPr>
            <p:ph idx="1"/>
          </p:nvPr>
        </p:nvSpPr>
        <p:spPr>
          <a:xfrm>
            <a:off x="142844" y="1285866"/>
            <a:ext cx="8229600" cy="3394472"/>
          </a:xfrm>
        </p:spPr>
        <p:txBody>
          <a:bodyPr>
            <a:normAutofit fontScale="62500" lnSpcReduction="20000"/>
          </a:bodyPr>
          <a:lstStyle/>
          <a:p>
            <a:r>
              <a:rPr lang="sr-Latn-CS" u="sng" dirty="0"/>
              <a:t>Na sl. 10. pokazano je da konveksna krivulja indiferencije implicira </a:t>
            </a:r>
            <a:r>
              <a:rPr lang="sr-Latn-CS" u="sng" dirty="0">
                <a:solidFill>
                  <a:srgbClr val="FF0000"/>
                </a:solidFill>
              </a:rPr>
              <a:t>opadajuću marginalnu stopu supstitucije</a:t>
            </a:r>
            <a:r>
              <a:rPr lang="sr-Latn-CS" u="sng" dirty="0"/>
              <a:t>. </a:t>
            </a:r>
            <a:endParaRPr lang="en-US" u="sng" dirty="0" smtClean="0"/>
          </a:p>
          <a:p>
            <a:r>
              <a:rPr lang="sr-Latn-CS" u="sng" dirty="0" smtClean="0"/>
              <a:t>U </a:t>
            </a:r>
            <a:r>
              <a:rPr lang="sr-Latn-CS" u="sng" dirty="0"/>
              <a:t>tački </a:t>
            </a:r>
            <a:r>
              <a:rPr lang="sr-Latn-CS" i="1" u="sng" dirty="0"/>
              <a:t>A</a:t>
            </a:r>
            <a:r>
              <a:rPr lang="sr-Latn-CS" u="sng" dirty="0"/>
              <a:t> relativno veliko smanjenje </a:t>
            </a:r>
            <a:r>
              <a:rPr lang="sr-Latn-CS" i="1" u="sng" dirty="0"/>
              <a:t>X</a:t>
            </a:r>
            <a:r>
              <a:rPr lang="sr-Latn-CS" u="sng" baseline="-25000" dirty="0"/>
              <a:t>2</a:t>
            </a:r>
            <a:r>
              <a:rPr lang="sr-Latn-CS" u="sng" dirty="0"/>
              <a:t> (u iznosu </a:t>
            </a:r>
            <a:r>
              <a:rPr lang="sr-Latn-CS" i="1" u="sng" dirty="0"/>
              <a:t>AB</a:t>
            </a:r>
            <a:r>
              <a:rPr lang="sr-Latn-CS" u="sng" dirty="0"/>
              <a:t>) može da se nadoknadi relativno malim povećanjem </a:t>
            </a:r>
            <a:r>
              <a:rPr lang="sr-Latn-CS" i="1" u="sng" dirty="0"/>
              <a:t>X</a:t>
            </a:r>
            <a:r>
              <a:rPr lang="sr-Latn-CS" u="sng" baseline="-25000" dirty="0"/>
              <a:t>1</a:t>
            </a:r>
            <a:r>
              <a:rPr lang="sr-Latn-CS" u="sng" dirty="0"/>
              <a:t> (u iznosu </a:t>
            </a:r>
            <a:r>
              <a:rPr lang="sr-Latn-CS" i="1" u="sng" dirty="0"/>
              <a:t>BC</a:t>
            </a:r>
            <a:r>
              <a:rPr lang="sr-Latn-CS" u="sng" dirty="0"/>
              <a:t>), usled čega je stopa supstitucije, aproksimativno </a:t>
            </a:r>
            <a:r>
              <a:rPr lang="sr-Latn-CS" i="1" u="sng" dirty="0"/>
              <a:t>AB/BC</a:t>
            </a:r>
            <a:r>
              <a:rPr lang="sr-Latn-CS" u="sng" dirty="0"/>
              <a:t>, relativno velika. </a:t>
            </a:r>
            <a:endParaRPr lang="en-US" u="sng" dirty="0" smtClean="0"/>
          </a:p>
          <a:p>
            <a:endParaRPr lang="en-US" u="sng" dirty="0" smtClean="0"/>
          </a:p>
          <a:p>
            <a:r>
              <a:rPr lang="sr-Latn-CS" u="sng" dirty="0" smtClean="0"/>
              <a:t>U </a:t>
            </a:r>
            <a:r>
              <a:rPr lang="sr-Latn-CS" u="sng" dirty="0"/>
              <a:t>tački </a:t>
            </a:r>
            <a:r>
              <a:rPr lang="sr-Latn-CS" i="1" u="sng" dirty="0"/>
              <a:t>D</a:t>
            </a:r>
            <a:r>
              <a:rPr lang="sr-Latn-CS" u="sng" dirty="0"/>
              <a:t>, međutim, vrlo malo smanjenje </a:t>
            </a:r>
            <a:r>
              <a:rPr lang="sr-Latn-CS" i="1" u="sng" dirty="0"/>
              <a:t>X</a:t>
            </a:r>
            <a:r>
              <a:rPr lang="sr-Latn-CS" u="sng" baseline="-25000" dirty="0"/>
              <a:t>2</a:t>
            </a:r>
            <a:r>
              <a:rPr lang="sr-Latn-CS" u="sng" dirty="0"/>
              <a:t> zahteva, da bi potrošač održao isti stepen zadovoljenja potreba, veliko kompenzatorno povećanje </a:t>
            </a:r>
            <a:r>
              <a:rPr lang="sr-Latn-CS" i="1" u="sng" dirty="0"/>
              <a:t>X</a:t>
            </a:r>
            <a:r>
              <a:rPr lang="sr-Latn-CS" u="sng" baseline="-25000" dirty="0"/>
              <a:t>1</a:t>
            </a:r>
            <a:r>
              <a:rPr lang="sr-Latn-CS" u="sng" dirty="0" smtClean="0"/>
              <a:t>.</a:t>
            </a:r>
            <a:endParaRPr lang="en-US" u="sng" dirty="0" smtClean="0"/>
          </a:p>
          <a:p>
            <a:pPr>
              <a:buNone/>
            </a:pPr>
            <a:endParaRPr lang="en-US" u="sng" dirty="0"/>
          </a:p>
          <a:p>
            <a:r>
              <a:rPr lang="sr-Latn-CS" u="sng" dirty="0"/>
              <a:t> Granična stopa supstitucije, aproksimativno </a:t>
            </a:r>
            <a:r>
              <a:rPr lang="sr-Latn-CS" i="1" u="sng" dirty="0"/>
              <a:t>DE/EF</a:t>
            </a:r>
            <a:r>
              <a:rPr lang="sr-Latn-CS" u="sng" dirty="0"/>
              <a:t>, ovde je relativno mala i sa daljim kretanjem niz krivulju indiferencije stalno se smanjuje. </a:t>
            </a:r>
            <a:endParaRPr lang="en-US" u="sng"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214296"/>
            <a:ext cx="8229600" cy="2157417"/>
          </a:xfrm>
        </p:spPr>
        <p:txBody>
          <a:bodyPr>
            <a:normAutofit lnSpcReduction="10000"/>
          </a:bodyPr>
          <a:lstStyle/>
          <a:p>
            <a:r>
              <a:rPr lang="sr-Latn-CS" sz="1500" dirty="0"/>
              <a:t>Konveksnost krivulja indiferencije je, dakle, ekvivalentna opadajućoj graničnoj stopi supstitucije, </a:t>
            </a:r>
            <a:r>
              <a:rPr lang="sr-Latn-CS" sz="1500" u="sng" dirty="0">
                <a:solidFill>
                  <a:srgbClr val="FF0000"/>
                </a:solidFill>
              </a:rPr>
              <a:t>a ako se pokaže da je opadajuća stopa supstitucije izraz racionalnog ponašanja potrošača biće, samim tim, pokazano da krivulje indiferencije moraju da budu konveksne. </a:t>
            </a:r>
            <a:endParaRPr lang="en-US" sz="1500" u="sng" dirty="0">
              <a:solidFill>
                <a:srgbClr val="FF0000"/>
              </a:solidFill>
            </a:endParaRPr>
          </a:p>
          <a:p>
            <a:r>
              <a:rPr lang="sr-Latn-CS" sz="1500" dirty="0"/>
              <a:t>Krećući se niz krivulju indiferencije </a:t>
            </a:r>
            <a:r>
              <a:rPr lang="sr-Latn-CS" sz="1500" i="1" dirty="0"/>
              <a:t>X</a:t>
            </a:r>
            <a:r>
              <a:rPr lang="sr-Latn-CS" sz="1500" baseline="-25000" dirty="0"/>
              <a:t>1</a:t>
            </a:r>
            <a:r>
              <a:rPr lang="sr-Latn-CS" sz="1500" dirty="0"/>
              <a:t> se povećava, dok se </a:t>
            </a:r>
            <a:r>
              <a:rPr lang="sr-Latn-CS" sz="1500" i="1" dirty="0"/>
              <a:t>X</a:t>
            </a:r>
            <a:r>
              <a:rPr lang="sr-Latn-CS" sz="1500" baseline="-25000" dirty="0"/>
              <a:t>2</a:t>
            </a:r>
            <a:r>
              <a:rPr lang="sr-Latn-CS" sz="1500" dirty="0"/>
              <a:t> smanjuje. </a:t>
            </a:r>
            <a:endParaRPr lang="en-US" sz="1500" dirty="0" smtClean="0"/>
          </a:p>
          <a:p>
            <a:r>
              <a:rPr lang="sr-Latn-CS" sz="1500" dirty="0" smtClean="0"/>
              <a:t>Racionalni </a:t>
            </a:r>
            <a:r>
              <a:rPr lang="sr-Latn-CS" sz="1500" dirty="0"/>
              <a:t>potrošač se stoga sve teže odriče jedne jedinice dobra </a:t>
            </a:r>
            <a:r>
              <a:rPr lang="sr-Latn-CS" sz="1500" i="1" dirty="0"/>
              <a:t>X</a:t>
            </a:r>
            <a:r>
              <a:rPr lang="sr-Latn-CS" sz="1500" baseline="-25000" dirty="0"/>
              <a:t>2</a:t>
            </a:r>
            <a:r>
              <a:rPr lang="sr-Latn-CS" sz="1500" dirty="0"/>
              <a:t>, čija je potrošnja relativno mala u korist potrošnje dobara </a:t>
            </a:r>
            <a:r>
              <a:rPr lang="sr-Latn-CS" sz="1500" i="1" dirty="0"/>
              <a:t>X</a:t>
            </a:r>
            <a:r>
              <a:rPr lang="sr-Latn-CS" sz="1500" baseline="-25000" dirty="0"/>
              <a:t>1</a:t>
            </a:r>
            <a:r>
              <a:rPr lang="sr-Latn-CS" sz="1500" dirty="0"/>
              <a:t>, čija je količina relativno velika</a:t>
            </a:r>
            <a:r>
              <a:rPr lang="sr-Latn-CS" sz="1500" dirty="0" smtClean="0"/>
              <a:t>.</a:t>
            </a:r>
            <a:endParaRPr lang="en-US" sz="1500" dirty="0" smtClean="0"/>
          </a:p>
          <a:p>
            <a:r>
              <a:rPr lang="sr-Latn-CS" sz="1500" dirty="0" smtClean="0"/>
              <a:t>Uopšte</a:t>
            </a:r>
            <a:r>
              <a:rPr lang="sr-Latn-CS" sz="1500" dirty="0"/>
              <a:t>, ukoliko potrošač raspolaže većom količinom jednog dobra utoliko mu potrošač pripisuje manji značaj, i obrnuto. Zbog toga je on spreman da ponudi sve manje </a:t>
            </a:r>
            <a:r>
              <a:rPr lang="sr-Latn-CS" sz="1500" i="1" dirty="0"/>
              <a:t>X</a:t>
            </a:r>
            <a:r>
              <a:rPr lang="sr-Latn-CS" sz="1500" baseline="-25000" dirty="0"/>
              <a:t>2</a:t>
            </a:r>
            <a:r>
              <a:rPr lang="sr-Latn-CS" sz="1500" dirty="0"/>
              <a:t> za jednu jedinicu </a:t>
            </a:r>
            <a:r>
              <a:rPr lang="sr-Latn-CS" sz="1500" i="1" dirty="0"/>
              <a:t>X</a:t>
            </a:r>
            <a:r>
              <a:rPr lang="sr-Latn-CS" sz="1500" baseline="-25000" dirty="0"/>
              <a:t>1</a:t>
            </a:r>
            <a:r>
              <a:rPr lang="sr-Latn-CS" sz="1500" dirty="0"/>
              <a:t> i granična stopa supstitucije nužno opada, ili matematički:</a:t>
            </a:r>
            <a:endParaRPr lang="en-US" sz="1500" dirty="0"/>
          </a:p>
          <a:p>
            <a:endParaRPr lang="en-US" sz="1500" dirty="0"/>
          </a:p>
        </p:txBody>
      </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7889" name="Object 1"/>
          <p:cNvGraphicFramePr>
            <a:graphicFrameLocks noChangeAspect="1"/>
          </p:cNvGraphicFramePr>
          <p:nvPr/>
        </p:nvGraphicFramePr>
        <p:xfrm>
          <a:off x="1571604" y="2214560"/>
          <a:ext cx="2214578" cy="801018"/>
        </p:xfrm>
        <a:graphic>
          <a:graphicData uri="http://schemas.openxmlformats.org/presentationml/2006/ole">
            <p:oleObj spid="_x0000_s37889" name="Equation" r:id="rId3" imgW="1346200" imgH="482600" progId="Equation.3">
              <p:embed/>
            </p:oleObj>
          </a:graphicData>
        </a:graphic>
      </p:graphicFrame>
      <p:sp>
        <p:nvSpPr>
          <p:cNvPr id="378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7891" name="Object 3"/>
          <p:cNvGraphicFramePr>
            <a:graphicFrameLocks noChangeAspect="1"/>
          </p:cNvGraphicFramePr>
          <p:nvPr/>
        </p:nvGraphicFramePr>
        <p:xfrm>
          <a:off x="6143636" y="2214560"/>
          <a:ext cx="1000132" cy="800106"/>
        </p:xfrm>
        <a:graphic>
          <a:graphicData uri="http://schemas.openxmlformats.org/presentationml/2006/ole">
            <p:oleObj spid="_x0000_s37891" name="Equation" r:id="rId4" imgW="571320" imgH="457200" progId="Equation.3">
              <p:embed/>
            </p:oleObj>
          </a:graphicData>
        </a:graphic>
      </p:graphicFrame>
      <p:sp>
        <p:nvSpPr>
          <p:cNvPr id="8" name="Rectangle 7"/>
          <p:cNvSpPr/>
          <p:nvPr/>
        </p:nvSpPr>
        <p:spPr>
          <a:xfrm>
            <a:off x="4214810" y="2428874"/>
            <a:ext cx="1189749" cy="323165"/>
          </a:xfrm>
          <a:prstGeom prst="rect">
            <a:avLst/>
          </a:prstGeom>
        </p:spPr>
        <p:txBody>
          <a:bodyPr wrap="none">
            <a:spAutoFit/>
          </a:bodyPr>
          <a:lstStyle/>
          <a:p>
            <a:r>
              <a:rPr lang="en-US" sz="1500" dirty="0" err="1" smtClean="0"/>
              <a:t>Odakle</a:t>
            </a:r>
            <a:r>
              <a:rPr lang="en-US" sz="1500" dirty="0" smtClean="0"/>
              <a:t> </a:t>
            </a:r>
            <a:r>
              <a:rPr lang="en-US" sz="1500" dirty="0" err="1" smtClean="0"/>
              <a:t>sledi</a:t>
            </a:r>
            <a:r>
              <a:rPr lang="en-US" sz="1500" dirty="0"/>
              <a:t>:</a:t>
            </a:r>
          </a:p>
        </p:txBody>
      </p:sp>
      <p:sp>
        <p:nvSpPr>
          <p:cNvPr id="9" name="Content Placeholder 2"/>
          <p:cNvSpPr txBox="1">
            <a:spLocks/>
          </p:cNvSpPr>
          <p:nvPr/>
        </p:nvSpPr>
        <p:spPr>
          <a:xfrm>
            <a:off x="628680" y="3128977"/>
            <a:ext cx="8229600" cy="1228723"/>
          </a:xfrm>
          <a:prstGeom prst="rect">
            <a:avLst/>
          </a:prstGeom>
        </p:spPr>
        <p:txBody>
          <a:bodyPr vert="horz" lIns="91440" tIns="45720" rIns="91440" bIns="45720" rtlCol="0">
            <a:normAutofit/>
          </a:bodyPr>
          <a:lstStyle/>
          <a:p>
            <a:r>
              <a:rPr lang="sr-Latn-CS" sz="1500" dirty="0"/>
              <a:t>S obzirom na to da je drugi izvod krivulje indiferencije pozitivan, krivulja indiferencije je konveksna u odnosu na koordinatni početak. </a:t>
            </a:r>
            <a:endParaRPr lang="en-US" sz="1500" dirty="0"/>
          </a:p>
          <a:p>
            <a:r>
              <a:rPr lang="sr-Latn-CS" sz="1500" dirty="0" smtClean="0"/>
              <a:t>ina</a:t>
            </a:r>
            <a:r>
              <a:rPr lang="sr-Latn-CS" sz="1500" b="1" u="sng" dirty="0" smtClean="0">
                <a:solidFill>
                  <a:srgbClr val="FF0000"/>
                </a:solidFill>
              </a:rPr>
              <a:t>Prema </a:t>
            </a:r>
            <a:r>
              <a:rPr lang="sr-Latn-CS" sz="1500" b="1" u="sng" dirty="0" smtClean="0">
                <a:solidFill>
                  <a:srgbClr val="FF0000"/>
                </a:solidFill>
              </a:rPr>
              <a:t>tome, racionalno ponašanje potrošača ispoljava se u opadajućoj graničnoj stopi supstitucije, a opadajuća stopa implicira konveksnost krivulja indiferencije. Time je pokazana i njihova četvrta osob</a:t>
            </a:r>
            <a:endParaRPr lang="en-US" sz="15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b="1" dirty="0"/>
              <a:t>Budžetska </a:t>
            </a:r>
            <a:r>
              <a:rPr lang="sr-Latn-CS" b="1" dirty="0" smtClean="0"/>
              <a:t>linija</a:t>
            </a:r>
            <a:endParaRPr lang="en-US" dirty="0"/>
          </a:p>
        </p:txBody>
      </p:sp>
      <p:sp>
        <p:nvSpPr>
          <p:cNvPr id="3" name="Content Placeholder 2"/>
          <p:cNvSpPr>
            <a:spLocks noGrp="1"/>
          </p:cNvSpPr>
          <p:nvPr>
            <p:ph idx="1"/>
          </p:nvPr>
        </p:nvSpPr>
        <p:spPr>
          <a:xfrm>
            <a:off x="457200" y="1000115"/>
            <a:ext cx="8229600" cy="3571899"/>
          </a:xfrm>
        </p:spPr>
        <p:txBody>
          <a:bodyPr>
            <a:normAutofit fontScale="92500" lnSpcReduction="10000"/>
          </a:bodyPr>
          <a:lstStyle/>
          <a:p>
            <a:r>
              <a:rPr lang="sr-Latn-CS" sz="1600" dirty="0"/>
              <a:t>Raspoloživi dohodak </a:t>
            </a:r>
            <a:r>
              <a:rPr lang="sr-Latn-CS" sz="1600" i="1" dirty="0"/>
              <a:t>m </a:t>
            </a:r>
            <a:r>
              <a:rPr lang="sr-Latn-CS" sz="1600" dirty="0"/>
              <a:t>i date cene </a:t>
            </a:r>
            <a:r>
              <a:rPr lang="sr-Latn-CS" sz="1600" i="1" dirty="0"/>
              <a:t>p</a:t>
            </a:r>
            <a:r>
              <a:rPr lang="sr-Latn-CS" sz="1600" baseline="-25000" dirty="0"/>
              <a:t>1</a:t>
            </a:r>
            <a:r>
              <a:rPr lang="sr-Latn-CS" sz="1600" dirty="0"/>
              <a:t>, </a:t>
            </a:r>
            <a:r>
              <a:rPr lang="sr-Latn-CS" sz="1600" i="1" dirty="0"/>
              <a:t>p</a:t>
            </a:r>
            <a:r>
              <a:rPr lang="sr-Latn-CS" sz="1600" baseline="-25000" dirty="0"/>
              <a:t>2</a:t>
            </a:r>
            <a:r>
              <a:rPr lang="sr-Latn-CS" sz="1600" dirty="0"/>
              <a:t>,...,</a:t>
            </a:r>
            <a:r>
              <a:rPr lang="sr-Latn-CS" sz="1600" i="1" dirty="0"/>
              <a:t>p</a:t>
            </a:r>
            <a:r>
              <a:rPr lang="sr-Latn-CS" sz="1600" baseline="-25000" dirty="0"/>
              <a:t>n</a:t>
            </a:r>
            <a:r>
              <a:rPr lang="sr-Latn-CS" sz="1600" dirty="0"/>
              <a:t> proizvoda </a:t>
            </a:r>
            <a:r>
              <a:rPr lang="sr-Latn-CS" sz="1600" i="1" dirty="0"/>
              <a:t>X</a:t>
            </a:r>
            <a:r>
              <a:rPr lang="sr-Latn-CS" sz="1600" baseline="-25000" dirty="0"/>
              <a:t>1</a:t>
            </a:r>
            <a:r>
              <a:rPr lang="sr-Latn-CS" sz="1600" dirty="0"/>
              <a:t>, </a:t>
            </a:r>
            <a:r>
              <a:rPr lang="sr-Latn-CS" sz="1600" i="1" dirty="0"/>
              <a:t>X</a:t>
            </a:r>
            <a:r>
              <a:rPr lang="sr-Latn-CS" sz="1600" baseline="-25000" dirty="0"/>
              <a:t>2</a:t>
            </a:r>
            <a:r>
              <a:rPr lang="sr-Latn-CS" sz="1600" dirty="0"/>
              <a:t>,...,</a:t>
            </a:r>
            <a:r>
              <a:rPr lang="sr-Latn-CS" sz="1600" i="1" dirty="0"/>
              <a:t>X</a:t>
            </a:r>
            <a:r>
              <a:rPr lang="sr-Latn-CS" sz="1600" baseline="-25000" dirty="0"/>
              <a:t>n</a:t>
            </a:r>
            <a:r>
              <a:rPr lang="sr-Latn-CS" sz="1600" dirty="0"/>
              <a:t> predstavljaju parametre koji ograničavaju izbor potrošača. Potrošač može da nabavi samo one budžete roba koji zadovoljavaju nejednakost</a:t>
            </a:r>
            <a:endParaRPr lang="en-US" sz="1600" dirty="0"/>
          </a:p>
          <a:p>
            <a:pPr algn="ctr">
              <a:buNone/>
            </a:pPr>
            <a:r>
              <a:rPr lang="sr-Latn-CS" sz="1600" i="1" dirty="0"/>
              <a:t>p</a:t>
            </a:r>
            <a:r>
              <a:rPr lang="sr-Latn-CS" sz="1600" baseline="-25000" dirty="0"/>
              <a:t>1</a:t>
            </a:r>
            <a:r>
              <a:rPr lang="sr-Latn-CS" sz="1600" i="1" dirty="0"/>
              <a:t>x</a:t>
            </a:r>
            <a:r>
              <a:rPr lang="sr-Latn-CS" sz="1600" baseline="-25000" dirty="0"/>
              <a:t>1</a:t>
            </a:r>
            <a:r>
              <a:rPr lang="sr-Latn-CS" sz="1600" dirty="0"/>
              <a:t> + </a:t>
            </a:r>
            <a:r>
              <a:rPr lang="sr-Latn-CS" sz="1600" i="1" dirty="0"/>
              <a:t>p</a:t>
            </a:r>
            <a:r>
              <a:rPr lang="sr-Latn-CS" sz="1600" baseline="-25000" dirty="0"/>
              <a:t>2</a:t>
            </a:r>
            <a:r>
              <a:rPr lang="sr-Latn-CS" sz="1600" i="1" dirty="0"/>
              <a:t>x</a:t>
            </a:r>
            <a:r>
              <a:rPr lang="sr-Latn-CS" sz="1600" baseline="-25000" dirty="0"/>
              <a:t>2</a:t>
            </a:r>
            <a:r>
              <a:rPr lang="sr-Latn-CS" sz="1600" dirty="0"/>
              <a:t> +...+ </a:t>
            </a:r>
            <a:r>
              <a:rPr lang="sr-Latn-CS" sz="1600" i="1" dirty="0"/>
              <a:t>p</a:t>
            </a:r>
            <a:r>
              <a:rPr lang="sr-Latn-CS" sz="1600" baseline="-25000" dirty="0"/>
              <a:t>n</a:t>
            </a:r>
            <a:r>
              <a:rPr lang="sr-Latn-CS" sz="1600" i="1" dirty="0"/>
              <a:t>x</a:t>
            </a:r>
            <a:r>
              <a:rPr lang="sr-Latn-CS" sz="1600" baseline="-25000" dirty="0"/>
              <a:t>n</a:t>
            </a:r>
            <a:r>
              <a:rPr lang="sr-Latn-CS" sz="1600" dirty="0"/>
              <a:t> ≤ </a:t>
            </a:r>
            <a:r>
              <a:rPr lang="sr-Latn-CS" sz="1600" i="1" dirty="0"/>
              <a:t>m	</a:t>
            </a:r>
            <a:r>
              <a:rPr lang="sr-Latn-CS" sz="1600" dirty="0"/>
              <a:t>(24)</a:t>
            </a:r>
            <a:endParaRPr lang="en-US" sz="1600" dirty="0"/>
          </a:p>
          <a:p>
            <a:r>
              <a:rPr lang="sr-Latn-CS" sz="1600" dirty="0"/>
              <a:t>kojom je definisan budžetski prostor S. </a:t>
            </a:r>
            <a:r>
              <a:rPr lang="sr-Latn-CS" sz="1600" dirty="0" smtClean="0"/>
              <a:t>Postuliraćemo </a:t>
            </a:r>
            <a:r>
              <a:rPr lang="sr-Latn-CS" sz="1600" dirty="0"/>
              <a:t>da potrošač u posmatranom periodu u celini troši svoj dohodak, pa ćemo, umesto (24) imati ravan</a:t>
            </a:r>
            <a:endParaRPr lang="en-US" sz="1600" dirty="0"/>
          </a:p>
          <a:p>
            <a:pPr algn="ctr">
              <a:buNone/>
            </a:pPr>
            <a:r>
              <a:rPr lang="sr-Latn-CS" sz="1600" i="1" dirty="0"/>
              <a:t>p</a:t>
            </a:r>
            <a:r>
              <a:rPr lang="sr-Latn-CS" sz="1600" baseline="-25000" dirty="0"/>
              <a:t>1</a:t>
            </a:r>
            <a:r>
              <a:rPr lang="sr-Latn-CS" sz="1600" i="1" dirty="0"/>
              <a:t>x</a:t>
            </a:r>
            <a:r>
              <a:rPr lang="sr-Latn-CS" sz="1600" baseline="-25000" dirty="0"/>
              <a:t>1</a:t>
            </a:r>
            <a:r>
              <a:rPr lang="sr-Latn-CS" sz="1600" dirty="0"/>
              <a:t> + </a:t>
            </a:r>
            <a:r>
              <a:rPr lang="sr-Latn-CS" sz="1600" i="1" dirty="0"/>
              <a:t>p</a:t>
            </a:r>
            <a:r>
              <a:rPr lang="sr-Latn-CS" sz="1600" baseline="-25000" dirty="0"/>
              <a:t>2</a:t>
            </a:r>
            <a:r>
              <a:rPr lang="sr-Latn-CS" sz="1600" i="1" dirty="0"/>
              <a:t>x</a:t>
            </a:r>
            <a:r>
              <a:rPr lang="sr-Latn-CS" sz="1600" baseline="-25000" dirty="0"/>
              <a:t>2</a:t>
            </a:r>
            <a:r>
              <a:rPr lang="sr-Latn-CS" sz="1600" dirty="0"/>
              <a:t> +...+ </a:t>
            </a:r>
            <a:r>
              <a:rPr lang="sr-Latn-CS" sz="1600" i="1" dirty="0"/>
              <a:t>p</a:t>
            </a:r>
            <a:r>
              <a:rPr lang="sr-Latn-CS" sz="1600" baseline="-25000" dirty="0"/>
              <a:t>n</a:t>
            </a:r>
            <a:r>
              <a:rPr lang="sr-Latn-CS" sz="1600" i="1" dirty="0"/>
              <a:t>x</a:t>
            </a:r>
            <a:r>
              <a:rPr lang="sr-Latn-CS" sz="1600" baseline="-25000" dirty="0"/>
              <a:t>n</a:t>
            </a:r>
            <a:r>
              <a:rPr lang="sr-Latn-CS" sz="1600" dirty="0"/>
              <a:t> = </a:t>
            </a:r>
            <a:r>
              <a:rPr lang="sr-Latn-CS" sz="1600" i="1" dirty="0"/>
              <a:t>m	</a:t>
            </a:r>
            <a:r>
              <a:rPr lang="sr-Latn-CS" sz="1600" dirty="0"/>
              <a:t>(25)</a:t>
            </a:r>
            <a:endParaRPr lang="en-US" sz="1600" dirty="0"/>
          </a:p>
          <a:p>
            <a:r>
              <a:rPr lang="sr-Latn-CS" sz="1600" dirty="0"/>
              <a:t>koja se zove budžetska hiper-ravan. Izraz (25</a:t>
            </a:r>
            <a:r>
              <a:rPr lang="sr-Latn-CS" sz="1600" u="sng" dirty="0">
                <a:solidFill>
                  <a:srgbClr val="FF0000"/>
                </a:solidFill>
              </a:rPr>
              <a:t>) predstavlja geometrijsko mesto tačaka onih budžetskih alternativa koje potrošač može da ostvari uz isti dohodak </a:t>
            </a:r>
            <a:r>
              <a:rPr lang="sr-Latn-CS" sz="1600" i="1" u="sng" dirty="0">
                <a:solidFill>
                  <a:srgbClr val="FF0000"/>
                </a:solidFill>
              </a:rPr>
              <a:t>m</a:t>
            </a:r>
            <a:r>
              <a:rPr lang="sr-Latn-CS" sz="1600" u="sng" dirty="0">
                <a:solidFill>
                  <a:srgbClr val="FF0000"/>
                </a:solidFill>
              </a:rPr>
              <a:t>.</a:t>
            </a:r>
            <a:endParaRPr lang="en-US" sz="1600" u="sng" dirty="0">
              <a:solidFill>
                <a:srgbClr val="FF0000"/>
              </a:solidFill>
            </a:endParaRPr>
          </a:p>
          <a:p>
            <a:r>
              <a:rPr lang="sr-Latn-CS" sz="1600" dirty="0"/>
              <a:t>U slučaju dva proizvoda, budžetska hiper-ravan (25), svodi se na pravu:</a:t>
            </a:r>
            <a:endParaRPr lang="en-US" sz="1600" dirty="0"/>
          </a:p>
          <a:p>
            <a:pPr algn="ctr">
              <a:buNone/>
            </a:pPr>
            <a:r>
              <a:rPr lang="sr-Latn-CS" sz="1600" i="1" dirty="0"/>
              <a:t>p</a:t>
            </a:r>
            <a:r>
              <a:rPr lang="sr-Latn-CS" sz="1600" baseline="-25000" dirty="0"/>
              <a:t>1</a:t>
            </a:r>
            <a:r>
              <a:rPr lang="sr-Latn-CS" sz="1600" i="1" dirty="0"/>
              <a:t>x</a:t>
            </a:r>
            <a:r>
              <a:rPr lang="sr-Latn-CS" sz="1600" baseline="-25000" dirty="0"/>
              <a:t>1</a:t>
            </a:r>
            <a:r>
              <a:rPr lang="sr-Latn-CS" sz="1600" dirty="0"/>
              <a:t> + </a:t>
            </a:r>
            <a:r>
              <a:rPr lang="sr-Latn-CS" sz="1600" i="1" dirty="0"/>
              <a:t>p</a:t>
            </a:r>
            <a:r>
              <a:rPr lang="sr-Latn-CS" sz="1600" baseline="-25000" dirty="0"/>
              <a:t>2</a:t>
            </a:r>
            <a:r>
              <a:rPr lang="sr-Latn-CS" sz="1600" i="1" dirty="0"/>
              <a:t>x</a:t>
            </a:r>
            <a:r>
              <a:rPr lang="sr-Latn-CS" sz="1600" baseline="-25000" dirty="0"/>
              <a:t>2 </a:t>
            </a:r>
            <a:r>
              <a:rPr lang="sr-Latn-CS" sz="1600" dirty="0"/>
              <a:t>=</a:t>
            </a:r>
            <a:r>
              <a:rPr lang="sr-Latn-CS" sz="1600" baseline="-25000" dirty="0"/>
              <a:t> </a:t>
            </a:r>
            <a:r>
              <a:rPr lang="sr-Latn-CS" sz="1600" i="1" dirty="0"/>
              <a:t>m</a:t>
            </a:r>
            <a:r>
              <a:rPr lang="sr-Latn-CS" sz="1600" dirty="0"/>
              <a:t>	(26)</a:t>
            </a:r>
            <a:endParaRPr lang="en-US" sz="1600" dirty="0"/>
          </a:p>
          <a:p>
            <a:r>
              <a:rPr lang="sr-Latn-CS" sz="1600" dirty="0"/>
              <a:t>koja se, analogno definiciji (24), </a:t>
            </a:r>
            <a:r>
              <a:rPr lang="sr-Latn-CS" sz="1600" u="sng" dirty="0">
                <a:solidFill>
                  <a:srgbClr val="FF0000"/>
                </a:solidFill>
              </a:rPr>
              <a:t>zove </a:t>
            </a:r>
            <a:r>
              <a:rPr lang="sr-Latn-CS" sz="1600" i="1" u="sng" dirty="0">
                <a:solidFill>
                  <a:srgbClr val="FF0000"/>
                </a:solidFill>
              </a:rPr>
              <a:t>budžetska linija</a:t>
            </a:r>
            <a:r>
              <a:rPr lang="sr-Latn-CS" sz="1600" u="sng" dirty="0">
                <a:solidFill>
                  <a:srgbClr val="FF0000"/>
                </a:solidFill>
              </a:rPr>
              <a:t> ili </a:t>
            </a:r>
            <a:r>
              <a:rPr lang="sr-Latn-CS" sz="1600" i="1" u="sng" dirty="0">
                <a:solidFill>
                  <a:srgbClr val="FF0000"/>
                </a:solidFill>
              </a:rPr>
              <a:t>linija mogućnosti po</a:t>
            </a:r>
            <a:r>
              <a:rPr lang="sr-Latn-CS" sz="1600" i="1" dirty="0"/>
              <a:t>trošnje</a:t>
            </a:r>
            <a:r>
              <a:rPr lang="sr-Latn-CS" sz="1600" dirty="0"/>
              <a:t>. Ako se jednačina (26) totalno diferencira, imajući u vidu da su </a:t>
            </a:r>
            <a:r>
              <a:rPr lang="sr-Latn-CS" sz="1600" i="1" dirty="0"/>
              <a:t>p</a:t>
            </a:r>
            <a:r>
              <a:rPr lang="sr-Latn-CS" sz="1600" baseline="-25000" dirty="0"/>
              <a:t>1</a:t>
            </a:r>
            <a:r>
              <a:rPr lang="sr-Latn-CS" sz="1600" dirty="0"/>
              <a:t>,</a:t>
            </a:r>
            <a:r>
              <a:rPr lang="sr-Latn-CS" sz="1600" baseline="-25000" dirty="0"/>
              <a:t> </a:t>
            </a:r>
            <a:r>
              <a:rPr lang="sr-Latn-CS" sz="1600" i="1" dirty="0"/>
              <a:t>p</a:t>
            </a:r>
            <a:r>
              <a:rPr lang="sr-Latn-CS" sz="1600" baseline="-25000" dirty="0"/>
              <a:t>2</a:t>
            </a:r>
            <a:r>
              <a:rPr lang="sr-Latn-CS" sz="1600" dirty="0"/>
              <a:t> i </a:t>
            </a:r>
            <a:r>
              <a:rPr lang="sr-Latn-CS" sz="1600" i="1" dirty="0"/>
              <a:t>m</a:t>
            </a:r>
            <a:r>
              <a:rPr lang="sr-Latn-CS" sz="1600" dirty="0"/>
              <a:t> konstante, dobija se jednačina:</a:t>
            </a:r>
            <a:endParaRPr lang="en-US" sz="1600" dirty="0"/>
          </a:p>
          <a:p>
            <a:pPr algn="ctr">
              <a:buNone/>
            </a:pPr>
            <a:r>
              <a:rPr lang="sr-Latn-CS" sz="1600" i="1" dirty="0"/>
              <a:t>p</a:t>
            </a:r>
            <a:r>
              <a:rPr lang="sr-Latn-CS" sz="1600" baseline="-25000" dirty="0"/>
              <a:t>1</a:t>
            </a:r>
            <a:r>
              <a:rPr lang="sr-Latn-CS" sz="1600" i="1" dirty="0"/>
              <a:t>dx</a:t>
            </a:r>
            <a:r>
              <a:rPr lang="sr-Latn-CS" sz="1600" baseline="-25000" dirty="0"/>
              <a:t>1</a:t>
            </a:r>
            <a:r>
              <a:rPr lang="sr-Latn-CS" sz="1600" dirty="0"/>
              <a:t> + </a:t>
            </a:r>
            <a:r>
              <a:rPr lang="sr-Latn-CS" sz="1600" i="1" dirty="0"/>
              <a:t>p</a:t>
            </a:r>
            <a:r>
              <a:rPr lang="sr-Latn-CS" sz="1600" baseline="-25000" dirty="0"/>
              <a:t>2</a:t>
            </a:r>
            <a:r>
              <a:rPr lang="sr-Latn-CS" sz="1600" i="1" dirty="0"/>
              <a:t>dx</a:t>
            </a:r>
            <a:r>
              <a:rPr lang="sr-Latn-CS" sz="1600" baseline="-25000" dirty="0"/>
              <a:t>2</a:t>
            </a:r>
            <a:r>
              <a:rPr lang="sr-Latn-CS" sz="1600" dirty="0"/>
              <a:t> = 0	(26a)</a:t>
            </a:r>
            <a:endParaRPr lang="en-US" sz="1600" dirty="0"/>
          </a:p>
          <a:p>
            <a:pPr>
              <a:buNone/>
            </a:pPr>
            <a:endParaRPr lang="en-US" sz="1600" dirty="0"/>
          </a:p>
          <a:p>
            <a:endParaRPr lang="en-US" sz="1500" dirty="0"/>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37" name="Object 1"/>
          <p:cNvGraphicFramePr>
            <a:graphicFrameLocks noChangeAspect="1"/>
          </p:cNvGraphicFramePr>
          <p:nvPr/>
        </p:nvGraphicFramePr>
        <p:xfrm>
          <a:off x="3643306" y="4429138"/>
          <a:ext cx="857256" cy="510013"/>
        </p:xfrm>
        <a:graphic>
          <a:graphicData uri="http://schemas.openxmlformats.org/presentationml/2006/ole">
            <p:oleObj spid="_x0000_s39937" name="Equation" r:id="rId3" imgW="749300" imgH="444500" progId="Equation.3">
              <p:embed/>
            </p:oleObj>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285734"/>
            <a:ext cx="4040188" cy="479822"/>
          </a:xfrm>
        </p:spPr>
        <p:txBody>
          <a:bodyPr/>
          <a:lstStyle/>
          <a:p>
            <a:r>
              <a:rPr lang="sr-Latn-CS" dirty="0"/>
              <a:t>Sistem budžetskih linija</a:t>
            </a:r>
            <a:endParaRPr lang="en-US" dirty="0"/>
          </a:p>
        </p:txBody>
      </p:sp>
      <p:sp>
        <p:nvSpPr>
          <p:cNvPr id="7" name="Text Placeholder 6"/>
          <p:cNvSpPr>
            <a:spLocks noGrp="1"/>
          </p:cNvSpPr>
          <p:nvPr>
            <p:ph type="body" sz="quarter" idx="3"/>
          </p:nvPr>
        </p:nvSpPr>
        <p:spPr>
          <a:xfrm>
            <a:off x="4645026" y="285734"/>
            <a:ext cx="4041775" cy="479822"/>
          </a:xfrm>
        </p:spPr>
        <p:txBody>
          <a:bodyPr/>
          <a:lstStyle/>
          <a:p>
            <a:r>
              <a:rPr lang="sr-Latn-CS" dirty="0"/>
              <a:t>Budžetska linija </a:t>
            </a:r>
            <a:endParaRPr lang="en-US" dirty="0"/>
          </a:p>
        </p:txBody>
      </p:sp>
      <p:pic>
        <p:nvPicPr>
          <p:cNvPr id="40962" name="Picture 2"/>
          <p:cNvPicPr>
            <a:picLocks noGrp="1" noChangeAspect="1" noChangeArrowheads="1"/>
          </p:cNvPicPr>
          <p:nvPr>
            <p:ph sz="half" idx="2"/>
          </p:nvPr>
        </p:nvPicPr>
        <p:blipFill>
          <a:blip r:embed="rId3"/>
          <a:srcRect/>
          <a:stretch>
            <a:fillRect/>
          </a:stretch>
        </p:blipFill>
        <p:spPr bwMode="auto">
          <a:xfrm>
            <a:off x="983078" y="764762"/>
            <a:ext cx="2988431" cy="2963862"/>
          </a:xfrm>
          <a:prstGeom prst="rect">
            <a:avLst/>
          </a:prstGeom>
          <a:noFill/>
        </p:spPr>
      </p:pic>
      <p:pic>
        <p:nvPicPr>
          <p:cNvPr id="40963" name="Picture 3"/>
          <p:cNvPicPr>
            <a:picLocks noGrp="1" noChangeAspect="1" noChangeArrowheads="1"/>
          </p:cNvPicPr>
          <p:nvPr>
            <p:ph sz="quarter" idx="4"/>
          </p:nvPr>
        </p:nvPicPr>
        <p:blipFill>
          <a:blip r:embed="rId4"/>
          <a:srcRect/>
          <a:stretch>
            <a:fillRect/>
          </a:stretch>
        </p:blipFill>
        <p:spPr bwMode="auto">
          <a:xfrm>
            <a:off x="5151150" y="764762"/>
            <a:ext cx="3029524" cy="2963862"/>
          </a:xfrm>
          <a:prstGeom prst="rect">
            <a:avLst/>
          </a:prstGeom>
          <a:noFill/>
        </p:spPr>
      </p:pic>
      <p:sp>
        <p:nvSpPr>
          <p:cNvPr id="11" name="TextBox 10"/>
          <p:cNvSpPr txBox="1"/>
          <p:nvPr/>
        </p:nvSpPr>
        <p:spPr>
          <a:xfrm>
            <a:off x="500034" y="3857634"/>
            <a:ext cx="4286280" cy="369332"/>
          </a:xfrm>
          <a:prstGeom prst="rect">
            <a:avLst/>
          </a:prstGeom>
          <a:noFill/>
        </p:spPr>
        <p:txBody>
          <a:bodyPr wrap="square" rtlCol="0">
            <a:spAutoFit/>
          </a:bodyPr>
          <a:lstStyle/>
          <a:p>
            <a:r>
              <a:rPr lang="sr-Latn-CS" dirty="0"/>
              <a:t>Odavde se lako nalazi </a:t>
            </a:r>
            <a:r>
              <a:rPr lang="sr-Latn-CS" i="1" dirty="0"/>
              <a:t>nagib linije budžeta:</a:t>
            </a:r>
            <a:endParaRPr lang="en-US" dirty="0"/>
          </a:p>
        </p:txBody>
      </p:sp>
      <p:sp>
        <p:nvSpPr>
          <p:cNvPr id="4096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0964" name="Object 4"/>
          <p:cNvGraphicFramePr>
            <a:graphicFrameLocks noChangeAspect="1"/>
          </p:cNvGraphicFramePr>
          <p:nvPr/>
        </p:nvGraphicFramePr>
        <p:xfrm>
          <a:off x="4929190" y="3857634"/>
          <a:ext cx="1214446" cy="728668"/>
        </p:xfrm>
        <a:graphic>
          <a:graphicData uri="http://schemas.openxmlformats.org/presentationml/2006/ole">
            <p:oleObj spid="_x0000_s40964" r:id="rId5" imgW="710891" imgH="431613" progId="">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sr-Latn-CS" b="1" dirty="0" smtClean="0"/>
              <a:t>Budžetska linija</a:t>
            </a:r>
            <a:endParaRPr lang="en-US" dirty="0"/>
          </a:p>
        </p:txBody>
      </p:sp>
      <p:sp>
        <p:nvSpPr>
          <p:cNvPr id="8" name="Content Placeholder 7"/>
          <p:cNvSpPr>
            <a:spLocks noGrp="1"/>
          </p:cNvSpPr>
          <p:nvPr>
            <p:ph idx="1"/>
          </p:nvPr>
        </p:nvSpPr>
        <p:spPr/>
        <p:txBody>
          <a:bodyPr>
            <a:normAutofit fontScale="55000" lnSpcReduction="20000"/>
          </a:bodyPr>
          <a:lstStyle/>
          <a:p>
            <a:r>
              <a:rPr lang="sr-Latn-CS" dirty="0"/>
              <a:t>Odsečci prave (26) na koordinatnim osama </a:t>
            </a:r>
            <a:r>
              <a:rPr lang="sr-Latn-CS" i="1" dirty="0"/>
              <a:t>x</a:t>
            </a:r>
            <a:r>
              <a:rPr lang="sr-Latn-CS" baseline="-25000" dirty="0"/>
              <a:t>1</a:t>
            </a:r>
            <a:r>
              <a:rPr lang="sr-Latn-CS" dirty="0"/>
              <a:t> i </a:t>
            </a:r>
            <a:r>
              <a:rPr lang="sr-Latn-CS" i="1" dirty="0"/>
              <a:t>x</a:t>
            </a:r>
            <a:r>
              <a:rPr lang="sr-Latn-CS" baseline="-25000" dirty="0"/>
              <a:t>2</a:t>
            </a:r>
            <a:r>
              <a:rPr lang="sr-Latn-CS" dirty="0"/>
              <a:t> su </a:t>
            </a:r>
            <a:r>
              <a:rPr lang="sr-Latn-CS" i="1" dirty="0"/>
              <a:t>m</a:t>
            </a:r>
            <a:r>
              <a:rPr lang="sr-Latn-CS" dirty="0"/>
              <a:t>/</a:t>
            </a:r>
            <a:r>
              <a:rPr lang="sr-Latn-CS" i="1" dirty="0"/>
              <a:t>p</a:t>
            </a:r>
            <a:r>
              <a:rPr lang="sr-Latn-CS" baseline="-25000" dirty="0"/>
              <a:t>1</a:t>
            </a:r>
            <a:r>
              <a:rPr lang="sr-Latn-CS" dirty="0"/>
              <a:t> i </a:t>
            </a:r>
            <a:r>
              <a:rPr lang="sr-Latn-CS" i="1" dirty="0"/>
              <a:t>m</a:t>
            </a:r>
            <a:r>
              <a:rPr lang="sr-Latn-CS" dirty="0"/>
              <a:t>/</a:t>
            </a:r>
            <a:r>
              <a:rPr lang="sr-Latn-CS" i="1" dirty="0"/>
              <a:t>p</a:t>
            </a:r>
            <a:r>
              <a:rPr lang="sr-Latn-CS" baseline="-25000" dirty="0"/>
              <a:t>2</a:t>
            </a:r>
            <a:r>
              <a:rPr lang="sr-Latn-CS" dirty="0"/>
              <a:t> (v. slika 13) i </a:t>
            </a:r>
            <a:r>
              <a:rPr lang="sr-Latn-CS" dirty="0">
                <a:solidFill>
                  <a:srgbClr val="FF0000"/>
                </a:solidFill>
              </a:rPr>
              <a:t>ekonomski se interpretiraju na sledeći način</a:t>
            </a:r>
            <a:r>
              <a:rPr lang="sr-Latn-CS" dirty="0"/>
              <a:t>: </a:t>
            </a:r>
            <a:endParaRPr lang="en-US" dirty="0" smtClean="0"/>
          </a:p>
          <a:p>
            <a:r>
              <a:rPr lang="sr-Latn-CS" b="1" u="sng" dirty="0" smtClean="0">
                <a:solidFill>
                  <a:srgbClr val="FF0000"/>
                </a:solidFill>
              </a:rPr>
              <a:t>odsečak </a:t>
            </a:r>
            <a:r>
              <a:rPr lang="sr-Latn-CS" b="1" i="1" u="sng" dirty="0">
                <a:solidFill>
                  <a:srgbClr val="FF0000"/>
                </a:solidFill>
              </a:rPr>
              <a:t>m</a:t>
            </a:r>
            <a:r>
              <a:rPr lang="sr-Latn-CS" b="1" u="sng" dirty="0">
                <a:solidFill>
                  <a:srgbClr val="FF0000"/>
                </a:solidFill>
              </a:rPr>
              <a:t>/</a:t>
            </a:r>
            <a:r>
              <a:rPr lang="sr-Latn-CS" b="1" i="1" u="sng" dirty="0">
                <a:solidFill>
                  <a:srgbClr val="FF0000"/>
                </a:solidFill>
              </a:rPr>
              <a:t>p</a:t>
            </a:r>
            <a:r>
              <a:rPr lang="sr-Latn-CS" b="1" u="sng" baseline="-25000" dirty="0">
                <a:solidFill>
                  <a:srgbClr val="FF0000"/>
                </a:solidFill>
              </a:rPr>
              <a:t>1</a:t>
            </a:r>
            <a:r>
              <a:rPr lang="sr-Latn-CS" b="1" u="sng" dirty="0">
                <a:solidFill>
                  <a:srgbClr val="FF0000"/>
                </a:solidFill>
              </a:rPr>
              <a:t> predstavlja količinu potrošnje koju potrošač može da ostvari kad bi kupovao samo </a:t>
            </a:r>
            <a:r>
              <a:rPr lang="sr-Latn-CS" b="1" i="1" u="sng" dirty="0">
                <a:solidFill>
                  <a:srgbClr val="FF0000"/>
                </a:solidFill>
              </a:rPr>
              <a:t>X</a:t>
            </a:r>
            <a:r>
              <a:rPr lang="sr-Latn-CS" b="1" u="sng" baseline="-25000" dirty="0">
                <a:solidFill>
                  <a:srgbClr val="FF0000"/>
                </a:solidFill>
              </a:rPr>
              <a:t>1</a:t>
            </a:r>
            <a:r>
              <a:rPr lang="sr-Latn-CS" b="1" u="sng" dirty="0">
                <a:solidFill>
                  <a:srgbClr val="FF0000"/>
                </a:solidFill>
              </a:rPr>
              <a:t>, a </a:t>
            </a:r>
            <a:r>
              <a:rPr lang="sr-Latn-CS" b="1" i="1" u="sng" dirty="0">
                <a:solidFill>
                  <a:srgbClr val="FF0000"/>
                </a:solidFill>
              </a:rPr>
              <a:t>m</a:t>
            </a:r>
            <a:r>
              <a:rPr lang="sr-Latn-CS" b="1" u="sng" dirty="0">
                <a:solidFill>
                  <a:srgbClr val="FF0000"/>
                </a:solidFill>
              </a:rPr>
              <a:t>/</a:t>
            </a:r>
            <a:r>
              <a:rPr lang="sr-Latn-CS" b="1" i="1" u="sng" dirty="0">
                <a:solidFill>
                  <a:srgbClr val="FF0000"/>
                </a:solidFill>
              </a:rPr>
              <a:t>p</a:t>
            </a:r>
            <a:r>
              <a:rPr lang="sr-Latn-CS" b="1" u="sng" baseline="-25000" dirty="0">
                <a:solidFill>
                  <a:srgbClr val="FF0000"/>
                </a:solidFill>
              </a:rPr>
              <a:t>2</a:t>
            </a:r>
            <a:r>
              <a:rPr lang="sr-Latn-CS" b="1" u="sng" dirty="0">
                <a:solidFill>
                  <a:srgbClr val="FF0000"/>
                </a:solidFill>
              </a:rPr>
              <a:t> označava količinu potrošnje proizvoda </a:t>
            </a:r>
            <a:r>
              <a:rPr lang="sr-Latn-CS" b="1" i="1" u="sng" dirty="0">
                <a:solidFill>
                  <a:srgbClr val="FF0000"/>
                </a:solidFill>
              </a:rPr>
              <a:t>X</a:t>
            </a:r>
            <a:r>
              <a:rPr lang="sr-Latn-CS" b="1" u="sng" baseline="-25000" dirty="0">
                <a:solidFill>
                  <a:srgbClr val="FF0000"/>
                </a:solidFill>
              </a:rPr>
              <a:t>2</a:t>
            </a:r>
            <a:r>
              <a:rPr lang="sr-Latn-CS" b="1" u="sng" dirty="0">
                <a:solidFill>
                  <a:srgbClr val="FF0000"/>
                </a:solidFill>
              </a:rPr>
              <a:t> kad bi ukupni raspoloživi dohodak trošio na kupovinu samo tog dobra.</a:t>
            </a:r>
            <a:endParaRPr lang="en-US" b="1" u="sng" dirty="0">
              <a:solidFill>
                <a:srgbClr val="FF0000"/>
              </a:solidFill>
            </a:endParaRPr>
          </a:p>
          <a:p>
            <a:pPr>
              <a:buNone/>
            </a:pPr>
            <a:r>
              <a:rPr lang="sr-Latn-CS" dirty="0"/>
              <a:t> </a:t>
            </a:r>
            <a:endParaRPr lang="en-US" dirty="0"/>
          </a:p>
          <a:p>
            <a:r>
              <a:rPr lang="sr-Latn-CS" b="1" u="sng" dirty="0">
                <a:solidFill>
                  <a:srgbClr val="FF0000"/>
                </a:solidFill>
              </a:rPr>
              <a:t>Ako </a:t>
            </a:r>
            <a:r>
              <a:rPr lang="sr-Latn-CS" b="1" i="1" u="sng" dirty="0">
                <a:solidFill>
                  <a:srgbClr val="FF0000"/>
                </a:solidFill>
              </a:rPr>
              <a:t>m</a:t>
            </a:r>
            <a:r>
              <a:rPr lang="sr-Latn-CS" b="1" u="sng" dirty="0">
                <a:solidFill>
                  <a:srgbClr val="FF0000"/>
                </a:solidFill>
              </a:rPr>
              <a:t> varira kao parametar, dobijamo familiju budžetskih linija. Ukoliko je parametar </a:t>
            </a:r>
            <a:r>
              <a:rPr lang="sr-Latn-CS" b="1" i="1" u="sng" dirty="0">
                <a:solidFill>
                  <a:srgbClr val="FF0000"/>
                </a:solidFill>
              </a:rPr>
              <a:t>m</a:t>
            </a:r>
            <a:r>
              <a:rPr lang="sr-Latn-CS" b="1" u="sng" dirty="0">
                <a:solidFill>
                  <a:srgbClr val="FF0000"/>
                </a:solidFill>
              </a:rPr>
              <a:t> fiksiran na višem nivou, utoliko će linija budžeta biti više udaljena od koordinatnog početka</a:t>
            </a:r>
            <a:r>
              <a:rPr lang="sr-Latn-CS" b="1" u="sng" dirty="0" smtClean="0">
                <a:solidFill>
                  <a:srgbClr val="FF0000"/>
                </a:solidFill>
              </a:rPr>
              <a:t>.</a:t>
            </a:r>
            <a:endParaRPr lang="en-US" b="1" u="sng" dirty="0" smtClean="0">
              <a:solidFill>
                <a:srgbClr val="FF0000"/>
              </a:solidFill>
            </a:endParaRPr>
          </a:p>
          <a:p>
            <a:r>
              <a:rPr lang="sr-Latn-CS" dirty="0" smtClean="0"/>
              <a:t> </a:t>
            </a:r>
            <a:r>
              <a:rPr lang="sr-Latn-CS" dirty="0"/>
              <a:t>Na sl. 14 dat je deo sistema budžetskih linija koje su paralelne (sve linije imaju isti nagib), a razlikuju se samo po veličini parametara </a:t>
            </a:r>
            <a:r>
              <a:rPr lang="sr-Latn-CS" i="1" dirty="0"/>
              <a:t>m</a:t>
            </a:r>
            <a:r>
              <a:rPr lang="sr-Latn-CS" dirty="0"/>
              <a:t>. Ako se menja cena samo jednog proizvoda, na primer </a:t>
            </a:r>
            <a:r>
              <a:rPr lang="sr-Latn-CS" i="1" dirty="0"/>
              <a:t>X</a:t>
            </a:r>
            <a:r>
              <a:rPr lang="sr-Latn-CS" baseline="-25000" dirty="0"/>
              <a:t>1</a:t>
            </a:r>
            <a:r>
              <a:rPr lang="sr-Latn-CS" dirty="0"/>
              <a:t> pri nepromenjenom nominalnom dohotku, tada se budžetska linija rotira oko tačke </a:t>
            </a:r>
            <a:r>
              <a:rPr lang="sr-Latn-CS" i="1" dirty="0"/>
              <a:t>m</a:t>
            </a:r>
            <a:r>
              <a:rPr lang="sr-Latn-CS" dirty="0"/>
              <a:t>/</a:t>
            </a:r>
            <a:r>
              <a:rPr lang="sr-Latn-CS" i="1" dirty="0"/>
              <a:t>p</a:t>
            </a:r>
            <a:r>
              <a:rPr lang="sr-Latn-CS" baseline="-25000" dirty="0"/>
              <a:t>2</a:t>
            </a:r>
            <a:r>
              <a:rPr lang="sr-Latn-CS" dirty="0"/>
              <a:t> u pravcu manjih, odnosno većih količina proizvoda </a:t>
            </a:r>
            <a:r>
              <a:rPr lang="sr-Latn-CS" i="1" dirty="0"/>
              <a:t>X</a:t>
            </a:r>
            <a:r>
              <a:rPr lang="sr-Latn-CS" baseline="-25000" dirty="0"/>
              <a:t>1</a:t>
            </a:r>
            <a:r>
              <a:rPr lang="sr-Latn-CS" dirty="0"/>
              <a:t>, u zavisnosti od toga da li se cena </a:t>
            </a:r>
            <a:r>
              <a:rPr lang="sr-Latn-CS" i="1" dirty="0"/>
              <a:t>p</a:t>
            </a:r>
            <a:r>
              <a:rPr lang="sr-Latn-CS" baseline="-25000" dirty="0"/>
              <a:t>1</a:t>
            </a:r>
            <a:r>
              <a:rPr lang="sr-Latn-CS" dirty="0"/>
              <a:t> povećava ili smanjuje.</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cap="small" dirty="0" smtClean="0"/>
              <a:t>Teorija ordinalne korisnosti</a:t>
            </a:r>
            <a:endParaRPr lang="en-US" dirty="0"/>
          </a:p>
        </p:txBody>
      </p:sp>
      <p:sp>
        <p:nvSpPr>
          <p:cNvPr id="3" name="Content Placeholder 2"/>
          <p:cNvSpPr>
            <a:spLocks noGrp="1"/>
          </p:cNvSpPr>
          <p:nvPr>
            <p:ph idx="1"/>
          </p:nvPr>
        </p:nvSpPr>
        <p:spPr/>
        <p:txBody>
          <a:bodyPr>
            <a:normAutofit fontScale="47500" lnSpcReduction="20000"/>
          </a:bodyPr>
          <a:lstStyle/>
          <a:p>
            <a:r>
              <a:rPr lang="sr-Latn-CS" u="sng" dirty="0"/>
              <a:t>Ali, dok je Edžvort pretpostavljao postojanje (kardinalne) korisnosti, izvodeći iz nje krivulje indiferencije, Pareto je išao obrnutim putem uzimajući krivulje indiferencije kao date činjenice, iz kojih je izvodio – ne uzimajući u obzir korisnost – uslove ravnoteže potrošača na tržištu</a:t>
            </a:r>
            <a:r>
              <a:rPr lang="sr-Latn-CS" dirty="0"/>
              <a:t>.</a:t>
            </a:r>
            <a:endParaRPr lang="en-US" dirty="0"/>
          </a:p>
          <a:p>
            <a:endParaRPr lang="en-US" dirty="0"/>
          </a:p>
          <a:p>
            <a:r>
              <a:rPr lang="sr-Latn-CS" dirty="0"/>
              <a:t>Mada je Pareto, kao što je pisao britanski ekonomist - dobitnik Nobelove nagrade za ekonomiju (1972) Hiks (John Hicks) je otvorio put novim rezultatima »velikog ekonomskog značaja«, on nije iskoristio sve rezultate (implikacije) sopstvene teorije. On čak nije primetio ni to da je pojam kardinalne korisnosti za teoriju potrošačke tražnje nepotreban. </a:t>
            </a:r>
            <a:endParaRPr lang="en-US" dirty="0"/>
          </a:p>
          <a:p>
            <a:endParaRPr lang="en-US" dirty="0"/>
          </a:p>
          <a:p>
            <a:r>
              <a:rPr lang="sr-Latn-CS" dirty="0"/>
              <a:t>Tu implikaciju prvi je primetio ruski ekonomist, matematičar i statističar Slucki (Evegenij Slucki) koji je 1915. godine objavio poznati studijski članak o teoriji potrošačkog bilansiranja</a:t>
            </a:r>
            <a:r>
              <a:rPr lang="sr-Latn-CS" i="1" dirty="0"/>
              <a:t> </a:t>
            </a:r>
            <a:r>
              <a:rPr lang="sr-Latn-CS" dirty="0"/>
              <a:t>u kome je pokazao da se (ukupan) efekat promene cene na tražnju može razložiti na dohodni efekat i (»čist«) efekat supstitucije. Ovaj rezultat, poznat u teoriji potrošačke tražnje pod nazivom »jednačina Sluckog«, obezbedio mu je sigurno mesto u istoriji subjektivne teorije vrednosti.</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cap="small" dirty="0" smtClean="0"/>
              <a:t>Teorija ordinalne korisnosti</a:t>
            </a:r>
            <a:endParaRPr lang="en-US" dirty="0"/>
          </a:p>
        </p:txBody>
      </p:sp>
      <p:sp>
        <p:nvSpPr>
          <p:cNvPr id="3" name="Content Placeholder 2"/>
          <p:cNvSpPr>
            <a:spLocks noGrp="1"/>
          </p:cNvSpPr>
          <p:nvPr>
            <p:ph idx="1"/>
          </p:nvPr>
        </p:nvSpPr>
        <p:spPr/>
        <p:txBody>
          <a:bodyPr>
            <a:normAutofit fontScale="47500" lnSpcReduction="20000"/>
          </a:bodyPr>
          <a:lstStyle/>
          <a:p>
            <a:endParaRPr lang="en-US" dirty="0" smtClean="0"/>
          </a:p>
          <a:p>
            <a:r>
              <a:rPr lang="sr-Latn-CS" dirty="0" smtClean="0"/>
              <a:t>Dvadesetak </a:t>
            </a:r>
            <a:r>
              <a:rPr lang="sr-Latn-CS" dirty="0"/>
              <a:t>godina kasnije (nakon što je Slucki publikovao prethodno navedeni rezultat) do istog rezultata došli su britanski ekonomisti Hiks i Alen (R. Allen). Oni su taj rezultat prezentirali u zajedničkom radu </a:t>
            </a:r>
            <a:r>
              <a:rPr lang="sr-Latn-CS" i="1" dirty="0"/>
              <a:t>Revizija teorije vrednosti</a:t>
            </a:r>
            <a:r>
              <a:rPr lang="sr-Latn-CS" dirty="0"/>
              <a:t> (A Reconsidiration of the Theory of Value, 1934). </a:t>
            </a:r>
            <a:endParaRPr lang="en-US" dirty="0" smtClean="0"/>
          </a:p>
          <a:p>
            <a:endParaRPr lang="en-US" dirty="0"/>
          </a:p>
          <a:p>
            <a:r>
              <a:rPr lang="sr-Latn-CS" dirty="0"/>
              <a:t>Hiks i Alen su, pored toga, umesto (opadajuće) granične korisnosti, uveli (opadajuću) graničnu stopu supstitucije, čime su značajno doprineli da se teorija ponašanja potrošača očisti od svih pojmova koji su obojeni kardinalnom korisnošću. Uzimajući u obzir njihov ukupan doprinos, slobodno se može reći da su ova dva autora presudno uticali na današnji oblik teorije potrošačke tražnje zasnovane na konceptu ordinalne korisnosti</a:t>
            </a:r>
            <a:r>
              <a:rPr lang="sr-Latn-CS" dirty="0" smtClean="0"/>
              <a:t>.</a:t>
            </a:r>
            <a:endParaRPr lang="en-US" dirty="0" smtClean="0"/>
          </a:p>
          <a:p>
            <a:r>
              <a:rPr lang="sr-Latn-CS" dirty="0" smtClean="0"/>
              <a:t> </a:t>
            </a:r>
            <a:r>
              <a:rPr lang="sr-Latn-CS" dirty="0"/>
              <a:t>Zbog identičnosti metodološkog pristupa i osnovnih rezultata do kojih su došli ovi autori, teorijski model ponašanja potrošača zasnovan na konceptu ordinalne korisnosti </a:t>
            </a:r>
            <a:r>
              <a:rPr lang="sr-Latn-CS" dirty="0">
                <a:solidFill>
                  <a:srgbClr val="FF0000"/>
                </a:solidFill>
              </a:rPr>
              <a:t>često se naziva i </a:t>
            </a:r>
            <a:r>
              <a:rPr lang="sr-Latn-CS" i="1" dirty="0">
                <a:solidFill>
                  <a:srgbClr val="FF0000"/>
                </a:solidFill>
              </a:rPr>
              <a:t>Slucki-Hiks-Alenovim modelom</a:t>
            </a:r>
            <a:r>
              <a:rPr lang="sr-Latn-CS" dirty="0">
                <a:solidFill>
                  <a:srgbClr val="FF0000"/>
                </a:solidFill>
              </a:rPr>
              <a:t>.</a:t>
            </a:r>
            <a:endParaRPr lang="en-US" dirty="0">
              <a:solidFill>
                <a:srgbClr val="FF0000"/>
              </a:solidFill>
            </a:endParaRPr>
          </a:p>
          <a:p>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b="1" dirty="0"/>
              <a:t>Ordinalna </a:t>
            </a:r>
            <a:r>
              <a:rPr lang="sr-Latn-CS" b="1" dirty="0" smtClean="0"/>
              <a:t>korisnost</a:t>
            </a:r>
            <a:endParaRPr lang="en-US" dirty="0"/>
          </a:p>
        </p:txBody>
      </p:sp>
      <p:sp>
        <p:nvSpPr>
          <p:cNvPr id="3" name="Content Placeholder 2"/>
          <p:cNvSpPr>
            <a:spLocks noGrp="1"/>
          </p:cNvSpPr>
          <p:nvPr>
            <p:ph idx="1"/>
          </p:nvPr>
        </p:nvSpPr>
        <p:spPr/>
        <p:txBody>
          <a:bodyPr>
            <a:normAutofit fontScale="55000" lnSpcReduction="20000"/>
          </a:bodyPr>
          <a:lstStyle/>
          <a:p>
            <a:r>
              <a:rPr lang="sr-Latn-CS" u="sng" dirty="0"/>
              <a:t>Maršalova analiza tražnje koja  zasnovana na pretpostavci o nezavisnoj (aditivnoj i kardinalnoj) korisnosti, ima </a:t>
            </a:r>
            <a:r>
              <a:rPr lang="sr-Latn-CS" u="sng" dirty="0">
                <a:solidFill>
                  <a:srgbClr val="FF0000"/>
                </a:solidFill>
              </a:rPr>
              <a:t>karakter </a:t>
            </a:r>
            <a:r>
              <a:rPr lang="sr-Latn-CS" i="1" u="sng" dirty="0">
                <a:solidFill>
                  <a:srgbClr val="FF0000"/>
                </a:solidFill>
              </a:rPr>
              <a:t>parcijalne analize</a:t>
            </a:r>
            <a:r>
              <a:rPr lang="sr-Latn-CS" u="sng" dirty="0">
                <a:solidFill>
                  <a:srgbClr val="FF0000"/>
                </a:solidFill>
              </a:rPr>
              <a:t>.</a:t>
            </a:r>
            <a:endParaRPr lang="en-US" u="sng" dirty="0">
              <a:solidFill>
                <a:srgbClr val="FF0000"/>
              </a:solidFill>
            </a:endParaRPr>
          </a:p>
          <a:p>
            <a:pPr>
              <a:buNone/>
            </a:pPr>
            <a:endParaRPr lang="en-US" dirty="0"/>
          </a:p>
          <a:p>
            <a:r>
              <a:rPr lang="sr-Latn-CS" dirty="0"/>
              <a:t>Teorija ordinalne korisnosti i na njoj zasnovana teorija potrošačke tražnje polazi od toga da su </a:t>
            </a:r>
            <a:r>
              <a:rPr lang="sr-Latn-CS" u="sng" dirty="0">
                <a:solidFill>
                  <a:srgbClr val="FF0000"/>
                </a:solidFill>
              </a:rPr>
              <a:t>dobra kojima pojedinac može raspolagati u potrošnji pove</a:t>
            </a:r>
            <a:r>
              <a:rPr lang="sr-Latn-CS" dirty="0">
                <a:solidFill>
                  <a:srgbClr val="FF0000"/>
                </a:solidFill>
              </a:rPr>
              <a:t>zana</a:t>
            </a:r>
            <a:r>
              <a:rPr lang="sr-Latn-CS" dirty="0"/>
              <a:t>  - po logici povezanosti različitih potreba čijem podmirenju neposredno služe – u jedan celovit skup (sistem). </a:t>
            </a:r>
            <a:endParaRPr lang="en-US" dirty="0"/>
          </a:p>
          <a:p>
            <a:endParaRPr lang="en-US" dirty="0"/>
          </a:p>
          <a:p>
            <a:r>
              <a:rPr lang="sr-Latn-CS" dirty="0"/>
              <a:t>U skladu sa principom </a:t>
            </a:r>
            <a:r>
              <a:rPr lang="sr-Latn-CS" i="1" dirty="0"/>
              <a:t>celovite</a:t>
            </a:r>
            <a:r>
              <a:rPr lang="sr-Latn-CS" dirty="0"/>
              <a:t> (kompleksne, sistemske) analize</a:t>
            </a:r>
            <a:r>
              <a:rPr lang="sr-Latn-CS" u="sng" dirty="0">
                <a:solidFill>
                  <a:srgbClr val="FF0000"/>
                </a:solidFill>
              </a:rPr>
              <a:t>, teorija ordinalne korisnosti polazi od toga da potrošač svoje potrebe zadovoljava kupujući </a:t>
            </a:r>
            <a:r>
              <a:rPr lang="sr-Latn-CS" i="1" u="sng" dirty="0">
                <a:solidFill>
                  <a:srgbClr val="FF0000"/>
                </a:solidFill>
              </a:rPr>
              <a:t> n </a:t>
            </a:r>
            <a:r>
              <a:rPr lang="sr-Latn-CS" u="sng" dirty="0">
                <a:solidFill>
                  <a:srgbClr val="FF0000"/>
                </a:solidFill>
              </a:rPr>
              <a:t>roba (dobara i usluga) </a:t>
            </a:r>
            <a:r>
              <a:rPr lang="sr-Latn-CS" i="1" u="sng" dirty="0">
                <a:solidFill>
                  <a:srgbClr val="FF0000"/>
                </a:solidFill>
              </a:rPr>
              <a:t>X</a:t>
            </a:r>
            <a:r>
              <a:rPr lang="sr-Latn-CS" u="sng" baseline="-25000" dirty="0">
                <a:solidFill>
                  <a:srgbClr val="FF0000"/>
                </a:solidFill>
              </a:rPr>
              <a:t>1</a:t>
            </a:r>
            <a:r>
              <a:rPr lang="sr-Latn-CS" i="1" u="sng" dirty="0">
                <a:solidFill>
                  <a:srgbClr val="FF0000"/>
                </a:solidFill>
              </a:rPr>
              <a:t>, X</a:t>
            </a:r>
            <a:r>
              <a:rPr lang="sr-Latn-CS" u="sng" baseline="-25000" dirty="0">
                <a:solidFill>
                  <a:srgbClr val="FF0000"/>
                </a:solidFill>
              </a:rPr>
              <a:t>2</a:t>
            </a:r>
            <a:r>
              <a:rPr lang="sr-Latn-CS" i="1" u="sng" dirty="0">
                <a:solidFill>
                  <a:srgbClr val="FF0000"/>
                </a:solidFill>
              </a:rPr>
              <a:t>,..., X</a:t>
            </a:r>
            <a:r>
              <a:rPr lang="sr-Latn-CS" u="sng" baseline="-25000" dirty="0">
                <a:solidFill>
                  <a:srgbClr val="FF0000"/>
                </a:solidFill>
              </a:rPr>
              <a:t>n</a:t>
            </a:r>
            <a:r>
              <a:rPr lang="sr-Latn-CS" u="sng" dirty="0">
                <a:solidFill>
                  <a:srgbClr val="FF0000"/>
                </a:solidFill>
              </a:rPr>
              <a:t> pri čemu uzima u obzir realnu činjenicu da unutar skupa roba postoje odnosi supstitucije i komplementarnosti u zadovoljenju potreba potrošača.</a:t>
            </a:r>
            <a:endParaRPr lang="en-US" u="sng" dirty="0">
              <a:solidFill>
                <a:srgbClr val="FF0000"/>
              </a:solidFill>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Ordinalna korisnost</a:t>
            </a:r>
            <a:endParaRPr lang="en-US" dirty="0"/>
          </a:p>
        </p:txBody>
      </p:sp>
      <p:sp>
        <p:nvSpPr>
          <p:cNvPr id="3" name="Content Placeholder 2"/>
          <p:cNvSpPr>
            <a:spLocks noGrp="1"/>
          </p:cNvSpPr>
          <p:nvPr>
            <p:ph idx="1"/>
          </p:nvPr>
        </p:nvSpPr>
        <p:spPr/>
        <p:txBody>
          <a:bodyPr>
            <a:normAutofit fontScale="62500" lnSpcReduction="20000"/>
          </a:bodyPr>
          <a:lstStyle/>
          <a:p>
            <a:r>
              <a:rPr lang="sr-Latn-CS" dirty="0"/>
              <a:t> Ako kupljene količine roba</a:t>
            </a:r>
            <a:r>
              <a:rPr lang="sr-Latn-CS" i="1" dirty="0"/>
              <a:t> X</a:t>
            </a:r>
            <a:r>
              <a:rPr lang="sr-Latn-CS" baseline="-25000" dirty="0"/>
              <a:t>1</a:t>
            </a:r>
            <a:r>
              <a:rPr lang="sr-Latn-CS" i="1" dirty="0"/>
              <a:t>, X</a:t>
            </a:r>
            <a:r>
              <a:rPr lang="sr-Latn-CS" baseline="-25000" dirty="0"/>
              <a:t>2</a:t>
            </a:r>
            <a:r>
              <a:rPr lang="sr-Latn-CS" i="1" dirty="0"/>
              <a:t>,...,X</a:t>
            </a:r>
            <a:r>
              <a:rPr lang="sr-Latn-CS" baseline="-25000" dirty="0"/>
              <a:t>n</a:t>
            </a:r>
            <a:r>
              <a:rPr lang="sr-Latn-CS" dirty="0"/>
              <a:t>, </a:t>
            </a:r>
            <a:r>
              <a:rPr lang="sr-Latn-CS" dirty="0">
                <a:solidFill>
                  <a:srgbClr val="FF0000"/>
                </a:solidFill>
              </a:rPr>
              <a:t>respektivno obeležimo sa  </a:t>
            </a:r>
            <a:r>
              <a:rPr lang="sr-Latn-CS" i="1" dirty="0">
                <a:solidFill>
                  <a:srgbClr val="FF0000"/>
                </a:solidFill>
              </a:rPr>
              <a:t>x</a:t>
            </a:r>
            <a:r>
              <a:rPr lang="sr-Latn-CS" baseline="-25000" dirty="0">
                <a:solidFill>
                  <a:srgbClr val="FF0000"/>
                </a:solidFill>
              </a:rPr>
              <a:t>1</a:t>
            </a:r>
            <a:r>
              <a:rPr lang="sr-Latn-CS" i="1" dirty="0">
                <a:solidFill>
                  <a:srgbClr val="FF0000"/>
                </a:solidFill>
              </a:rPr>
              <a:t>, x</a:t>
            </a:r>
            <a:r>
              <a:rPr lang="sr-Latn-CS" baseline="-25000" dirty="0">
                <a:solidFill>
                  <a:srgbClr val="FF0000"/>
                </a:solidFill>
              </a:rPr>
              <a:t>2</a:t>
            </a:r>
            <a:r>
              <a:rPr lang="sr-Latn-CS" i="1" dirty="0">
                <a:solidFill>
                  <a:srgbClr val="FF0000"/>
                </a:solidFill>
              </a:rPr>
              <a:t>,..., x</a:t>
            </a:r>
            <a:r>
              <a:rPr lang="sr-Latn-CS" baseline="-25000" dirty="0">
                <a:solidFill>
                  <a:srgbClr val="FF0000"/>
                </a:solidFill>
              </a:rPr>
              <a:t>n</a:t>
            </a:r>
            <a:r>
              <a:rPr lang="sr-Latn-CS" i="1" dirty="0">
                <a:solidFill>
                  <a:srgbClr val="FF0000"/>
                </a:solidFill>
              </a:rPr>
              <a:t> </a:t>
            </a:r>
            <a:r>
              <a:rPr lang="sr-Latn-CS" dirty="0">
                <a:solidFill>
                  <a:srgbClr val="FF0000"/>
                </a:solidFill>
              </a:rPr>
              <a:t> tada ćemo svaku kombinaciju kupljenih količina roba</a:t>
            </a:r>
            <a:endParaRPr lang="en-US" dirty="0">
              <a:solidFill>
                <a:srgbClr val="FF0000"/>
              </a:solidFill>
            </a:endParaRPr>
          </a:p>
          <a:p>
            <a:pPr algn="ctr">
              <a:buNone/>
            </a:pPr>
            <a:r>
              <a:rPr lang="sr-Latn-CS" b="1" i="1" dirty="0"/>
              <a:t>x</a:t>
            </a:r>
            <a:r>
              <a:rPr lang="sr-Latn-CS" i="1" dirty="0"/>
              <a:t> = (x</a:t>
            </a:r>
            <a:r>
              <a:rPr lang="sr-Latn-CS" baseline="-25000" dirty="0"/>
              <a:t>1</a:t>
            </a:r>
            <a:r>
              <a:rPr lang="sr-Latn-CS" i="1" dirty="0"/>
              <a:t>, x</a:t>
            </a:r>
            <a:r>
              <a:rPr lang="sr-Latn-CS" baseline="-25000" dirty="0"/>
              <a:t>2</a:t>
            </a:r>
            <a:r>
              <a:rPr lang="sr-Latn-CS" i="1" dirty="0"/>
              <a:t>,..., x</a:t>
            </a:r>
            <a:r>
              <a:rPr lang="sr-Latn-CS" baseline="-25000" dirty="0"/>
              <a:t>n</a:t>
            </a:r>
            <a:r>
              <a:rPr lang="sr-Latn-CS" i="1" dirty="0"/>
              <a:t>)</a:t>
            </a:r>
            <a:endParaRPr lang="en-US" dirty="0"/>
          </a:p>
          <a:p>
            <a:r>
              <a:rPr lang="sr-Latn-CS" dirty="0">
                <a:solidFill>
                  <a:srgbClr val="FF0000"/>
                </a:solidFill>
              </a:rPr>
              <a:t>budžet roba potrošača </a:t>
            </a:r>
            <a:r>
              <a:rPr lang="sr-Latn-CS" dirty="0"/>
              <a:t>(»korpa dobara«) ili, kratko </a:t>
            </a:r>
            <a:r>
              <a:rPr lang="sr-Latn-CS" i="1" dirty="0"/>
              <a:t>budžet</a:t>
            </a:r>
            <a:r>
              <a:rPr lang="sr-Latn-CS" dirty="0"/>
              <a:t>, pri čemu je</a:t>
            </a:r>
            <a:endParaRPr lang="en-US" dirty="0"/>
          </a:p>
          <a:p>
            <a:pPr algn="ctr">
              <a:buNone/>
            </a:pPr>
            <a:r>
              <a:rPr lang="sr-Latn-CS" i="1" dirty="0"/>
              <a:t>x</a:t>
            </a:r>
            <a:r>
              <a:rPr lang="sr-Latn-CS" i="1" baseline="-25000" dirty="0"/>
              <a:t>i</a:t>
            </a:r>
            <a:r>
              <a:rPr lang="sr-Latn-CS" i="1" dirty="0"/>
              <a:t> = </a:t>
            </a:r>
            <a:r>
              <a:rPr lang="sr-Latn-CS" dirty="0"/>
              <a:t>0	(</a:t>
            </a:r>
            <a:r>
              <a:rPr lang="sr-Latn-CS" i="1" dirty="0"/>
              <a:t>i </a:t>
            </a:r>
            <a:r>
              <a:rPr lang="sr-Latn-CS" dirty="0"/>
              <a:t>= 1,2,...,</a:t>
            </a:r>
            <a:r>
              <a:rPr lang="sr-Latn-CS" i="1" dirty="0"/>
              <a:t>n</a:t>
            </a:r>
            <a:r>
              <a:rPr lang="sr-Latn-CS" dirty="0"/>
              <a:t>)</a:t>
            </a:r>
            <a:endParaRPr lang="en-US" dirty="0"/>
          </a:p>
          <a:p>
            <a:r>
              <a:rPr lang="sr-Latn-CS" dirty="0"/>
              <a:t>Budžeti roba mogu da se shvate kao tačke u </a:t>
            </a:r>
            <a:r>
              <a:rPr lang="sr-Latn-CS" i="1" dirty="0"/>
              <a:t>n</a:t>
            </a:r>
            <a:r>
              <a:rPr lang="sr-Latn-CS" dirty="0"/>
              <a:t>-dimenzionalnom Euklidovom prostoru, budžetskom prostoru Ω, čije su koordinate komponente budžeta </a:t>
            </a:r>
            <a:r>
              <a:rPr lang="sr-Latn-CS" i="1" dirty="0"/>
              <a:t>x</a:t>
            </a:r>
            <a:r>
              <a:rPr lang="sr-Latn-CS" i="1" baseline="-25000" dirty="0"/>
              <a:t>i</a:t>
            </a:r>
            <a:r>
              <a:rPr lang="sr-Latn-CS" i="1" dirty="0"/>
              <a:t> (i = </a:t>
            </a:r>
            <a:r>
              <a:rPr lang="sr-Latn-CS" dirty="0"/>
              <a:t>1,2,...,</a:t>
            </a:r>
            <a:r>
              <a:rPr lang="sr-Latn-CS" i="1" dirty="0"/>
              <a:t>n).</a:t>
            </a:r>
            <a:endParaRPr lang="en-US" dirty="0"/>
          </a:p>
          <a:p>
            <a:pPr>
              <a:buNone/>
            </a:pPr>
            <a:r>
              <a:rPr lang="en-US" dirty="0" smtClean="0"/>
              <a:t>	</a:t>
            </a:r>
            <a:r>
              <a:rPr lang="sr-Latn-CS" dirty="0" smtClean="0">
                <a:solidFill>
                  <a:srgbClr val="FF0000"/>
                </a:solidFill>
              </a:rPr>
              <a:t>Budžete </a:t>
            </a:r>
            <a:r>
              <a:rPr lang="sr-Latn-CS" dirty="0">
                <a:solidFill>
                  <a:srgbClr val="FF0000"/>
                </a:solidFill>
              </a:rPr>
              <a:t>roba označavamo sa</a:t>
            </a:r>
            <a:endParaRPr lang="en-US" dirty="0">
              <a:solidFill>
                <a:srgbClr val="FF0000"/>
              </a:solidFill>
            </a:endParaRPr>
          </a:p>
          <a:p>
            <a:endParaRPr lang="en-US" dirty="0"/>
          </a:p>
          <a:p>
            <a:pPr algn="ctr">
              <a:buNone/>
            </a:pPr>
            <a:r>
              <a:rPr lang="sr-Latn-CS" b="1" i="1" dirty="0"/>
              <a:t>x</a:t>
            </a:r>
            <a:r>
              <a:rPr lang="sr-Latn-CS" baseline="30000" dirty="0"/>
              <a:t>(1) </a:t>
            </a:r>
            <a:r>
              <a:rPr lang="sr-Latn-CS" dirty="0"/>
              <a:t>= (</a:t>
            </a:r>
            <a:r>
              <a:rPr lang="sr-Latn-CS" i="1" dirty="0"/>
              <a:t>x</a:t>
            </a:r>
            <a:r>
              <a:rPr lang="sr-Latn-CS" baseline="-25000" dirty="0"/>
              <a:t>1</a:t>
            </a:r>
            <a:r>
              <a:rPr lang="sr-Latn-CS" baseline="30000" dirty="0"/>
              <a:t>(1)</a:t>
            </a:r>
            <a:r>
              <a:rPr lang="sr-Latn-CS" dirty="0"/>
              <a:t>,</a:t>
            </a:r>
            <a:r>
              <a:rPr lang="sr-Latn-CS" i="1" dirty="0"/>
              <a:t> x</a:t>
            </a:r>
            <a:r>
              <a:rPr lang="sr-Latn-CS" baseline="-25000" dirty="0"/>
              <a:t>2</a:t>
            </a:r>
            <a:r>
              <a:rPr lang="sr-Latn-CS" baseline="30000" dirty="0"/>
              <a:t>(1)</a:t>
            </a:r>
            <a:r>
              <a:rPr lang="sr-Latn-CS" dirty="0"/>
              <a:t>, …, </a:t>
            </a:r>
            <a:r>
              <a:rPr lang="sr-Latn-CS" i="1" dirty="0"/>
              <a:t>x</a:t>
            </a:r>
            <a:r>
              <a:rPr lang="sr-Latn-CS" i="1" baseline="-25000" dirty="0"/>
              <a:t>n</a:t>
            </a:r>
            <a:r>
              <a:rPr lang="sr-Latn-CS" baseline="30000" dirty="0"/>
              <a:t>(1)</a:t>
            </a:r>
            <a:r>
              <a:rPr lang="sr-Latn-CS" dirty="0"/>
              <a:t>),  </a:t>
            </a:r>
            <a:r>
              <a:rPr lang="sr-Latn-CS" b="1" i="1" dirty="0"/>
              <a:t>x</a:t>
            </a:r>
            <a:r>
              <a:rPr lang="sr-Latn-CS" baseline="30000" dirty="0"/>
              <a:t>(2) </a:t>
            </a:r>
            <a:r>
              <a:rPr lang="sr-Latn-CS" dirty="0"/>
              <a:t>= (</a:t>
            </a:r>
            <a:r>
              <a:rPr lang="sr-Latn-CS" i="1" dirty="0"/>
              <a:t>x</a:t>
            </a:r>
            <a:r>
              <a:rPr lang="sr-Latn-CS" baseline="-25000" dirty="0"/>
              <a:t>1</a:t>
            </a:r>
            <a:r>
              <a:rPr lang="sr-Latn-CS" baseline="30000" dirty="0"/>
              <a:t>(2)</a:t>
            </a:r>
            <a:r>
              <a:rPr lang="sr-Latn-CS" dirty="0"/>
              <a:t>,</a:t>
            </a:r>
            <a:r>
              <a:rPr lang="sr-Latn-CS" i="1" dirty="0"/>
              <a:t> x</a:t>
            </a:r>
            <a:r>
              <a:rPr lang="sr-Latn-CS" baseline="-25000" dirty="0"/>
              <a:t>2</a:t>
            </a:r>
            <a:r>
              <a:rPr lang="sr-Latn-CS" baseline="30000" dirty="0"/>
              <a:t>(2)</a:t>
            </a:r>
            <a:r>
              <a:rPr lang="sr-Latn-CS" dirty="0"/>
              <a:t>, …, </a:t>
            </a:r>
            <a:r>
              <a:rPr lang="sr-Latn-CS" i="1" dirty="0"/>
              <a:t>x</a:t>
            </a:r>
            <a:r>
              <a:rPr lang="sr-Latn-CS" i="1" baseline="-25000" dirty="0"/>
              <a:t>n</a:t>
            </a:r>
            <a:r>
              <a:rPr lang="sr-Latn-CS" baseline="30000" dirty="0"/>
              <a:t>(2)</a:t>
            </a:r>
            <a:r>
              <a:rPr lang="sr-Latn-CS" dirty="0"/>
              <a:t>)   itd.</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Ordinalna korisnost</a:t>
            </a:r>
            <a:endParaRPr lang="en-US" dirty="0"/>
          </a:p>
        </p:txBody>
      </p:sp>
      <p:sp>
        <p:nvSpPr>
          <p:cNvPr id="3" name="Content Placeholder 2"/>
          <p:cNvSpPr>
            <a:spLocks noGrp="1"/>
          </p:cNvSpPr>
          <p:nvPr>
            <p:ph idx="1"/>
          </p:nvPr>
        </p:nvSpPr>
        <p:spPr/>
        <p:txBody>
          <a:bodyPr>
            <a:normAutofit fontScale="70000" lnSpcReduction="20000"/>
          </a:bodyPr>
          <a:lstStyle/>
          <a:p>
            <a:r>
              <a:rPr lang="sr-Latn-CS" i="1" u="sng" dirty="0">
                <a:solidFill>
                  <a:srgbClr val="FF0000"/>
                </a:solidFill>
              </a:rPr>
              <a:t>Na primer, </a:t>
            </a:r>
            <a:r>
              <a:rPr lang="sr-Latn-CS" dirty="0"/>
              <a:t>ako se jedan budžet roba sastoji iz </a:t>
            </a:r>
            <a:r>
              <a:rPr lang="sr-Latn-CS" i="1" dirty="0"/>
              <a:t>x</a:t>
            </a:r>
            <a:r>
              <a:rPr lang="sr-Latn-CS" baseline="-25000" dirty="0"/>
              <a:t>1</a:t>
            </a:r>
            <a:r>
              <a:rPr lang="sr-Latn-CS" dirty="0"/>
              <a:t> = 15 kg hleba, </a:t>
            </a:r>
            <a:r>
              <a:rPr lang="sr-Latn-CS" i="1" dirty="0"/>
              <a:t>x</a:t>
            </a:r>
            <a:r>
              <a:rPr lang="sr-Latn-CS" baseline="-25000" dirty="0"/>
              <a:t>2</a:t>
            </a:r>
            <a:r>
              <a:rPr lang="sr-Latn-CS" dirty="0"/>
              <a:t> = 30 </a:t>
            </a:r>
            <a:r>
              <a:rPr lang="sr-Latn-CS" i="1" dirty="0"/>
              <a:t>l</a:t>
            </a:r>
            <a:r>
              <a:rPr lang="sr-Latn-CS" dirty="0"/>
              <a:t> mleka,..., </a:t>
            </a:r>
            <a:r>
              <a:rPr lang="sr-Latn-CS" i="1" dirty="0"/>
              <a:t>x</a:t>
            </a:r>
            <a:r>
              <a:rPr lang="sr-Latn-CS" baseline="-25000" dirty="0"/>
              <a:t>n</a:t>
            </a:r>
            <a:r>
              <a:rPr lang="sr-Latn-CS" baseline="30000" dirty="0"/>
              <a:t> </a:t>
            </a:r>
            <a:r>
              <a:rPr lang="sr-Latn-CS" dirty="0"/>
              <a:t>=</a:t>
            </a:r>
            <a:r>
              <a:rPr lang="sr-Latn-CS" baseline="30000" dirty="0"/>
              <a:t> </a:t>
            </a:r>
            <a:r>
              <a:rPr lang="sr-Latn-CS" dirty="0"/>
              <a:t>20 kutija cigareta, a neki drugi budžet iz </a:t>
            </a:r>
            <a:r>
              <a:rPr lang="sr-Latn-CS" i="1" dirty="0"/>
              <a:t>x</a:t>
            </a:r>
            <a:r>
              <a:rPr lang="sr-Latn-CS" baseline="-25000" dirty="0"/>
              <a:t>1</a:t>
            </a:r>
            <a:r>
              <a:rPr lang="sr-Latn-CS" dirty="0"/>
              <a:t>= 12 kg hleba, </a:t>
            </a:r>
            <a:br>
              <a:rPr lang="sr-Latn-CS" dirty="0"/>
            </a:br>
            <a:r>
              <a:rPr lang="sr-Latn-CS" i="1" dirty="0"/>
              <a:t>x</a:t>
            </a:r>
            <a:r>
              <a:rPr lang="sr-Latn-CS" baseline="-25000" dirty="0"/>
              <a:t>2</a:t>
            </a:r>
            <a:r>
              <a:rPr lang="sr-Latn-CS" dirty="0"/>
              <a:t> = 35 </a:t>
            </a:r>
            <a:r>
              <a:rPr lang="sr-Latn-CS" i="1" dirty="0"/>
              <a:t>l</a:t>
            </a:r>
            <a:r>
              <a:rPr lang="sr-Latn-CS" dirty="0"/>
              <a:t> mleka i 25 kutija cigareta, tada pišemo: </a:t>
            </a:r>
            <a:r>
              <a:rPr lang="sr-Latn-CS" b="1" i="1" dirty="0"/>
              <a:t>x</a:t>
            </a:r>
            <a:r>
              <a:rPr lang="sr-Latn-CS" baseline="30000" dirty="0"/>
              <a:t>(1)</a:t>
            </a:r>
            <a:r>
              <a:rPr lang="sr-Latn-CS" dirty="0"/>
              <a:t> = (15,30,...,20),  </a:t>
            </a:r>
            <a:br>
              <a:rPr lang="sr-Latn-CS" dirty="0"/>
            </a:br>
            <a:r>
              <a:rPr lang="sr-Latn-CS" b="1" i="1" dirty="0"/>
              <a:t>x</a:t>
            </a:r>
            <a:r>
              <a:rPr lang="sr-Latn-CS" baseline="30000" dirty="0"/>
              <a:t>(2)</a:t>
            </a:r>
            <a:r>
              <a:rPr lang="sr-Latn-CS" dirty="0"/>
              <a:t> = (12,35,...,25).</a:t>
            </a:r>
            <a:endParaRPr lang="en-US" dirty="0"/>
          </a:p>
          <a:p>
            <a:r>
              <a:rPr lang="sr-Latn-CS" dirty="0"/>
              <a:t>Budžet roba odnosi se na potrošača, a kao potrošač može da se uzme </a:t>
            </a:r>
            <a:r>
              <a:rPr lang="sr-Latn-CS" dirty="0">
                <a:solidFill>
                  <a:srgbClr val="FF0000"/>
                </a:solidFill>
              </a:rPr>
              <a:t>pojedinac ili domaćinstvo</a:t>
            </a:r>
            <a:r>
              <a:rPr lang="sr-Latn-CS" dirty="0"/>
              <a:t> koje raspolaže pozitivnom sumom novca, dohotkom  </a:t>
            </a:r>
            <a:r>
              <a:rPr lang="sr-Latn-CS" i="1" dirty="0"/>
              <a:t>m</a:t>
            </a:r>
            <a:r>
              <a:rPr lang="sr-Latn-CS" dirty="0"/>
              <a:t>. </a:t>
            </a:r>
            <a:endParaRPr lang="en-US" dirty="0" smtClean="0"/>
          </a:p>
          <a:p>
            <a:r>
              <a:rPr lang="sr-Latn-CS" dirty="0" smtClean="0"/>
              <a:t>Vremenski </a:t>
            </a:r>
            <a:r>
              <a:rPr lang="sr-Latn-CS" dirty="0"/>
              <a:t>period u kome se realizuje budžet roba zove se </a:t>
            </a:r>
            <a:r>
              <a:rPr lang="sr-Latn-CS" i="1" dirty="0">
                <a:solidFill>
                  <a:srgbClr val="FF0000"/>
                </a:solidFill>
              </a:rPr>
              <a:t>budžetski period</a:t>
            </a:r>
            <a:r>
              <a:rPr lang="sr-Latn-CS" dirty="0">
                <a:solidFill>
                  <a:srgbClr val="FF0000"/>
                </a:solidFill>
              </a:rPr>
              <a:t>. T</a:t>
            </a:r>
            <a:r>
              <a:rPr lang="sr-Latn-CS" dirty="0"/>
              <a:t>o može biti nedelja dana, mesec, kvartal ili neka druga vremenska jedinica.</a:t>
            </a:r>
            <a:endParaRPr lang="en-US" dirty="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Ordinalna korisnost</a:t>
            </a:r>
            <a:endParaRPr lang="en-US" dirty="0"/>
          </a:p>
        </p:txBody>
      </p:sp>
      <p:sp>
        <p:nvSpPr>
          <p:cNvPr id="3" name="Content Placeholder 2"/>
          <p:cNvSpPr>
            <a:spLocks noGrp="1"/>
          </p:cNvSpPr>
          <p:nvPr>
            <p:ph idx="1"/>
          </p:nvPr>
        </p:nvSpPr>
        <p:spPr/>
        <p:txBody>
          <a:bodyPr>
            <a:normAutofit fontScale="47500" lnSpcReduction="20000"/>
          </a:bodyPr>
          <a:lstStyle/>
          <a:p>
            <a:r>
              <a:rPr lang="sr-Latn-CS" dirty="0"/>
              <a:t>Teorija ordinalne korisnosti zadržava pretpostavku teorije kardinalne korisnosti o </a:t>
            </a:r>
            <a:r>
              <a:rPr lang="sr-Latn-CS" dirty="0">
                <a:solidFill>
                  <a:srgbClr val="FF0000"/>
                </a:solidFill>
              </a:rPr>
              <a:t>racionalnom ponašanju potrošača, tj. o težnji potrošača da maksimizira korisnost:</a:t>
            </a:r>
            <a:endParaRPr lang="en-US" dirty="0">
              <a:solidFill>
                <a:srgbClr val="FF0000"/>
              </a:solidFill>
            </a:endParaRPr>
          </a:p>
          <a:p>
            <a:pPr algn="ctr">
              <a:buNone/>
            </a:pPr>
            <a:r>
              <a:rPr lang="sr-Latn-CS" i="1" dirty="0">
                <a:solidFill>
                  <a:srgbClr val="FF0000"/>
                </a:solidFill>
              </a:rPr>
              <a:t>u = u</a:t>
            </a:r>
            <a:r>
              <a:rPr lang="sr-Latn-CS" dirty="0">
                <a:solidFill>
                  <a:srgbClr val="FF0000"/>
                </a:solidFill>
              </a:rPr>
              <a:t> (</a:t>
            </a:r>
            <a:r>
              <a:rPr lang="sr-Latn-CS" i="1" dirty="0">
                <a:solidFill>
                  <a:srgbClr val="FF0000"/>
                </a:solidFill>
              </a:rPr>
              <a:t>x</a:t>
            </a:r>
            <a:r>
              <a:rPr lang="sr-Latn-CS" baseline="-25000" dirty="0">
                <a:solidFill>
                  <a:srgbClr val="FF0000"/>
                </a:solidFill>
              </a:rPr>
              <a:t>1</a:t>
            </a:r>
            <a:r>
              <a:rPr lang="sr-Latn-CS" dirty="0">
                <a:solidFill>
                  <a:srgbClr val="FF0000"/>
                </a:solidFill>
              </a:rPr>
              <a:t>, </a:t>
            </a:r>
            <a:r>
              <a:rPr lang="sr-Latn-CS" i="1" dirty="0">
                <a:solidFill>
                  <a:srgbClr val="FF0000"/>
                </a:solidFill>
              </a:rPr>
              <a:t>x</a:t>
            </a:r>
            <a:r>
              <a:rPr lang="sr-Latn-CS" baseline="-25000" dirty="0">
                <a:solidFill>
                  <a:srgbClr val="FF0000"/>
                </a:solidFill>
              </a:rPr>
              <a:t>2</a:t>
            </a:r>
            <a:r>
              <a:rPr lang="sr-Latn-CS" dirty="0">
                <a:solidFill>
                  <a:srgbClr val="FF0000"/>
                </a:solidFill>
              </a:rPr>
              <a:t>,..., </a:t>
            </a:r>
            <a:r>
              <a:rPr lang="sr-Latn-CS" i="1" dirty="0">
                <a:solidFill>
                  <a:srgbClr val="FF0000"/>
                </a:solidFill>
              </a:rPr>
              <a:t>x</a:t>
            </a:r>
            <a:r>
              <a:rPr lang="sr-Latn-CS" baseline="-25000" dirty="0">
                <a:solidFill>
                  <a:srgbClr val="FF0000"/>
                </a:solidFill>
              </a:rPr>
              <a:t>n</a:t>
            </a:r>
            <a:r>
              <a:rPr lang="sr-Latn-CS" dirty="0">
                <a:solidFill>
                  <a:srgbClr val="FF0000"/>
                </a:solidFill>
              </a:rPr>
              <a:t>)	(16)</a:t>
            </a:r>
            <a:endParaRPr lang="en-US" dirty="0">
              <a:solidFill>
                <a:srgbClr val="FF0000"/>
              </a:solidFill>
            </a:endParaRPr>
          </a:p>
          <a:p>
            <a:endParaRPr lang="en-US" dirty="0"/>
          </a:p>
          <a:p>
            <a:r>
              <a:rPr lang="sr-Latn-CS" dirty="0"/>
              <a:t>Teorija </a:t>
            </a:r>
            <a:r>
              <a:rPr lang="sr-Latn-CS" u="sng" dirty="0">
                <a:solidFill>
                  <a:srgbClr val="FF0000"/>
                </a:solidFill>
              </a:rPr>
              <a:t>ordinalne korisnosti postulira da funkcija (16) meri </a:t>
            </a:r>
            <a:r>
              <a:rPr lang="sr-Latn-CS" i="1" u="sng" dirty="0">
                <a:solidFill>
                  <a:srgbClr val="FF0000"/>
                </a:solidFill>
              </a:rPr>
              <a:t>ordinalnu korisnost</a:t>
            </a:r>
            <a:r>
              <a:rPr lang="sr-Latn-CS" u="sng" dirty="0">
                <a:solidFill>
                  <a:srgbClr val="FF0000"/>
                </a:solidFill>
              </a:rPr>
              <a:t> različitih budžeta roba, tj. određuje samo poredak (redosled) u kome su različite kombinacije količina pretpostavljene jedne drugima</a:t>
            </a:r>
            <a:endParaRPr lang="en-US" u="sng" dirty="0">
              <a:solidFill>
                <a:srgbClr val="FF0000"/>
              </a:solidFill>
            </a:endParaRPr>
          </a:p>
          <a:p>
            <a:r>
              <a:rPr lang="sr-Latn-CS" dirty="0"/>
              <a:t> </a:t>
            </a:r>
            <a:endParaRPr lang="en-US" dirty="0"/>
          </a:p>
          <a:p>
            <a:r>
              <a:rPr lang="sr-Latn-CS" dirty="0"/>
              <a:t>Za funkciju (16) kaže se da je određena sa preciznošću monotono rastuće transformacije, pošto svaka druga funkcija </a:t>
            </a:r>
            <a:r>
              <a:rPr lang="sr-Latn-CS" i="1" dirty="0"/>
              <a:t>F</a:t>
            </a:r>
            <a:r>
              <a:rPr lang="sr-Latn-CS" dirty="0"/>
              <a:t>, koja predstavlja monotono rastuću transformaciju funkcije </a:t>
            </a:r>
            <a:r>
              <a:rPr lang="sr-Latn-CS" i="1" dirty="0"/>
              <a:t>u</a:t>
            </a:r>
            <a:r>
              <a:rPr lang="sr-Latn-CS" dirty="0"/>
              <a:t>, tj. </a:t>
            </a:r>
            <a:r>
              <a:rPr lang="sr-Latn-CS" i="1" dirty="0"/>
              <a:t>F'(u) &gt; 0</a:t>
            </a:r>
            <a:r>
              <a:rPr lang="sr-Latn-CS" dirty="0"/>
              <a:t>, zadovoljava iste uslove kao i funkcija </a:t>
            </a:r>
            <a:r>
              <a:rPr lang="sr-Latn-CS" i="1" dirty="0"/>
              <a:t>u</a:t>
            </a:r>
            <a:r>
              <a:rPr lang="sr-Latn-CS" dirty="0"/>
              <a:t>. U skladu sa tim, adekvatan naziv za funkciju (16) jeste indeks-funkcija korisnosti ili indeks korisnosti. (Ovaj izraz »indeks korisnosti« prvi je uveo, kao što smo rekli, Pareto – tvorac teorije ordinalne korisnosti).</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546100" y="268288"/>
            <a:ext cx="8050213" cy="4606925"/>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2354</Words>
  <Application>Microsoft Office PowerPoint</Application>
  <PresentationFormat>On-screen Show (16:9)</PresentationFormat>
  <Paragraphs>159</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Equation</vt:lpstr>
      <vt:lpstr>Teorija ordinalne korisnosti</vt:lpstr>
      <vt:lpstr>Teorija ordinalne korisnosti</vt:lpstr>
      <vt:lpstr>Teorija ordinalne korisnosti</vt:lpstr>
      <vt:lpstr>Teorija ordinalne korisnosti</vt:lpstr>
      <vt:lpstr>Ordinalna korisnost</vt:lpstr>
      <vt:lpstr>Ordinalna korisnost</vt:lpstr>
      <vt:lpstr>Ordinalna korisnost</vt:lpstr>
      <vt:lpstr>Ordinalna korisnost</vt:lpstr>
      <vt:lpstr>Slide 9</vt:lpstr>
      <vt:lpstr>Ordinalna korisnost</vt:lpstr>
      <vt:lpstr>Aksiomi i pretpostavke teorije</vt:lpstr>
      <vt:lpstr>Aksiomi i pretpostavke teorije</vt:lpstr>
      <vt:lpstr>Aksiomi i pretpostavke teorije</vt:lpstr>
      <vt:lpstr>Aksiomi i pretpostavke teorije</vt:lpstr>
      <vt:lpstr>Krivulje indiferencije</vt:lpstr>
      <vt:lpstr>Krivulje indiferencije</vt:lpstr>
      <vt:lpstr>Krivulje indiferencije</vt:lpstr>
      <vt:lpstr>Funkcija korisnosti</vt:lpstr>
      <vt:lpstr>Krivulje indiferencije</vt:lpstr>
      <vt:lpstr>Krivulje indiferencije</vt:lpstr>
      <vt:lpstr>Krivulje indiferencije</vt:lpstr>
      <vt:lpstr>Osobine krivulja indiferencije i granična stopa supstitucije</vt:lpstr>
      <vt:lpstr>Osobine krivulja indiferencije i granična stopa supstitucije</vt:lpstr>
      <vt:lpstr>Osobine krivulja indiferencije i granična stopa supstitucije</vt:lpstr>
      <vt:lpstr>Osobine krivulja indiferencije i granična stopa supstitucije</vt:lpstr>
      <vt:lpstr>Slide 26</vt:lpstr>
      <vt:lpstr>Budžetska linija</vt:lpstr>
      <vt:lpstr>Slide 28</vt:lpstr>
      <vt:lpstr>Budžetska linija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Teorija ordinalne korisnosti</dc:title>
  <dc:creator>imijailovic</dc:creator>
  <cp:lastModifiedBy>vjerinic</cp:lastModifiedBy>
  <cp:revision>10</cp:revision>
  <dcterms:created xsi:type="dcterms:W3CDTF">2021-01-27T13:10:18Z</dcterms:created>
  <dcterms:modified xsi:type="dcterms:W3CDTF">2021-02-24T11:26:21Z</dcterms:modified>
</cp:coreProperties>
</file>