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1120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81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13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91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167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64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482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16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27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585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6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215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VIII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RS" b="1" dirty="0" smtClean="0"/>
              <a:t>Osiguranje imovine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(244 – 248 str</a:t>
            </a:r>
            <a:r>
              <a:rPr lang="sr-Latn-RS" dirty="0"/>
              <a:t>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1489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Načelo materijalnog interesa</a:t>
            </a:r>
          </a:p>
          <a:p>
            <a:r>
              <a:rPr lang="sr-Latn-CS" dirty="0" smtClean="0"/>
              <a:t>“Osiguranik </a:t>
            </a:r>
            <a:r>
              <a:rPr lang="sr-Latn-CS" dirty="0" smtClean="0">
                <a:solidFill>
                  <a:srgbClr val="FF0000"/>
                </a:solidFill>
              </a:rPr>
              <a:t>mora biti zainteresovan da se ne dogodi osigurani slučaj</a:t>
            </a:r>
            <a:r>
              <a:rPr lang="sr-Latn-CS" dirty="0" smtClean="0"/>
              <a:t>, odnosno da se ne desi šteta na osiguranom objektu, </a:t>
            </a:r>
            <a:r>
              <a:rPr lang="sr-Latn-CS" b="1" dirty="0" smtClean="0"/>
              <a:t>ukoliko se desi </a:t>
            </a:r>
            <a:r>
              <a:rPr lang="sr-Latn-CS" dirty="0" smtClean="0">
                <a:solidFill>
                  <a:srgbClr val="FF0000"/>
                </a:solidFill>
              </a:rPr>
              <a:t>da šteta bude nadoknađena</a:t>
            </a:r>
            <a:r>
              <a:rPr lang="sr-Latn-CS" dirty="0" smtClean="0"/>
              <a:t>”</a:t>
            </a:r>
          </a:p>
          <a:p>
            <a:r>
              <a:rPr lang="sr-Latn-CS" dirty="0" smtClean="0"/>
              <a:t>Kod </a:t>
            </a:r>
            <a:r>
              <a:rPr lang="sr-Latn-CS" b="1" dirty="0" smtClean="0"/>
              <a:t>osiguranja iste stvari </a:t>
            </a:r>
            <a:r>
              <a:rPr lang="sr-Latn-CS" dirty="0" smtClean="0"/>
              <a:t>može se javiti </a:t>
            </a:r>
            <a:r>
              <a:rPr lang="sr-Latn-CS" dirty="0" smtClean="0">
                <a:solidFill>
                  <a:srgbClr val="FF0000"/>
                </a:solidFill>
              </a:rPr>
              <a:t>više subjekata sa interesom za osiguranje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7922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899138"/>
            <a:ext cx="10668000" cy="4120662"/>
          </a:xfrm>
        </p:spPr>
        <p:txBody>
          <a:bodyPr/>
          <a:lstStyle/>
          <a:p>
            <a:r>
              <a:rPr lang="sr-Latn-CS" b="1" dirty="0" smtClean="0"/>
              <a:t>Primer</a:t>
            </a:r>
            <a:r>
              <a:rPr lang="sr-Latn-CS" dirty="0" smtClean="0"/>
              <a:t> – kod </a:t>
            </a:r>
            <a:r>
              <a:rPr lang="sr-Latn-CS" dirty="0" smtClean="0">
                <a:solidFill>
                  <a:srgbClr val="FF0000"/>
                </a:solidFill>
              </a:rPr>
              <a:t>robe koja se prevozi </a:t>
            </a:r>
            <a:r>
              <a:rPr lang="sr-Latn-CS" dirty="0" smtClean="0"/>
              <a:t>postoji </a:t>
            </a:r>
            <a:r>
              <a:rPr lang="sr-Latn-CS" dirty="0" smtClean="0">
                <a:solidFill>
                  <a:srgbClr val="92D050"/>
                </a:solidFill>
              </a:rPr>
              <a:t>kupac, prodavac, skladištar, banka </a:t>
            </a:r>
            <a:r>
              <a:rPr lang="sr-Latn-CS" dirty="0" smtClean="0"/>
              <a:t>– svi su zainteresovani da zaključe osiguranje</a:t>
            </a:r>
          </a:p>
          <a:p>
            <a:r>
              <a:rPr lang="sr-Latn-CS" b="1" dirty="0" smtClean="0"/>
              <a:t>Postavlja se pitanje</a:t>
            </a:r>
            <a:r>
              <a:rPr lang="sr-Latn-CS" dirty="0" smtClean="0"/>
              <a:t>: mogu li svi oni istovremeno da zaključe osiguranje na istoj stvari?</a:t>
            </a:r>
          </a:p>
          <a:p>
            <a:r>
              <a:rPr lang="sr-Latn-CS" dirty="0" smtClean="0"/>
              <a:t>Postoje </a:t>
            </a:r>
            <a:r>
              <a:rPr lang="sr-Latn-CS" b="1" dirty="0" smtClean="0"/>
              <a:t>dva rešenja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5011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err="1"/>
              <a:t>Osiguranje</a:t>
            </a:r>
            <a:r>
              <a:rPr lang="en-US" sz="3200" b="1" dirty="0"/>
              <a:t> </a:t>
            </a:r>
            <a:r>
              <a:rPr lang="en-US" sz="3200" b="1" dirty="0" err="1"/>
              <a:t>imovine</a:t>
            </a:r>
            <a:r>
              <a:rPr lang="sr-Latn-CS" sz="3200" b="1" dirty="0"/>
              <a:t> – opšta načela osiguranja imovine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sr-Latn-CS" sz="2800" dirty="0">
                <a:solidFill>
                  <a:srgbClr val="FF0000"/>
                </a:solidFill>
              </a:rPr>
              <a:t>Paralelni interes </a:t>
            </a:r>
            <a:r>
              <a:rPr lang="sr-Latn-CS" sz="2800" dirty="0"/>
              <a:t>– </a:t>
            </a:r>
            <a:r>
              <a:rPr lang="sr-Latn-CS" sz="2800" b="1" dirty="0"/>
              <a:t>dozvoljava</a:t>
            </a:r>
            <a:r>
              <a:rPr lang="sr-Latn-CS" sz="2800" dirty="0"/>
              <a:t> zaključenje </a:t>
            </a:r>
            <a:r>
              <a:rPr lang="sr-Latn-CS" sz="2800" dirty="0">
                <a:solidFill>
                  <a:srgbClr val="FF0000"/>
                </a:solidFill>
              </a:rPr>
              <a:t>ugovora o osiguranju dva lica na istoj stvari </a:t>
            </a:r>
            <a:r>
              <a:rPr lang="sr-Latn-CS" sz="2800" dirty="0"/>
              <a:t>– </a:t>
            </a:r>
            <a:r>
              <a:rPr lang="sr-Latn-CS" sz="2800" dirty="0" smtClean="0"/>
              <a:t>primer</a:t>
            </a:r>
            <a:r>
              <a:rPr lang="sr-Latn-CS" sz="2800" dirty="0"/>
              <a:t>: mogu biti vlasnik stvari i hipotekarni poverilac; vlasnik i zakupac (</a:t>
            </a:r>
            <a:r>
              <a:rPr lang="sr-Latn-CS" sz="2800" dirty="0" smtClean="0"/>
              <a:t>vlasnik </a:t>
            </a:r>
            <a:r>
              <a:rPr lang="sr-Latn-CS" sz="2800" dirty="0"/>
              <a:t>– ima u vidu gibitak supstance stvari a zakupac gubitak korišćenja, upotrebe stvari); prodavac stvari koja se transportuje i transporter koji prevozi tu robu. U ovom slučaju svako osigurava svoj interes</a:t>
            </a:r>
          </a:p>
        </p:txBody>
      </p:sp>
    </p:spTree>
    <p:extLst>
      <p:ext uri="{BB962C8B-B14F-4D97-AF65-F5344CB8AC3E}">
        <p14:creationId xmlns="" xmlns:p14="http://schemas.microsoft.com/office/powerpoint/2010/main" val="489438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2"/>
            </a:pPr>
            <a:r>
              <a:rPr lang="sr-Latn-CS" dirty="0" smtClean="0">
                <a:solidFill>
                  <a:srgbClr val="FF0000"/>
                </a:solidFill>
              </a:rPr>
              <a:t>Isključivi interes </a:t>
            </a:r>
            <a:r>
              <a:rPr lang="sr-Latn-CS" dirty="0" smtClean="0"/>
              <a:t>– npr. prodavac i kupac ne mogu da osiguraju istu stvar</a:t>
            </a:r>
          </a:p>
          <a:p>
            <a:r>
              <a:rPr lang="sr-Latn-CS" b="1" dirty="0" smtClean="0"/>
              <a:t>Interes prodavca </a:t>
            </a:r>
            <a:r>
              <a:rPr lang="sr-Latn-CS" dirty="0" smtClean="0"/>
              <a:t>traje </a:t>
            </a:r>
            <a:r>
              <a:rPr lang="sr-Latn-CS" dirty="0" smtClean="0">
                <a:solidFill>
                  <a:srgbClr val="FF0000"/>
                </a:solidFill>
              </a:rPr>
              <a:t>do prodaje stvari kupcu</a:t>
            </a:r>
          </a:p>
          <a:p>
            <a:r>
              <a:rPr lang="sr-Latn-CS" b="1" dirty="0" smtClean="0"/>
              <a:t>Od tada interes stiče kupac </a:t>
            </a:r>
          </a:p>
          <a:p>
            <a:r>
              <a:rPr lang="sr-Latn-CS" b="1" dirty="0" smtClean="0"/>
              <a:t>Načelo materijalnog interesa – </a:t>
            </a:r>
            <a:r>
              <a:rPr lang="sr-Latn-CS" dirty="0" smtClean="0"/>
              <a:t>ulazi u sastavni deo ugovora o imovinskom osiguranju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80559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err="1"/>
              <a:t>Osiguranje</a:t>
            </a:r>
            <a:r>
              <a:rPr lang="en-US" sz="4000" b="1" dirty="0"/>
              <a:t> </a:t>
            </a:r>
            <a:r>
              <a:rPr lang="en-US" sz="4000" b="1" dirty="0" err="1"/>
              <a:t>imovine</a:t>
            </a:r>
            <a:r>
              <a:rPr lang="sr-Latn-CS" sz="4000" b="1" dirty="0"/>
              <a:t> - svojstva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en-US" b="1" dirty="0" err="1" smtClean="0"/>
              <a:t>Osnovna</a:t>
            </a:r>
            <a:r>
              <a:rPr lang="en-US" b="1" dirty="0" smtClean="0"/>
              <a:t> </a:t>
            </a:r>
            <a:r>
              <a:rPr lang="en-US" b="1" dirty="0" err="1" smtClean="0"/>
              <a:t>svojstva</a:t>
            </a:r>
            <a:r>
              <a:rPr lang="sr-Latn-CS" dirty="0" smtClean="0"/>
              <a:t>: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/>
              <a:t>rizik obuhvaćen osiguranjem može biti realizovan </a:t>
            </a:r>
            <a:r>
              <a:rPr lang="sr-Latn-CS" b="1" dirty="0" smtClean="0"/>
              <a:t>na imovini </a:t>
            </a:r>
            <a:r>
              <a:rPr lang="sr-Latn-CS" dirty="0" smtClean="0"/>
              <a:t>jednog lica, imovina </a:t>
            </a:r>
            <a:r>
              <a:rPr lang="sr-Latn-CS" dirty="0" smtClean="0">
                <a:solidFill>
                  <a:srgbClr val="FF0000"/>
                </a:solidFill>
              </a:rPr>
              <a:t>ima materijalnu vrednost</a:t>
            </a:r>
            <a:r>
              <a:rPr lang="sr-Latn-CS" dirty="0" smtClean="0"/>
              <a:t>, može se </a:t>
            </a:r>
            <a:r>
              <a:rPr lang="sr-Latn-CS" dirty="0" smtClean="0">
                <a:solidFill>
                  <a:srgbClr val="FF0000"/>
                </a:solidFill>
              </a:rPr>
              <a:t>proceniti u novcu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b="1" dirty="0" smtClean="0"/>
              <a:t>cilj osiguranja </a:t>
            </a:r>
            <a:r>
              <a:rPr lang="sr-Latn-CS" dirty="0" smtClean="0"/>
              <a:t>je </a:t>
            </a:r>
            <a:r>
              <a:rPr lang="sr-Latn-CS" dirty="0" smtClean="0">
                <a:solidFill>
                  <a:srgbClr val="FF0000"/>
                </a:solidFill>
              </a:rPr>
              <a:t>naknada štete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b="1" dirty="0" smtClean="0"/>
              <a:t>prava iz osiguranja </a:t>
            </a:r>
            <a:r>
              <a:rPr lang="sr-Latn-CS" dirty="0" smtClean="0"/>
              <a:t>mogu imati </a:t>
            </a:r>
            <a:r>
              <a:rPr lang="sr-Latn-CS" dirty="0" smtClean="0">
                <a:solidFill>
                  <a:srgbClr val="FF0000"/>
                </a:solidFill>
              </a:rPr>
              <a:t>samo lica </a:t>
            </a:r>
            <a:r>
              <a:rPr lang="sr-Latn-CS" dirty="0" smtClean="0"/>
              <a:t>koja </a:t>
            </a:r>
            <a:r>
              <a:rPr lang="sr-Latn-CS" dirty="0" smtClean="0">
                <a:solidFill>
                  <a:srgbClr val="FF0000"/>
                </a:solidFill>
              </a:rPr>
              <a:t>imaju materijalni interes da se šteta ne dogodi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040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400" dirty="0"/>
              <a:t>Poštuju se </a:t>
            </a:r>
            <a:r>
              <a:rPr lang="sr-Latn-CS" sz="2400" b="1" dirty="0"/>
              <a:t>dva načela</a:t>
            </a:r>
            <a:r>
              <a:rPr lang="sr-Latn-CS" sz="2400" dirty="0"/>
              <a:t>:</a:t>
            </a:r>
          </a:p>
          <a:p>
            <a:r>
              <a:rPr lang="sr-Latn-CS" sz="2400" dirty="0">
                <a:solidFill>
                  <a:srgbClr val="FF0000"/>
                </a:solidFill>
              </a:rPr>
              <a:t>Načelo obeštećenja </a:t>
            </a:r>
            <a:r>
              <a:rPr lang="sr-Latn-CS" sz="2400" dirty="0"/>
              <a:t>i</a:t>
            </a:r>
          </a:p>
          <a:p>
            <a:r>
              <a:rPr lang="sr-Latn-CS" sz="2400" dirty="0">
                <a:solidFill>
                  <a:srgbClr val="FF0000"/>
                </a:solidFill>
              </a:rPr>
              <a:t>Načelo materijalnog interesa</a:t>
            </a:r>
          </a:p>
          <a:p>
            <a:r>
              <a:rPr lang="sr-Latn-CS" sz="2400" b="1" dirty="0"/>
              <a:t>Načelo obeštećenja </a:t>
            </a:r>
            <a:r>
              <a:rPr lang="sr-Latn-CS" sz="2400" dirty="0"/>
              <a:t>– niko iz osiguranja </a:t>
            </a:r>
            <a:r>
              <a:rPr lang="sr-Latn-CS" sz="2400" dirty="0">
                <a:solidFill>
                  <a:srgbClr val="FF0000"/>
                </a:solidFill>
              </a:rPr>
              <a:t>ne može dobiti više nego što iznosi šteta koju je </a:t>
            </a:r>
            <a:r>
              <a:rPr lang="sr-Latn-CS" sz="2400" dirty="0" smtClean="0">
                <a:solidFill>
                  <a:srgbClr val="FF0000"/>
                </a:solidFill>
              </a:rPr>
              <a:t>pretrpeo</a:t>
            </a:r>
            <a:endParaRPr lang="sr-Latn-CS" sz="2400" dirty="0">
              <a:solidFill>
                <a:srgbClr val="FF0000"/>
              </a:solidFill>
            </a:endParaRPr>
          </a:p>
          <a:p>
            <a:r>
              <a:rPr lang="sr-Latn-CS" sz="2400" dirty="0"/>
              <a:t>Osiguranje </a:t>
            </a:r>
            <a:r>
              <a:rPr lang="sr-Latn-CS" sz="2400" b="1" dirty="0"/>
              <a:t>ne sme predstavljati izvor bogaćenja za osiguranika</a:t>
            </a:r>
          </a:p>
          <a:p>
            <a:r>
              <a:rPr lang="sr-Latn-CS" sz="2400" b="1" dirty="0"/>
              <a:t>Svrha osiguranja </a:t>
            </a:r>
            <a:r>
              <a:rPr lang="sr-Latn-CS" sz="2400" dirty="0"/>
              <a:t>se sastoji isključivo u </a:t>
            </a:r>
            <a:r>
              <a:rPr lang="sr-Latn-CS" sz="2400" dirty="0">
                <a:solidFill>
                  <a:srgbClr val="FF0000"/>
                </a:solidFill>
              </a:rPr>
              <a:t>nadoknadi štete koja je nastala na imovini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722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dirty="0" smtClean="0"/>
              <a:t>Ako bi osiguranik mogao </a:t>
            </a:r>
            <a:r>
              <a:rPr lang="sr-Latn-CS" dirty="0" smtClean="0">
                <a:solidFill>
                  <a:srgbClr val="FF0000"/>
                </a:solidFill>
              </a:rPr>
              <a:t>da naplati više nego što iznosi šteta kojom je pogođen</a:t>
            </a:r>
            <a:r>
              <a:rPr lang="sr-Latn-CS" dirty="0" smtClean="0"/>
              <a:t> – osiguranje bi pružilo </a:t>
            </a:r>
            <a:r>
              <a:rPr lang="sr-Latn-CS" dirty="0" smtClean="0">
                <a:solidFill>
                  <a:srgbClr val="FF0000"/>
                </a:solidFill>
              </a:rPr>
              <a:t>mogućnost za bogaćenje </a:t>
            </a:r>
          </a:p>
          <a:p>
            <a:r>
              <a:rPr lang="sr-Latn-CS" dirty="0" smtClean="0"/>
              <a:t>Postojala bi opasnost da osiguranik </a:t>
            </a:r>
            <a:r>
              <a:rPr lang="sr-Latn-CS" dirty="0" smtClean="0">
                <a:solidFill>
                  <a:srgbClr val="FF0000"/>
                </a:solidFill>
              </a:rPr>
              <a:t>zlonamerno prouzrokuje osigurani slučaj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538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dirty="0" smtClean="0"/>
              <a:t>Načelo obeštećenja uslovljava </a:t>
            </a:r>
            <a:r>
              <a:rPr lang="sr-Latn-CS" b="1" dirty="0" smtClean="0"/>
              <a:t>postojanje određenih pravila</a:t>
            </a:r>
            <a:r>
              <a:rPr lang="sr-Latn-CS" dirty="0" smtClean="0"/>
              <a:t>: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/>
              <a:t>osiguranik mora da </a:t>
            </a:r>
            <a:r>
              <a:rPr lang="sr-Latn-CS" dirty="0" smtClean="0">
                <a:solidFill>
                  <a:srgbClr val="FF0000"/>
                </a:solidFill>
              </a:rPr>
              <a:t>pruži dokaz o pretrpljenoj šteti na imovini</a:t>
            </a:r>
            <a:r>
              <a:rPr lang="sr-Latn-CS" dirty="0" smtClean="0"/>
              <a:t> da bi mogao da naplati naknadu iz osiguranja (kod oštećenja automobila mora se pribaviti potvrda od MUP-a da je šteta prijavljena)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813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2"/>
            </a:pPr>
            <a:r>
              <a:rPr lang="sr-Latn-CS" sz="2800" dirty="0" smtClean="0"/>
              <a:t>osiguranik </a:t>
            </a:r>
            <a:r>
              <a:rPr lang="sr-Latn-CS" sz="2800" dirty="0">
                <a:solidFill>
                  <a:srgbClr val="FF0000"/>
                </a:solidFill>
              </a:rPr>
              <a:t>ne može da ugovori naknadu iz osiguranja veću od stvarno pretrpljene štete </a:t>
            </a:r>
            <a:r>
              <a:rPr lang="sr-Latn-CS" sz="2800" dirty="0"/>
              <a:t>(ne sme se dopustiti nadosiguranje, npr. osiguranje stare mašine na iznos koliko vredi nova mašina)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 startAt="3"/>
            </a:pPr>
            <a:r>
              <a:rPr lang="sr-Latn-CS" sz="2800" dirty="0" smtClean="0">
                <a:solidFill>
                  <a:srgbClr val="FF0000"/>
                </a:solidFill>
              </a:rPr>
              <a:t>nije </a:t>
            </a:r>
            <a:r>
              <a:rPr lang="sr-Latn-CS" sz="2800" dirty="0">
                <a:solidFill>
                  <a:srgbClr val="FF0000"/>
                </a:solidFill>
              </a:rPr>
              <a:t>dozvoljeno dvostruko osiguranje </a:t>
            </a:r>
            <a:r>
              <a:rPr lang="sr-Latn-CS" sz="2800" dirty="0"/>
              <a:t>– ne sme se dozvoliti da se ista stvar osigura na punu vrednost kod više osiguravača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284980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err="1"/>
              <a:t>Osiguranje</a:t>
            </a:r>
            <a:r>
              <a:rPr lang="en-US" sz="3200" b="1" dirty="0"/>
              <a:t> </a:t>
            </a:r>
            <a:r>
              <a:rPr lang="en-US" sz="3200" b="1" dirty="0" err="1"/>
              <a:t>imovine</a:t>
            </a:r>
            <a:r>
              <a:rPr lang="sr-Latn-CS" sz="3200" b="1" dirty="0"/>
              <a:t> – opšta načela osiguranja imovine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 marL="514350" indent="-514350">
              <a:buClr>
                <a:schemeClr val="tx2"/>
              </a:buClr>
              <a:buFont typeface="+mj-lt"/>
              <a:buAutoNum type="arabicParenR" startAt="4"/>
            </a:pPr>
            <a:r>
              <a:rPr lang="sr-Latn-CS" dirty="0" smtClean="0">
                <a:solidFill>
                  <a:srgbClr val="FF0000"/>
                </a:solidFill>
              </a:rPr>
              <a:t>nije dozvoljeno kumuliranje naknade iz osiguranja i naknade od lica odgovornog za prouzrokovanje štete</a:t>
            </a:r>
            <a:r>
              <a:rPr lang="sr-Latn-CS" dirty="0" smtClean="0"/>
              <a:t> (npr. pri osiguranju imovine od krađe, ne može se osiguranik obeštetiti kod dva lica istovremeno (kod osigurav</a:t>
            </a:r>
            <a:r>
              <a:rPr lang="en-US" dirty="0" smtClean="0"/>
              <a:t>a</a:t>
            </a:r>
            <a:r>
              <a:rPr lang="sr-Latn-CS" dirty="0" smtClean="0"/>
              <a:t>ča i kod lopova)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46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400" b="1" dirty="0"/>
              <a:t>Odstupanje od načela obeštećenja</a:t>
            </a:r>
          </a:p>
          <a:p>
            <a:r>
              <a:rPr lang="sr-Latn-CS" sz="2400" dirty="0"/>
              <a:t>Nastaju u praksi </a:t>
            </a:r>
            <a:r>
              <a:rPr lang="sr-Latn-CS" sz="2400" b="1" dirty="0"/>
              <a:t>samo onda kada </a:t>
            </a:r>
            <a:r>
              <a:rPr lang="sr-Latn-CS" sz="2400" b="1" dirty="0" smtClean="0"/>
              <a:t>ih </a:t>
            </a:r>
            <a:r>
              <a:rPr lang="sr-Latn-CS" sz="2400" b="1" dirty="0"/>
              <a:t>Zakon dopušta</a:t>
            </a:r>
          </a:p>
          <a:p>
            <a:r>
              <a:rPr lang="sr-Latn-CS" sz="2400" dirty="0"/>
              <a:t>Do njih dolazi </a:t>
            </a:r>
            <a:r>
              <a:rPr lang="sr-Latn-CS" sz="2400" dirty="0">
                <a:solidFill>
                  <a:srgbClr val="FF0000"/>
                </a:solidFill>
              </a:rPr>
              <a:t>ako ih ugovorne strane posebno ugovore</a:t>
            </a:r>
          </a:p>
          <a:p>
            <a:r>
              <a:rPr lang="sr-Latn-CS" sz="2400" b="1" dirty="0"/>
              <a:t>Primer – osiguranje izgubljene dobiti</a:t>
            </a:r>
          </a:p>
          <a:p>
            <a:r>
              <a:rPr lang="sr-Latn-CS" sz="2400" dirty="0"/>
              <a:t>U slučaju </a:t>
            </a:r>
            <a:r>
              <a:rPr lang="sr-Latn-CS" sz="2400" dirty="0">
                <a:solidFill>
                  <a:srgbClr val="FF0000"/>
                </a:solidFill>
              </a:rPr>
              <a:t>nepogode (grada) </a:t>
            </a:r>
            <a:r>
              <a:rPr lang="sr-Latn-CS" sz="2400" dirty="0"/>
              <a:t>mogu biti uništeni usevi</a:t>
            </a:r>
          </a:p>
          <a:p>
            <a:r>
              <a:rPr lang="sr-Latn-CS" sz="2400" dirty="0"/>
              <a:t>Iz osiguranja se </a:t>
            </a:r>
            <a:r>
              <a:rPr lang="sr-Latn-CS" sz="2400" dirty="0">
                <a:solidFill>
                  <a:srgbClr val="FF0000"/>
                </a:solidFill>
              </a:rPr>
              <a:t>naplaćuje veća šteta </a:t>
            </a:r>
            <a:r>
              <a:rPr lang="sr-Latn-CS" sz="2400" dirty="0">
                <a:solidFill>
                  <a:srgbClr val="92D050"/>
                </a:solidFill>
              </a:rPr>
              <a:t>od vrednosti koju u tom trenutku imaju usevi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2078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err="1"/>
              <a:t>Osiguranje</a:t>
            </a:r>
            <a:r>
              <a:rPr lang="en-US" sz="3600" b="1" dirty="0"/>
              <a:t> </a:t>
            </a:r>
            <a:r>
              <a:rPr lang="en-US" sz="3600" b="1" dirty="0" err="1"/>
              <a:t>imovine</a:t>
            </a:r>
            <a:r>
              <a:rPr lang="sr-Latn-CS" sz="3600" b="1" dirty="0"/>
              <a:t> – opšta načela osiguranja imovine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Narušavanje načela obeštećenja ima opravdanje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Da nije došlo do grada</a:t>
            </a:r>
            <a:r>
              <a:rPr lang="sr-Latn-CS" dirty="0" smtClean="0"/>
              <a:t>, </a:t>
            </a:r>
            <a:r>
              <a:rPr lang="sr-Latn-CS" dirty="0" smtClean="0">
                <a:solidFill>
                  <a:srgbClr val="92D050"/>
                </a:solidFill>
              </a:rPr>
              <a:t>vrednost useva bila bi mnogo veća </a:t>
            </a:r>
          </a:p>
          <a:p>
            <a:r>
              <a:rPr lang="sr-Latn-CS" dirty="0" smtClean="0"/>
              <a:t>U ovom slučaju </a:t>
            </a:r>
            <a:r>
              <a:rPr lang="sr-Latn-CS" b="1" dirty="0" smtClean="0"/>
              <a:t>naplaćuje se </a:t>
            </a:r>
            <a:r>
              <a:rPr lang="sr-Latn-CS" dirty="0" smtClean="0"/>
              <a:t>iz osiguranja </a:t>
            </a:r>
            <a:r>
              <a:rPr lang="sr-Latn-CS" b="1" dirty="0" smtClean="0"/>
              <a:t>i izgubljena dobit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239688806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638</Words>
  <Application>Microsoft Office PowerPoint</Application>
  <PresentationFormat>Custom</PresentationFormat>
  <Paragraphs>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Profile</vt:lpstr>
      <vt:lpstr>VIII nedelja</vt:lpstr>
      <vt:lpstr>Osiguranje imovine - svojstva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  <vt:lpstr>Osiguranje imovine – opšta načela osiguranja imovine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Osiguranje imovine - svojstva</dc:title>
  <dc:creator>Korisnik</dc:creator>
  <cp:lastModifiedBy>Anicici1</cp:lastModifiedBy>
  <cp:revision>6</cp:revision>
  <dcterms:created xsi:type="dcterms:W3CDTF">2018-12-15T18:14:14Z</dcterms:created>
  <dcterms:modified xsi:type="dcterms:W3CDTF">2019-01-28T15:36:11Z</dcterms:modified>
</cp:coreProperties>
</file>