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1213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99969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2673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169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754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2477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4088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5209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814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4416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084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9467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9083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0373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222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2567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4838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026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3628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3815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308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1866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92A22-C949-4C10-8B88-3D4939A97AB5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4C0FD-9C04-49E4-84BB-9EC9118E77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8162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166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smtClean="0"/>
              <a:t>X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RS" b="1" dirty="0" smtClean="0"/>
              <a:t>Osiguranje od odgovornosti</a:t>
            </a:r>
          </a:p>
          <a:p>
            <a:r>
              <a:rPr lang="en-US" dirty="0" err="1" smtClean="0"/>
              <a:t>Osigur</a:t>
            </a:r>
            <a:r>
              <a:rPr lang="sr-Latn-RS" dirty="0" smtClean="0"/>
              <a:t>anje, J. Kočović, P. Šulejić, T. Rakonjac Antić, Ekonomski fakultet u Beogradu, 2010. godina (259 – 265 str.)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6745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 marL="514350" indent="-514350">
              <a:buClr>
                <a:schemeClr val="tx2"/>
              </a:buClr>
              <a:buFont typeface="+mj-lt"/>
              <a:buAutoNum type="arabicParenR" startAt="3"/>
            </a:pPr>
            <a:r>
              <a:rPr lang="sr-Latn-CS" sz="3200" dirty="0" smtClean="0"/>
              <a:t>Osiguranje </a:t>
            </a:r>
            <a:r>
              <a:rPr lang="sr-Latn-CS" sz="3200" dirty="0"/>
              <a:t>vlasnika vazduhoplova od odgovornosti za štetu pričinjenu trećim </a:t>
            </a:r>
            <a:r>
              <a:rPr lang="sr-Latn-CS" sz="3200" dirty="0" smtClean="0"/>
              <a:t>licima</a:t>
            </a:r>
            <a:endParaRPr lang="sr-Latn-CS" sz="3200" dirty="0"/>
          </a:p>
          <a:p>
            <a:pPr marL="514350" indent="-514350">
              <a:buClr>
                <a:schemeClr val="tx2"/>
              </a:buClr>
              <a:buFont typeface="+mj-lt"/>
              <a:buAutoNum type="arabicParenR" startAt="4"/>
            </a:pPr>
            <a:r>
              <a:rPr lang="sr-Latn-CS" sz="3200" dirty="0" smtClean="0"/>
              <a:t>Osiguranje </a:t>
            </a:r>
            <a:r>
              <a:rPr lang="sr-Latn-CS" sz="3200" dirty="0"/>
              <a:t>vlasnika plovnih objekata (pomorskih, jezerskih i rečnih) od odgovornosti za štete pričinjene trećim licima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4309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600" b="1" dirty="0"/>
              <a:t>Dobrovoljna osiguranja od odgovornosti </a:t>
            </a:r>
            <a:r>
              <a:rPr lang="sr-Latn-CS" sz="3600" dirty="0"/>
              <a:t>su: odgovornost za štetu za koju mogu biti odgovorna preduzeća, apoteke, poljoprivredno-šumska gazdinstva, hoteli, bolnice, škole, itd.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301524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2800" dirty="0"/>
              <a:t>Postoje </a:t>
            </a:r>
            <a:r>
              <a:rPr lang="sr-Latn-CS" sz="2800" b="1" dirty="0"/>
              <a:t>dva shvatanja </a:t>
            </a:r>
            <a:r>
              <a:rPr lang="sr-Latn-CS" sz="2800" dirty="0"/>
              <a:t>u vezi grupisanja osiguranja od odgovornosti</a:t>
            </a:r>
          </a:p>
          <a:p>
            <a:r>
              <a:rPr lang="sr-Latn-CS" sz="2800" b="1" dirty="0"/>
              <a:t>Prvo shvatanje</a:t>
            </a:r>
            <a:r>
              <a:rPr lang="sr-Latn-CS" sz="2800" dirty="0"/>
              <a:t> – osiguranje od odgovornosti se </a:t>
            </a:r>
            <a:r>
              <a:rPr lang="sr-Latn-CS" sz="2800" dirty="0">
                <a:solidFill>
                  <a:srgbClr val="FF0000"/>
                </a:solidFill>
              </a:rPr>
              <a:t>toliko razlikuje od ostalih imovinskih osiguranja</a:t>
            </a:r>
            <a:r>
              <a:rPr lang="sr-Latn-CS" sz="2800" dirty="0"/>
              <a:t> i treba ga </a:t>
            </a:r>
            <a:r>
              <a:rPr lang="sr-Latn-CS" sz="2800" b="1" dirty="0"/>
              <a:t>izdvojiti </a:t>
            </a:r>
            <a:r>
              <a:rPr lang="sr-Latn-CS" sz="2800" dirty="0"/>
              <a:t>od osiguranja imovine u zasebnu granu</a:t>
            </a:r>
          </a:p>
          <a:p>
            <a:r>
              <a:rPr lang="sr-Latn-CS" sz="2800" dirty="0"/>
              <a:t>Tako da postoje </a:t>
            </a:r>
            <a:r>
              <a:rPr lang="sr-Latn-CS" sz="2800" b="1" dirty="0"/>
              <a:t>tri osnovne grane osiguranja:</a:t>
            </a:r>
            <a:r>
              <a:rPr lang="sr-Latn-CS" sz="2800" dirty="0"/>
              <a:t> osiguranje lica, osiguranje imovine i osiguranje od odgovornosti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60702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200" b="1" dirty="0"/>
              <a:t>Drugo shvatanje</a:t>
            </a:r>
            <a:r>
              <a:rPr lang="sr-Latn-CS" sz="3200" dirty="0"/>
              <a:t> – osiguranje od odgovornosti </a:t>
            </a:r>
            <a:r>
              <a:rPr lang="sr-Latn-CS" sz="3200" dirty="0">
                <a:solidFill>
                  <a:srgbClr val="FF0000"/>
                </a:solidFill>
              </a:rPr>
              <a:t>ne </a:t>
            </a:r>
            <a:r>
              <a:rPr lang="sr-Latn-CS" sz="3200" dirty="0" smtClean="0">
                <a:solidFill>
                  <a:srgbClr val="FF0000"/>
                </a:solidFill>
              </a:rPr>
              <a:t>t</a:t>
            </a:r>
            <a:r>
              <a:rPr lang="en-US" sz="3200" dirty="0" smtClean="0">
                <a:solidFill>
                  <a:srgbClr val="FF0000"/>
                </a:solidFill>
              </a:rPr>
              <a:t>r</a:t>
            </a:r>
            <a:r>
              <a:rPr lang="sr-Latn-CS" sz="3200" dirty="0" smtClean="0">
                <a:solidFill>
                  <a:srgbClr val="FF0000"/>
                </a:solidFill>
              </a:rPr>
              <a:t>eba </a:t>
            </a:r>
            <a:r>
              <a:rPr lang="sr-Latn-CS" sz="3200" dirty="0">
                <a:solidFill>
                  <a:srgbClr val="FF0000"/>
                </a:solidFill>
              </a:rPr>
              <a:t>izdvajati </a:t>
            </a:r>
            <a:r>
              <a:rPr lang="sr-Latn-CS" sz="3200" dirty="0"/>
              <a:t>od ostalih vrsta imovinskog </a:t>
            </a:r>
            <a:r>
              <a:rPr lang="sr-Latn-CS" sz="3200" dirty="0" smtClean="0"/>
              <a:t>osiguranja</a:t>
            </a:r>
            <a:endParaRPr lang="sr-Latn-CS" sz="3200" dirty="0"/>
          </a:p>
          <a:p>
            <a:r>
              <a:rPr lang="sr-Latn-CS" sz="3200" dirty="0"/>
              <a:t>Treba ga </a:t>
            </a:r>
            <a:r>
              <a:rPr lang="sr-Latn-CS" sz="3200" dirty="0">
                <a:solidFill>
                  <a:srgbClr val="FF0000"/>
                </a:solidFill>
              </a:rPr>
              <a:t>posmatrati u okviru imovinskog osiguranja</a:t>
            </a:r>
            <a:r>
              <a:rPr lang="sr-Latn-CS" sz="3200" dirty="0"/>
              <a:t> (pored osiguranja od požara, stvari  domaćinstva, motornih vozila)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269720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600" b="1" dirty="0"/>
              <a:t>Danas preovlađuje </a:t>
            </a:r>
            <a:r>
              <a:rPr lang="sr-Latn-CS" sz="3600" dirty="0"/>
              <a:t>shvatanje po kome je </a:t>
            </a:r>
            <a:r>
              <a:rPr lang="sr-Latn-CS" sz="3600" dirty="0">
                <a:solidFill>
                  <a:srgbClr val="FF0000"/>
                </a:solidFill>
              </a:rPr>
              <a:t>osiguranje od odgovornosti</a:t>
            </a:r>
            <a:r>
              <a:rPr lang="sr-Latn-CS" sz="3600" dirty="0"/>
              <a:t> </a:t>
            </a:r>
            <a:r>
              <a:rPr lang="sr-Latn-CS" sz="3600" b="1" dirty="0"/>
              <a:t>deo imovinskog osiguranja</a:t>
            </a:r>
          </a:p>
          <a:p>
            <a:r>
              <a:rPr lang="sr-Latn-CS" sz="3600" dirty="0"/>
              <a:t>Ovo osiguranje </a:t>
            </a:r>
            <a:r>
              <a:rPr lang="sr-Latn-CS" sz="3600" dirty="0">
                <a:solidFill>
                  <a:srgbClr val="FF0000"/>
                </a:solidFill>
              </a:rPr>
              <a:t>ima i sličnosti i razlika</a:t>
            </a:r>
            <a:r>
              <a:rPr lang="sr-Latn-CS" sz="3600" dirty="0"/>
              <a:t> </a:t>
            </a:r>
            <a:r>
              <a:rPr lang="sr-Latn-CS" sz="3600" b="1" dirty="0"/>
              <a:t>sa ostalim vrstama osiguranja imovine</a:t>
            </a:r>
            <a:endParaRPr lang="en-US" sz="3600" b="1" dirty="0"/>
          </a:p>
        </p:txBody>
      </p:sp>
    </p:spTree>
    <p:extLst>
      <p:ext uri="{BB962C8B-B14F-4D97-AF65-F5344CB8AC3E}">
        <p14:creationId xmlns="" xmlns:p14="http://schemas.microsoft.com/office/powerpoint/2010/main" val="41970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2800" b="1" dirty="0"/>
              <a:t>Sličnosti </a:t>
            </a:r>
            <a:r>
              <a:rPr lang="sr-Latn-CS" sz="2800" b="1" dirty="0" smtClean="0"/>
              <a:t>su</a:t>
            </a:r>
            <a:r>
              <a:rPr lang="sr-Latn-CS" sz="2800" dirty="0" smtClean="0"/>
              <a:t>:</a:t>
            </a:r>
            <a:endParaRPr lang="en-US" sz="2800" dirty="0" smtClean="0"/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sz="2800" dirty="0" smtClean="0"/>
              <a:t>osnovno </a:t>
            </a:r>
            <a:r>
              <a:rPr lang="sr-Latn-CS" sz="2800" dirty="0"/>
              <a:t>načelo imovinskog osiguranja, </a:t>
            </a:r>
            <a:r>
              <a:rPr lang="sr-Latn-CS" sz="2800" b="1" dirty="0"/>
              <a:t>načelo obeštećenja</a:t>
            </a:r>
            <a:r>
              <a:rPr lang="sr-Latn-CS" sz="2800" dirty="0"/>
              <a:t>, </a:t>
            </a:r>
            <a:r>
              <a:rPr lang="sr-Latn-CS" sz="2800" dirty="0">
                <a:solidFill>
                  <a:srgbClr val="FF0000"/>
                </a:solidFill>
              </a:rPr>
              <a:t>karakteristično je i za osiguranje od odgovornosti</a:t>
            </a:r>
          </a:p>
          <a:p>
            <a:r>
              <a:rPr lang="sr-Latn-CS" sz="2800" dirty="0"/>
              <a:t>Korisnik osiguranja </a:t>
            </a:r>
            <a:r>
              <a:rPr lang="sr-Latn-CS" sz="2800" dirty="0">
                <a:solidFill>
                  <a:srgbClr val="FF0000"/>
                </a:solidFill>
              </a:rPr>
              <a:t>ne može naplatiti iz osiguranja više</a:t>
            </a:r>
            <a:r>
              <a:rPr lang="sr-Latn-CS" sz="2800" dirty="0"/>
              <a:t> </a:t>
            </a:r>
            <a:r>
              <a:rPr lang="sr-Latn-CS" sz="2800" b="1" dirty="0"/>
              <a:t>nego što</a:t>
            </a:r>
            <a:r>
              <a:rPr lang="en-US" sz="2800" b="1" dirty="0"/>
              <a:t> </a:t>
            </a:r>
            <a:r>
              <a:rPr lang="sr-Latn-CS" sz="2800" b="1" dirty="0"/>
              <a:t>iznosi šteta koju je pretrpeo </a:t>
            </a:r>
            <a:r>
              <a:rPr lang="sr-Latn-CS" sz="2800" dirty="0"/>
              <a:t>– to važi i za osiguranika i za treće oštećeno lice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50524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 marL="742950" indent="-742950">
              <a:buClr>
                <a:schemeClr val="tx2"/>
              </a:buClr>
              <a:buFont typeface="+mj-lt"/>
              <a:buAutoNum type="arabicParenR" startAt="2"/>
            </a:pPr>
            <a:r>
              <a:rPr lang="sr-Latn-CS" sz="3600" b="1" dirty="0" smtClean="0"/>
              <a:t>Načelo</a:t>
            </a:r>
            <a:r>
              <a:rPr lang="sr-Latn-CS" sz="3600" dirty="0" smtClean="0"/>
              <a:t> </a:t>
            </a:r>
            <a:r>
              <a:rPr lang="sr-Latn-CS" sz="3600" b="1" dirty="0"/>
              <a:t>materijalnog</a:t>
            </a:r>
            <a:r>
              <a:rPr lang="sr-Latn-CS" sz="3600" dirty="0"/>
              <a:t> </a:t>
            </a:r>
            <a:r>
              <a:rPr lang="sr-Latn-CS" sz="3600" b="1" dirty="0"/>
              <a:t>interesa,</a:t>
            </a:r>
            <a:r>
              <a:rPr lang="sr-Latn-CS" sz="3600" dirty="0"/>
              <a:t> koje podrazumeva da </a:t>
            </a:r>
            <a:r>
              <a:rPr lang="sr-Latn-CS" sz="3600" dirty="0">
                <a:solidFill>
                  <a:srgbClr val="FF0000"/>
                </a:solidFill>
              </a:rPr>
              <a:t>korisnik osiguranja </a:t>
            </a:r>
            <a:r>
              <a:rPr lang="sr-Latn-CS" sz="3600" dirty="0"/>
              <a:t>može biti </a:t>
            </a:r>
            <a:r>
              <a:rPr lang="sr-Latn-CS" sz="3600" dirty="0">
                <a:solidFill>
                  <a:srgbClr val="FF0000"/>
                </a:solidFill>
              </a:rPr>
              <a:t>samo lice koje ima imovinski interes da se šteta ne dogodi</a:t>
            </a:r>
            <a:r>
              <a:rPr lang="sr-Latn-CS" sz="3600" dirty="0"/>
              <a:t>, je načelo koje se </a:t>
            </a:r>
            <a:r>
              <a:rPr lang="sr-Latn-CS" sz="3600" b="1" dirty="0"/>
              <a:t>primenjuje</a:t>
            </a:r>
            <a:r>
              <a:rPr lang="sr-Latn-CS" sz="3600" dirty="0"/>
              <a:t> i </a:t>
            </a:r>
            <a:r>
              <a:rPr lang="sr-Latn-CS" sz="3200" b="1" dirty="0"/>
              <a:t>kod osiguranja od odgovornosti  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282046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53882"/>
            <a:ext cx="10668000" cy="3965917"/>
          </a:xfrm>
        </p:spPr>
        <p:txBody>
          <a:bodyPr/>
          <a:lstStyle/>
          <a:p>
            <a:pPr marL="514350" indent="-514350">
              <a:buClr>
                <a:schemeClr val="tx2"/>
              </a:buClr>
              <a:buFont typeface="+mj-lt"/>
              <a:buAutoNum type="arabicParenR" startAt="3"/>
            </a:pPr>
            <a:r>
              <a:rPr lang="sr-Latn-CS" sz="3200" b="1" dirty="0" smtClean="0"/>
              <a:t>Po </a:t>
            </a:r>
            <a:r>
              <a:rPr lang="sr-Latn-CS" sz="3200" b="1" dirty="0"/>
              <a:t>isplaćenoj naknadi iz osiguranja</a:t>
            </a:r>
            <a:r>
              <a:rPr lang="sr-Latn-CS" sz="3200" dirty="0"/>
              <a:t>, </a:t>
            </a:r>
            <a:r>
              <a:rPr lang="sr-Latn-CS" sz="3200" dirty="0">
                <a:solidFill>
                  <a:srgbClr val="FF0000"/>
                </a:solidFill>
              </a:rPr>
              <a:t>osiguravač stupa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u prava osiguranika </a:t>
            </a:r>
            <a:r>
              <a:rPr lang="sr-Latn-CS" sz="3200" dirty="0"/>
              <a:t>odnosno korisnika osiguranja </a:t>
            </a:r>
            <a:r>
              <a:rPr lang="sr-Latn-CS" sz="3200" dirty="0">
                <a:solidFill>
                  <a:srgbClr val="00B0F0"/>
                </a:solidFill>
              </a:rPr>
              <a:t>prema trećem odgovornom licu </a:t>
            </a:r>
            <a:r>
              <a:rPr lang="sr-Latn-CS" sz="3200" dirty="0"/>
              <a:t>(kada ono postoji) ili </a:t>
            </a:r>
            <a:r>
              <a:rPr lang="sr-Latn-CS" sz="3200" dirty="0">
                <a:solidFill>
                  <a:srgbClr val="FF0000"/>
                </a:solidFill>
              </a:rPr>
              <a:t>prava oštećenog lica prema osiguraniku</a:t>
            </a:r>
            <a:r>
              <a:rPr lang="sr-Latn-CS" sz="3200" dirty="0"/>
              <a:t> (kada ovaj poslednji nije pokriven osiguranjem)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79325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800" dirty="0">
                <a:solidFill>
                  <a:srgbClr val="FF0000"/>
                </a:solidFill>
              </a:rPr>
              <a:t>Izvesnim svojstvima </a:t>
            </a:r>
            <a:r>
              <a:rPr lang="sr-Latn-CS" sz="2800" dirty="0"/>
              <a:t>osiguranje od odgovornosti </a:t>
            </a:r>
            <a:r>
              <a:rPr lang="sr-Latn-CS" sz="2800" dirty="0">
                <a:solidFill>
                  <a:srgbClr val="FF0000"/>
                </a:solidFill>
              </a:rPr>
              <a:t>se izdvaja od ostalih osiguranja imovine</a:t>
            </a:r>
          </a:p>
          <a:p>
            <a:pPr>
              <a:lnSpc>
                <a:spcPct val="90000"/>
              </a:lnSpc>
            </a:pPr>
            <a:r>
              <a:rPr lang="sr-Latn-CS" sz="2800" dirty="0"/>
              <a:t>Što čini da se </a:t>
            </a:r>
            <a:r>
              <a:rPr lang="sr-Latn-CS" sz="2800" dirty="0">
                <a:solidFill>
                  <a:srgbClr val="FF0000"/>
                </a:solidFill>
              </a:rPr>
              <a:t>osiguranje imovine </a:t>
            </a:r>
            <a:r>
              <a:rPr lang="sr-Latn-CS" sz="2800" dirty="0">
                <a:solidFill>
                  <a:srgbClr val="00B0F0"/>
                </a:solidFill>
              </a:rPr>
              <a:t>deli na dve osnovne grupe</a:t>
            </a:r>
            <a:r>
              <a:rPr lang="sr-Latn-CS" sz="2800" dirty="0"/>
              <a:t>: </a:t>
            </a:r>
            <a:r>
              <a:rPr lang="sr-Latn-CS" sz="2800" b="1" dirty="0"/>
              <a:t>osiguranje stvari i osiguranje od odgovornosti</a:t>
            </a:r>
          </a:p>
          <a:p>
            <a:pPr>
              <a:lnSpc>
                <a:spcPct val="90000"/>
              </a:lnSpc>
            </a:pPr>
            <a:r>
              <a:rPr lang="sr-Latn-CS" sz="2800" b="1" dirty="0"/>
              <a:t>Postoje svojstva</a:t>
            </a:r>
            <a:r>
              <a:rPr lang="sr-Latn-CS" sz="2800" dirty="0"/>
              <a:t> po kojima se </a:t>
            </a:r>
            <a:r>
              <a:rPr lang="sr-Latn-CS" sz="2800" dirty="0">
                <a:solidFill>
                  <a:srgbClr val="92D050"/>
                </a:solidFill>
              </a:rPr>
              <a:t>osiguranje od odgovornosti </a:t>
            </a:r>
            <a:r>
              <a:rPr lang="sr-Latn-CS" sz="2800" dirty="0">
                <a:solidFill>
                  <a:srgbClr val="FF0000"/>
                </a:solidFill>
              </a:rPr>
              <a:t>razlikuje </a:t>
            </a:r>
            <a:r>
              <a:rPr lang="sr-Latn-CS" sz="2800" dirty="0"/>
              <a:t>od </a:t>
            </a:r>
            <a:r>
              <a:rPr lang="sr-Latn-CS" sz="2800" dirty="0">
                <a:solidFill>
                  <a:srgbClr val="92D050"/>
                </a:solidFill>
              </a:rPr>
              <a:t>osiguranja stvari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46246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dirty="0" smtClean="0"/>
              <a:t>osiguranjem </a:t>
            </a:r>
            <a:r>
              <a:rPr lang="sr-Latn-CS" dirty="0"/>
              <a:t>od odgovornosti se </a:t>
            </a:r>
            <a:r>
              <a:rPr lang="sr-Latn-CS" dirty="0">
                <a:solidFill>
                  <a:srgbClr val="FF0000"/>
                </a:solidFill>
              </a:rPr>
              <a:t>ne pokriva šteta</a:t>
            </a:r>
            <a:r>
              <a:rPr lang="sr-Latn-CS" dirty="0"/>
              <a:t> koja se može </a:t>
            </a:r>
            <a:r>
              <a:rPr lang="sr-Latn-CS" dirty="0">
                <a:solidFill>
                  <a:srgbClr val="FF0000"/>
                </a:solidFill>
              </a:rPr>
              <a:t>ostvariti na jednoj određenoj stvari osiguranika</a:t>
            </a:r>
            <a:r>
              <a:rPr lang="sr-Latn-CS" dirty="0"/>
              <a:t>, nego šteta koja može nastati </a:t>
            </a:r>
            <a:r>
              <a:rPr lang="sr-Latn-CS" dirty="0" smtClean="0">
                <a:solidFill>
                  <a:srgbClr val="92D050"/>
                </a:solidFill>
              </a:rPr>
              <a:t>na imovini kao celini</a:t>
            </a:r>
            <a:r>
              <a:rPr lang="sr-Latn-CS" dirty="0" smtClean="0"/>
              <a:t>. </a:t>
            </a:r>
            <a:r>
              <a:rPr lang="sr-Latn-CS" sz="2800" b="1" dirty="0"/>
              <a:t>Predmet osiguranja</a:t>
            </a:r>
            <a:r>
              <a:rPr lang="sr-Latn-CS" dirty="0"/>
              <a:t> </a:t>
            </a:r>
            <a:r>
              <a:rPr lang="sr-Latn-CS" dirty="0" smtClean="0"/>
              <a:t>od </a:t>
            </a:r>
            <a:r>
              <a:rPr lang="sr-Latn-CS" dirty="0"/>
              <a:t>odgovornosti </a:t>
            </a:r>
            <a:r>
              <a:rPr lang="sr-Latn-CS" b="1" dirty="0"/>
              <a:t>nije određena stvar nego </a:t>
            </a:r>
            <a:r>
              <a:rPr lang="sr-Latn-CS" b="1" dirty="0" smtClean="0"/>
              <a:t>imovina </a:t>
            </a:r>
            <a:r>
              <a:rPr lang="sr-Latn-CS" dirty="0" smtClean="0"/>
              <a:t>kao</a:t>
            </a:r>
            <a:r>
              <a:rPr lang="sr-Latn-CS" b="1" dirty="0" smtClean="0"/>
              <a:t> </a:t>
            </a:r>
            <a:r>
              <a:rPr lang="sr-Latn-CS" dirty="0" smtClean="0"/>
              <a:t>celina,</a:t>
            </a:r>
            <a:r>
              <a:rPr lang="sr-Latn-CS" b="1" dirty="0" smtClean="0"/>
              <a:t> </a:t>
            </a:r>
            <a:r>
              <a:rPr lang="sr-Latn-CS" dirty="0"/>
              <a:t>kao apstraktan pojam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715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3200" dirty="0"/>
              <a:t>Spada u </a:t>
            </a:r>
            <a:r>
              <a:rPr lang="sr-Latn-CS" sz="3200" b="1" dirty="0"/>
              <a:t>novije grane </a:t>
            </a:r>
            <a:r>
              <a:rPr lang="sr-Latn-CS" sz="3200" dirty="0"/>
              <a:t>osiguranja</a:t>
            </a:r>
          </a:p>
          <a:p>
            <a:pPr>
              <a:lnSpc>
                <a:spcPct val="90000"/>
              </a:lnSpc>
            </a:pPr>
            <a:r>
              <a:rPr lang="sr-Latn-CS" sz="3200" dirty="0"/>
              <a:t>Za razvoj ovog osiguranja posebno je </a:t>
            </a:r>
            <a:r>
              <a:rPr lang="sr-Latn-CS" sz="3200" b="1" dirty="0"/>
              <a:t>značajno donošenje propisa </a:t>
            </a:r>
            <a:r>
              <a:rPr lang="sr-Latn-CS" sz="3200" dirty="0"/>
              <a:t>o </a:t>
            </a:r>
            <a:r>
              <a:rPr lang="sr-Latn-CS" sz="3200" dirty="0">
                <a:solidFill>
                  <a:srgbClr val="FF0000"/>
                </a:solidFill>
              </a:rPr>
              <a:t>obaveznom osiguranju od odgovornosti</a:t>
            </a:r>
            <a:r>
              <a:rPr lang="sr-Latn-CS" sz="3200" dirty="0"/>
              <a:t> za pojedine štete</a:t>
            </a:r>
          </a:p>
          <a:p>
            <a:pPr>
              <a:lnSpc>
                <a:spcPct val="90000"/>
              </a:lnSpc>
            </a:pPr>
            <a:r>
              <a:rPr lang="sr-Latn-CS" sz="3200" dirty="0"/>
              <a:t>Svi koji se </a:t>
            </a:r>
            <a:r>
              <a:rPr lang="sr-Latn-CS" sz="3200" b="1" dirty="0"/>
              <a:t>bave određenom delatnošću </a:t>
            </a:r>
            <a:r>
              <a:rPr lang="sr-Latn-CS" sz="3200" dirty="0">
                <a:solidFill>
                  <a:srgbClr val="FF0000"/>
                </a:solidFill>
              </a:rPr>
              <a:t>predstavljaju štetnike </a:t>
            </a:r>
            <a:r>
              <a:rPr lang="sr-Latn-CS" sz="3200" dirty="0"/>
              <a:t>i </a:t>
            </a:r>
            <a:r>
              <a:rPr lang="sr-Latn-CS" sz="3200" dirty="0">
                <a:solidFill>
                  <a:srgbClr val="FF0000"/>
                </a:solidFill>
              </a:rPr>
              <a:t>zajednički snose rizik </a:t>
            </a:r>
            <a:r>
              <a:rPr lang="sr-Latn-CS" sz="3200" dirty="0"/>
              <a:t>bavljenja tom delatnošću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299665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 marL="514350" indent="-514350">
              <a:buClr>
                <a:schemeClr val="tx2"/>
              </a:buClr>
              <a:buFont typeface="+mj-lt"/>
              <a:buAutoNum type="arabicParenR" startAt="2"/>
            </a:pPr>
            <a:r>
              <a:rPr lang="sr-Latn-CS" sz="2800" dirty="0" smtClean="0">
                <a:solidFill>
                  <a:srgbClr val="FF0000"/>
                </a:solidFill>
              </a:rPr>
              <a:t>ne </a:t>
            </a:r>
            <a:r>
              <a:rPr lang="sr-Latn-CS" sz="2800" dirty="0">
                <a:solidFill>
                  <a:srgbClr val="FF0000"/>
                </a:solidFill>
              </a:rPr>
              <a:t>može se unapred </a:t>
            </a:r>
            <a:r>
              <a:rPr lang="sr-Latn-CS" sz="2800" dirty="0"/>
              <a:t>utvrditi </a:t>
            </a:r>
            <a:r>
              <a:rPr lang="sr-Latn-CS" sz="2800" b="1" dirty="0"/>
              <a:t>vrednost osiguranog predmeta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Visina odgovornosti </a:t>
            </a:r>
            <a:r>
              <a:rPr lang="sr-Latn-CS" sz="2800" dirty="0"/>
              <a:t>se </a:t>
            </a:r>
            <a:r>
              <a:rPr lang="sr-Latn-CS" sz="2800" dirty="0">
                <a:solidFill>
                  <a:srgbClr val="92D050"/>
                </a:solidFill>
              </a:rPr>
              <a:t>ne može unapred izmeriti </a:t>
            </a:r>
            <a:r>
              <a:rPr lang="sr-Latn-CS" sz="2800" dirty="0"/>
              <a:t>(bez obzira da li je pojedinac bogat ili siromašan može biti u istoj visini odgovoran za naknadu štete)</a:t>
            </a:r>
          </a:p>
          <a:p>
            <a:r>
              <a:rPr lang="sr-Latn-CS" sz="2800" dirty="0"/>
              <a:t>Zato </a:t>
            </a:r>
            <a:r>
              <a:rPr lang="sr-Latn-CS" sz="2800" dirty="0">
                <a:solidFill>
                  <a:srgbClr val="FF0000"/>
                </a:solidFill>
              </a:rPr>
              <a:t>vrednost osiguranog predmeta </a:t>
            </a:r>
            <a:r>
              <a:rPr lang="sr-Latn-CS" sz="2800" dirty="0">
                <a:solidFill>
                  <a:srgbClr val="92D050"/>
                </a:solidFill>
              </a:rPr>
              <a:t>ne služi kao elemenat </a:t>
            </a:r>
            <a:r>
              <a:rPr lang="sr-Latn-CS" sz="2800" dirty="0"/>
              <a:t>za izračunavanje naknade iz osiguranja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49814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2400" dirty="0">
                <a:solidFill>
                  <a:srgbClr val="FF0000"/>
                </a:solidFill>
              </a:rPr>
              <a:t>Elementi na osnovu kojih se izračunava naknada </a:t>
            </a:r>
            <a:r>
              <a:rPr lang="sr-Latn-CS" sz="2400" dirty="0"/>
              <a:t>su: </a:t>
            </a:r>
            <a:r>
              <a:rPr lang="sr-Latn-CS" sz="2400" b="1" dirty="0"/>
              <a:t>prouzrokovana šteta </a:t>
            </a:r>
            <a:r>
              <a:rPr lang="sr-Latn-CS" sz="2400" dirty="0"/>
              <a:t>i </a:t>
            </a:r>
            <a:r>
              <a:rPr lang="sr-Latn-CS" sz="2400" b="1" dirty="0"/>
              <a:t>suma osiguranja</a:t>
            </a:r>
          </a:p>
          <a:p>
            <a:pPr>
              <a:buNone/>
            </a:pPr>
            <a:r>
              <a:rPr lang="sr-Latn-CS" sz="2400" dirty="0"/>
              <a:t>3) u slučaju osiguranja od odgovornosti gde se (u najvećem broju </a:t>
            </a:r>
            <a:r>
              <a:rPr lang="sr-Latn-CS" sz="2400" dirty="0" smtClean="0"/>
              <a:t>slučajeva</a:t>
            </a:r>
            <a:r>
              <a:rPr lang="sr-Latn-CS" sz="2400" dirty="0"/>
              <a:t>) </a:t>
            </a:r>
            <a:r>
              <a:rPr lang="sr-Latn-CS" sz="2400" b="1" dirty="0"/>
              <a:t>ne može utvrditi vrednost osiguranog predmeta</a:t>
            </a:r>
            <a:r>
              <a:rPr lang="sr-Latn-CS" sz="2400" dirty="0"/>
              <a:t> </a:t>
            </a:r>
            <a:r>
              <a:rPr lang="sr-Latn-CS" sz="2400" dirty="0">
                <a:solidFill>
                  <a:srgbClr val="FF0000"/>
                </a:solidFill>
              </a:rPr>
              <a:t>ne primenjuju se pravila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koja</a:t>
            </a:r>
            <a:r>
              <a:rPr lang="en-US" sz="2400" dirty="0">
                <a:solidFill>
                  <a:srgbClr val="FF0000"/>
                </a:solidFill>
              </a:rPr>
              <a:t> se </a:t>
            </a:r>
            <a:r>
              <a:rPr lang="sr-Latn-CS" sz="2400" dirty="0">
                <a:solidFill>
                  <a:srgbClr val="FF0000"/>
                </a:solidFill>
              </a:rPr>
              <a:t>zasnivaju na odnosu OS i VOS:</a:t>
            </a:r>
          </a:p>
          <a:p>
            <a:pPr>
              <a:buNone/>
            </a:pPr>
            <a:r>
              <a:rPr lang="sr-Latn-CS" sz="2400" dirty="0"/>
              <a:t>a) </a:t>
            </a:r>
            <a:r>
              <a:rPr lang="sr-Latn-CS" sz="2400" dirty="0">
                <a:solidFill>
                  <a:srgbClr val="92D050"/>
                </a:solidFill>
              </a:rPr>
              <a:t>ne dolazi do primene pravila za nadosiguranje i podosiguranje</a:t>
            </a:r>
            <a:r>
              <a:rPr lang="sr-Latn-CS" sz="2400" dirty="0"/>
              <a:t> (pravilo proporcionalnosti)</a:t>
            </a:r>
          </a:p>
        </p:txBody>
      </p:sp>
    </p:spTree>
    <p:extLst>
      <p:ext uri="{BB962C8B-B14F-4D97-AF65-F5344CB8AC3E}">
        <p14:creationId xmlns="" xmlns:p14="http://schemas.microsoft.com/office/powerpoint/2010/main" val="112669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Osiguranje od odgovornosti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 marL="514350" indent="-514350">
              <a:buNone/>
            </a:pPr>
            <a:r>
              <a:rPr lang="en-US" sz="3200" dirty="0" smtClean="0"/>
              <a:t>b) </a:t>
            </a:r>
            <a:r>
              <a:rPr lang="sr-Latn-CS" sz="3200" dirty="0" smtClean="0"/>
              <a:t>budući </a:t>
            </a:r>
            <a:r>
              <a:rPr lang="sr-Latn-CS" sz="3200" dirty="0"/>
              <a:t>da se unapred </a:t>
            </a:r>
            <a:r>
              <a:rPr lang="sr-Latn-CS" sz="3200" dirty="0">
                <a:solidFill>
                  <a:srgbClr val="92D050"/>
                </a:solidFill>
              </a:rPr>
              <a:t>ne može utvrditi gornja granica odgovornosti osiguranika</a:t>
            </a:r>
            <a:r>
              <a:rPr lang="sr-Latn-CS" sz="3200" dirty="0"/>
              <a:t>, </a:t>
            </a:r>
            <a:r>
              <a:rPr lang="sr-Latn-CS" sz="3200" dirty="0">
                <a:solidFill>
                  <a:srgbClr val="FF0000"/>
                </a:solidFill>
              </a:rPr>
              <a:t>ne može biti ni dvostrukog osiguranja</a:t>
            </a:r>
          </a:p>
          <a:p>
            <a:r>
              <a:rPr lang="sr-Latn-CS" sz="3200" dirty="0"/>
              <a:t>Ne može se reći da je </a:t>
            </a:r>
            <a:r>
              <a:rPr lang="sr-Latn-CS" sz="3200" b="1" dirty="0"/>
              <a:t>osiguranik</a:t>
            </a:r>
            <a:r>
              <a:rPr lang="sr-Latn-CS" sz="3200" dirty="0"/>
              <a:t> osiguran na veću sumu nego što </a:t>
            </a:r>
            <a:r>
              <a:rPr lang="en-US" sz="3200" dirty="0" smtClean="0"/>
              <a:t>je </a:t>
            </a:r>
            <a:r>
              <a:rPr lang="sr-Latn-CS" sz="3200" dirty="0" smtClean="0"/>
              <a:t>vrednost </a:t>
            </a:r>
            <a:r>
              <a:rPr lang="sr-Latn-CS" sz="3200" dirty="0"/>
              <a:t>predmeta osiguranja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9792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marL="742950" indent="-742950">
              <a:buClr>
                <a:schemeClr val="tx2"/>
              </a:buClr>
              <a:buFont typeface="+mj-lt"/>
              <a:buAutoNum type="arabicParenR" startAt="4"/>
            </a:pPr>
            <a:r>
              <a:rPr lang="sr-Latn-CS" sz="3600" dirty="0" smtClean="0"/>
              <a:t>osiguranje </a:t>
            </a:r>
            <a:r>
              <a:rPr lang="sr-Latn-CS" sz="3600" dirty="0"/>
              <a:t>od odgovornosti </a:t>
            </a:r>
            <a:r>
              <a:rPr lang="sr-Latn-CS" sz="3600" dirty="0">
                <a:solidFill>
                  <a:srgbClr val="FF0000"/>
                </a:solidFill>
              </a:rPr>
              <a:t>nije vezano za upotrebu jedne određene stvari</a:t>
            </a:r>
            <a:r>
              <a:rPr lang="sr-Latn-CS" sz="3600" dirty="0"/>
              <a:t>, zato </a:t>
            </a:r>
            <a:r>
              <a:rPr lang="sr-Latn-CS" sz="3600" dirty="0">
                <a:solidFill>
                  <a:srgbClr val="92D050"/>
                </a:solidFill>
              </a:rPr>
              <a:t>ne mogu doći do izražaja pravila </a:t>
            </a:r>
            <a:r>
              <a:rPr lang="sr-Latn-CS" sz="3600" dirty="0"/>
              <a:t>koja se odnose ne </a:t>
            </a:r>
            <a:r>
              <a:rPr lang="sr-Latn-CS" sz="3600" b="1" dirty="0"/>
              <a:t>prenos ugovora o osiguranju</a:t>
            </a:r>
            <a:r>
              <a:rPr lang="sr-Latn-CS" sz="3600" dirty="0"/>
              <a:t> </a:t>
            </a:r>
            <a:r>
              <a:rPr lang="sr-Latn-CS" sz="3600" dirty="0">
                <a:solidFill>
                  <a:srgbClr val="FF0000"/>
                </a:solidFill>
              </a:rPr>
              <a:t>u slučaju otuđenja osiguranog predmeta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971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 marL="514350" indent="-514350">
              <a:lnSpc>
                <a:spcPct val="90000"/>
              </a:lnSpc>
              <a:buClr>
                <a:schemeClr val="tx2"/>
              </a:buClr>
              <a:buFont typeface="+mj-lt"/>
              <a:buAutoNum type="arabicParenR" startAt="5"/>
            </a:pPr>
            <a:r>
              <a:rPr lang="sr-Latn-CS" sz="3200" dirty="0" smtClean="0"/>
              <a:t>u </a:t>
            </a:r>
            <a:r>
              <a:rPr lang="sr-Latn-CS" sz="3200" dirty="0"/>
              <a:t>ovom osiguranju pojavljuju se tri lica: </a:t>
            </a:r>
            <a:r>
              <a:rPr lang="sr-Latn-CS" sz="3200" b="1" dirty="0"/>
              <a:t>osiguravač</a:t>
            </a:r>
            <a:r>
              <a:rPr lang="sr-Latn-CS" sz="3200" dirty="0"/>
              <a:t>, </a:t>
            </a:r>
            <a:r>
              <a:rPr lang="sr-Latn-CS" sz="3200" b="1" dirty="0"/>
              <a:t>osiguranik</a:t>
            </a:r>
            <a:r>
              <a:rPr lang="sr-Latn-CS" sz="3200" dirty="0"/>
              <a:t> i </a:t>
            </a:r>
            <a:r>
              <a:rPr lang="sr-Latn-CS" sz="3200" b="1" dirty="0"/>
              <a:t>treće lice</a:t>
            </a:r>
            <a:r>
              <a:rPr lang="sr-Latn-CS" sz="3200" dirty="0"/>
              <a:t> prema kome osiguranik može biti odgovoran za naknadu prouzrokovane štete</a:t>
            </a:r>
          </a:p>
          <a:p>
            <a:pPr>
              <a:lnSpc>
                <a:spcPct val="90000"/>
              </a:lnSpc>
            </a:pPr>
            <a:r>
              <a:rPr lang="sr-Latn-CS" sz="3200" dirty="0"/>
              <a:t>Pruža dvostruku zaštitu: </a:t>
            </a:r>
            <a:r>
              <a:rPr lang="sr-Latn-CS" sz="3200" b="1" dirty="0"/>
              <a:t>osiguraniku </a:t>
            </a:r>
            <a:r>
              <a:rPr lang="sr-Latn-CS" sz="3200" dirty="0"/>
              <a:t>i </a:t>
            </a:r>
            <a:r>
              <a:rPr lang="sr-Latn-CS" sz="3200" b="1" dirty="0"/>
              <a:t>oštećenom licu</a:t>
            </a:r>
          </a:p>
          <a:p>
            <a:pPr>
              <a:lnSpc>
                <a:spcPct val="90000"/>
              </a:lnSpc>
            </a:pPr>
            <a:r>
              <a:rPr lang="sr-Latn-CS" sz="3200" b="1" dirty="0"/>
              <a:t>Osiguranika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štiti od posledica građanske odgovornosti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523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dirty="0">
                <a:solidFill>
                  <a:srgbClr val="FF0000"/>
                </a:solidFill>
              </a:rPr>
              <a:t>Oštećenom </a:t>
            </a:r>
            <a:r>
              <a:rPr lang="sr-Latn-CS" sz="3200" dirty="0"/>
              <a:t>se </a:t>
            </a:r>
            <a:r>
              <a:rPr lang="sr-Latn-CS" sz="3200" dirty="0">
                <a:solidFill>
                  <a:srgbClr val="FF0000"/>
                </a:solidFill>
              </a:rPr>
              <a:t>obezbeđuje sigurna naknada štete </a:t>
            </a:r>
            <a:r>
              <a:rPr lang="sr-Latn-CS" sz="3200" dirty="0"/>
              <a:t>bez koje bi ostao usled nesolventnosti osiguranika (štetnika)</a:t>
            </a:r>
          </a:p>
          <a:p>
            <a:r>
              <a:rPr lang="sr-Latn-CS" sz="3200" dirty="0"/>
              <a:t>Pošto </a:t>
            </a:r>
            <a:r>
              <a:rPr lang="sr-Latn-CS" sz="3200" b="1" dirty="0"/>
              <a:t>sredstva iz osiguranja </a:t>
            </a:r>
            <a:r>
              <a:rPr lang="sr-Latn-CS" sz="3200" dirty="0">
                <a:solidFill>
                  <a:srgbClr val="FF0000"/>
                </a:solidFill>
              </a:rPr>
              <a:t>odlaze</a:t>
            </a:r>
            <a:r>
              <a:rPr lang="sr-Latn-CS" sz="3200" dirty="0"/>
              <a:t> ne </a:t>
            </a:r>
            <a:r>
              <a:rPr lang="sr-Latn-CS" sz="3200" dirty="0">
                <a:solidFill>
                  <a:srgbClr val="FF0000"/>
                </a:solidFill>
              </a:rPr>
              <a:t>u ruke </a:t>
            </a:r>
            <a:r>
              <a:rPr lang="sr-Latn-CS" sz="3200" dirty="0"/>
              <a:t>osiguranika nego </a:t>
            </a:r>
            <a:r>
              <a:rPr lang="sr-Latn-CS" sz="3200" dirty="0">
                <a:solidFill>
                  <a:srgbClr val="FF0000"/>
                </a:solidFill>
              </a:rPr>
              <a:t>trećeg lica</a:t>
            </a:r>
            <a:r>
              <a:rPr lang="sr-Latn-CS" sz="3200" dirty="0"/>
              <a:t>, koje </a:t>
            </a:r>
            <a:r>
              <a:rPr lang="sr-Latn-CS" sz="3200" b="1" dirty="0"/>
              <a:t>nije ugovorna strana</a:t>
            </a:r>
            <a:r>
              <a:rPr lang="sr-Latn-CS" sz="3200" dirty="0"/>
              <a:t> nameće se </a:t>
            </a:r>
            <a:r>
              <a:rPr lang="sr-Latn-CS" sz="3200" b="1" dirty="0"/>
              <a:t>potreba dvostrukog interesa: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159942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marL="514350" indent="-514350">
              <a:buClr>
                <a:schemeClr val="tx2"/>
              </a:buClr>
              <a:buFont typeface="+mj-lt"/>
              <a:buAutoNum type="alphaUcPeriod"/>
            </a:pPr>
            <a:r>
              <a:rPr lang="sr-Latn-CS" sz="2800" b="1" dirty="0" smtClean="0"/>
              <a:t>osiguravaču </a:t>
            </a:r>
            <a:r>
              <a:rPr lang="sr-Latn-CS" sz="2800" b="1" dirty="0"/>
              <a:t>nije svejedno </a:t>
            </a:r>
            <a:r>
              <a:rPr lang="sr-Latn-CS" sz="2800" dirty="0">
                <a:solidFill>
                  <a:srgbClr val="FF0000"/>
                </a:solidFill>
              </a:rPr>
              <a:t>na koji način će biti utvrđena odgovornost za naknadu štete </a:t>
            </a:r>
            <a:r>
              <a:rPr lang="sr-Latn-CS" sz="2800" dirty="0"/>
              <a:t>njegovog osiguranika, pošto je on taj koji snosi konačno posledice njegove odgovornosti</a:t>
            </a:r>
          </a:p>
          <a:p>
            <a:r>
              <a:rPr lang="sr-Latn-CS" sz="2800" dirty="0"/>
              <a:t>Zato je </a:t>
            </a:r>
            <a:r>
              <a:rPr lang="sr-Latn-CS" sz="2800" dirty="0">
                <a:solidFill>
                  <a:srgbClr val="FF0000"/>
                </a:solidFill>
              </a:rPr>
              <a:t>za razliku od ostalih osiguranja imovine</a:t>
            </a:r>
            <a:r>
              <a:rPr lang="sr-Latn-CS" sz="2800" dirty="0"/>
              <a:t>, </a:t>
            </a:r>
            <a:r>
              <a:rPr lang="sr-Latn-CS" sz="2800" b="1" dirty="0"/>
              <a:t>jako izražen interes osiguravača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u procesima utvrđivanja odgovornosti</a:t>
            </a:r>
            <a:r>
              <a:rPr lang="sr-Latn-CS" sz="2800" dirty="0"/>
              <a:t> i</a:t>
            </a:r>
            <a:r>
              <a:rPr lang="sr-Latn-CS" sz="2800" dirty="0">
                <a:solidFill>
                  <a:srgbClr val="FF0000"/>
                </a:solidFill>
              </a:rPr>
              <a:t> štete </a:t>
            </a:r>
            <a:r>
              <a:rPr lang="sr-Latn-CS" sz="2800" dirty="0"/>
              <a:t>kao i </a:t>
            </a:r>
            <a:r>
              <a:rPr lang="sr-Latn-CS" sz="2800" dirty="0">
                <a:solidFill>
                  <a:srgbClr val="FF0000"/>
                </a:solidFill>
              </a:rPr>
              <a:t>naknade štete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579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CS" sz="2600" dirty="0"/>
              <a:t>Stoga </a:t>
            </a:r>
            <a:r>
              <a:rPr lang="sr-Latn-CS" sz="2600" b="1" dirty="0"/>
              <a:t>osiguravač</a:t>
            </a:r>
            <a:r>
              <a:rPr lang="sr-Latn-CS" sz="2600" dirty="0"/>
              <a:t> </a:t>
            </a:r>
            <a:r>
              <a:rPr lang="sr-Latn-CS" sz="2600" dirty="0">
                <a:solidFill>
                  <a:srgbClr val="FF0000"/>
                </a:solidFill>
              </a:rPr>
              <a:t>preuzima vođenje spora sa oštećenim licem</a:t>
            </a:r>
            <a:r>
              <a:rPr lang="sr-Latn-CS" sz="2600" dirty="0"/>
              <a:t>, </a:t>
            </a:r>
            <a:r>
              <a:rPr lang="sr-Latn-CS" sz="2600" dirty="0">
                <a:solidFill>
                  <a:srgbClr val="92D050"/>
                </a:solidFill>
              </a:rPr>
              <a:t>zabranjuje poravnanje osiguranika sa oštećenim licem</a:t>
            </a:r>
          </a:p>
          <a:p>
            <a:pPr>
              <a:buNone/>
            </a:pPr>
            <a:r>
              <a:rPr lang="en-US" sz="2600" b="1" dirty="0" smtClean="0"/>
              <a:t>B. </a:t>
            </a:r>
            <a:r>
              <a:rPr lang="sr-Latn-CS" sz="2600" b="1" dirty="0" smtClean="0"/>
              <a:t>položaju </a:t>
            </a:r>
            <a:r>
              <a:rPr lang="sr-Latn-CS" sz="2600" b="1" dirty="0"/>
              <a:t>trećeg oštećenog lica </a:t>
            </a:r>
            <a:r>
              <a:rPr lang="sr-Latn-CS" sz="2600" dirty="0"/>
              <a:t>daje se </a:t>
            </a:r>
            <a:r>
              <a:rPr lang="sr-Latn-CS" sz="2600" b="1" dirty="0"/>
              <a:t>naročiti značaj</a:t>
            </a:r>
            <a:r>
              <a:rPr lang="sr-Latn-CS" sz="2600" dirty="0"/>
              <a:t>, njemu se daje </a:t>
            </a:r>
            <a:r>
              <a:rPr lang="sr-Latn-CS" sz="2600" dirty="0">
                <a:solidFill>
                  <a:srgbClr val="92D050"/>
                </a:solidFill>
              </a:rPr>
              <a:t>založno pravo na potraživanje osiguranika prema osiguravaču</a:t>
            </a:r>
            <a:r>
              <a:rPr lang="sr-Latn-CS" sz="2600" dirty="0"/>
              <a:t>, </a:t>
            </a:r>
            <a:r>
              <a:rPr lang="sr-Latn-CS" sz="2600" dirty="0">
                <a:solidFill>
                  <a:srgbClr val="FF0000"/>
                </a:solidFill>
              </a:rPr>
              <a:t>privilegovan položaj </a:t>
            </a:r>
            <a:r>
              <a:rPr lang="sr-Latn-CS" sz="2600" dirty="0"/>
              <a:t>u odnosu na ostale poverioce osiguravača (zabrana osiguravaču da raspolaže ovim potraživanjem)</a:t>
            </a:r>
            <a:endParaRPr lang="en-US" sz="2600" dirty="0"/>
          </a:p>
        </p:txBody>
      </p:sp>
    </p:spTree>
    <p:extLst>
      <p:ext uri="{BB962C8B-B14F-4D97-AF65-F5344CB8AC3E}">
        <p14:creationId xmlns="" xmlns:p14="http://schemas.microsoft.com/office/powerpoint/2010/main" val="271795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pPr marL="514350" indent="-514350">
              <a:lnSpc>
                <a:spcPct val="90000"/>
              </a:lnSpc>
              <a:buClr>
                <a:schemeClr val="tx2"/>
              </a:buClr>
              <a:buFont typeface="+mj-lt"/>
              <a:buAutoNum type="arabicParenR" startAt="6"/>
            </a:pPr>
            <a:r>
              <a:rPr lang="sr-Latn-CS" sz="2800" dirty="0" smtClean="0"/>
              <a:t>ovo </a:t>
            </a:r>
            <a:r>
              <a:rPr lang="sr-Latn-CS" sz="2800" dirty="0"/>
              <a:t>osiguranje </a:t>
            </a:r>
            <a:r>
              <a:rPr lang="sr-Latn-CS" sz="2800" dirty="0">
                <a:solidFill>
                  <a:srgbClr val="FF0000"/>
                </a:solidFill>
              </a:rPr>
              <a:t>pokazuje odstupanje u odnosu na ostala osiguranja</a:t>
            </a:r>
            <a:r>
              <a:rPr lang="sr-Latn-CS" sz="2800" dirty="0"/>
              <a:t> u pogledu jednog od </a:t>
            </a:r>
            <a:r>
              <a:rPr lang="sr-Latn-CS" sz="2800" b="1" dirty="0"/>
              <a:t>bitnih elemenata rizika</a:t>
            </a:r>
            <a:r>
              <a:rPr lang="sr-Latn-CS" sz="2800" dirty="0"/>
              <a:t>: da je </a:t>
            </a:r>
            <a:r>
              <a:rPr lang="sr-Latn-CS" sz="2800" dirty="0">
                <a:solidFill>
                  <a:srgbClr val="FF0000"/>
                </a:solidFill>
              </a:rPr>
              <a:t>nezavisan od volje zainteresovanih </a:t>
            </a:r>
            <a:r>
              <a:rPr lang="sr-Latn-CS" sz="2800" dirty="0" smtClean="0">
                <a:solidFill>
                  <a:srgbClr val="FF0000"/>
                </a:solidFill>
              </a:rPr>
              <a:t>lica</a:t>
            </a:r>
            <a:endParaRPr lang="sr-Latn-CS" sz="2800" dirty="0"/>
          </a:p>
          <a:p>
            <a:pPr>
              <a:lnSpc>
                <a:spcPct val="90000"/>
              </a:lnSpc>
            </a:pPr>
            <a:r>
              <a:rPr lang="sr-Latn-CS" sz="2800" dirty="0"/>
              <a:t>Specifičnost ovog osiguranja je u tome što se </a:t>
            </a:r>
            <a:r>
              <a:rPr lang="sr-Latn-CS" sz="2800" b="1" dirty="0"/>
              <a:t>njime pokrivaju i štete prouzrokovane grubom nepažnjom osiguranika</a:t>
            </a:r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89173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3200" b="1" dirty="0"/>
              <a:t>Naknade štete kod osiguranja od odgovornosti</a:t>
            </a:r>
          </a:p>
          <a:p>
            <a:pPr>
              <a:lnSpc>
                <a:spcPct val="90000"/>
              </a:lnSpc>
            </a:pPr>
            <a:r>
              <a:rPr lang="sr-Latn-CS" sz="3200" dirty="0"/>
              <a:t>Postoje </a:t>
            </a:r>
            <a:r>
              <a:rPr lang="sr-Latn-CS" sz="3200" b="1" dirty="0"/>
              <a:t>dva aspekta </a:t>
            </a:r>
            <a:r>
              <a:rPr lang="sr-Latn-CS" sz="3200" dirty="0"/>
              <a:t>obaveze osiguravača: </a:t>
            </a:r>
            <a:r>
              <a:rPr lang="sr-Latn-CS" sz="3200" dirty="0">
                <a:solidFill>
                  <a:srgbClr val="FF0000"/>
                </a:solidFill>
              </a:rPr>
              <a:t>aspekt visine naknade </a:t>
            </a:r>
            <a:r>
              <a:rPr lang="sr-Latn-CS" sz="3200" dirty="0"/>
              <a:t>i </a:t>
            </a:r>
            <a:r>
              <a:rPr lang="sr-Latn-CS" sz="3200" dirty="0">
                <a:solidFill>
                  <a:srgbClr val="92D050"/>
                </a:solidFill>
              </a:rPr>
              <a:t>aspekt vrste i oblika pokrivenih šteta</a:t>
            </a:r>
          </a:p>
          <a:p>
            <a:pPr>
              <a:lnSpc>
                <a:spcPct val="90000"/>
              </a:lnSpc>
            </a:pPr>
            <a:r>
              <a:rPr lang="sr-Latn-CS" b="1" dirty="0"/>
              <a:t>Visina naknade štete</a:t>
            </a:r>
          </a:p>
          <a:p>
            <a:pPr>
              <a:lnSpc>
                <a:spcPct val="90000"/>
              </a:lnSpc>
            </a:pPr>
            <a:r>
              <a:rPr lang="sr-Latn-CS" dirty="0"/>
              <a:t>Kod nas na snazi </a:t>
            </a:r>
            <a:r>
              <a:rPr lang="sr-Latn-CS" dirty="0">
                <a:solidFill>
                  <a:srgbClr val="FF0000"/>
                </a:solidFill>
              </a:rPr>
              <a:t>sistem ograničenog pokrića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972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dirty="0" smtClean="0">
                <a:solidFill>
                  <a:srgbClr val="FF0000"/>
                </a:solidFill>
              </a:rPr>
              <a:t>Značaj osiguranja od odgovornosti </a:t>
            </a:r>
            <a:r>
              <a:rPr lang="sr-Latn-CS" dirty="0" smtClean="0"/>
              <a:t>- </a:t>
            </a:r>
            <a:r>
              <a:rPr lang="sr-Latn-CS" b="1" dirty="0" smtClean="0"/>
              <a:t>pruža </a:t>
            </a:r>
            <a:r>
              <a:rPr lang="sr-Latn-CS" b="1" dirty="0"/>
              <a:t>sigurnost </a:t>
            </a:r>
            <a:r>
              <a:rPr lang="sr-Latn-CS" dirty="0"/>
              <a:t>osiguranom licu jer ga </a:t>
            </a:r>
            <a:r>
              <a:rPr lang="sr-Latn-CS" b="1" dirty="0"/>
              <a:t>oslobađa od štete </a:t>
            </a:r>
            <a:r>
              <a:rPr lang="sr-Latn-CS" dirty="0"/>
              <a:t>koju bi </a:t>
            </a:r>
            <a:r>
              <a:rPr lang="sr-Latn-CS" dirty="0">
                <a:solidFill>
                  <a:srgbClr val="FF0000"/>
                </a:solidFill>
              </a:rPr>
              <a:t>nepažnjom mogao naneti </a:t>
            </a:r>
            <a:r>
              <a:rPr lang="sr-Latn-CS" b="1" dirty="0"/>
              <a:t>vršeći svoju profesionalnu dužnost</a:t>
            </a:r>
          </a:p>
          <a:p>
            <a:pPr>
              <a:lnSpc>
                <a:spcPct val="90000"/>
              </a:lnSpc>
            </a:pPr>
            <a:r>
              <a:rPr lang="sr-Latn-CS" dirty="0"/>
              <a:t>Osiguranje od odgovornosti </a:t>
            </a:r>
            <a:r>
              <a:rPr lang="sr-Latn-CS" dirty="0">
                <a:solidFill>
                  <a:srgbClr val="FF0000"/>
                </a:solidFill>
              </a:rPr>
              <a:t>oslobađa pojedinca straha</a:t>
            </a:r>
            <a:r>
              <a:rPr lang="sr-Latn-CS" dirty="0"/>
              <a:t> da koristi </a:t>
            </a:r>
            <a:r>
              <a:rPr lang="sr-Latn-CS" dirty="0">
                <a:solidFill>
                  <a:srgbClr val="FF0000"/>
                </a:solidFill>
              </a:rPr>
              <a:t>savremene mašine, prevozna sredstva</a:t>
            </a:r>
            <a:r>
              <a:rPr lang="sr-Latn-CS" dirty="0"/>
              <a:t>, kojima može povrediti sebe i druge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162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1"/>
          </a:xfrm>
        </p:spPr>
        <p:txBody>
          <a:bodyPr/>
          <a:lstStyle/>
          <a:p>
            <a:r>
              <a:rPr lang="sr-Latn-CS" sz="2800" dirty="0"/>
              <a:t>Po ovom sistemu </a:t>
            </a:r>
            <a:r>
              <a:rPr lang="sr-Latn-CS" sz="2800" b="1" dirty="0"/>
              <a:t>osiguravač nadoknađuje štetu licu </a:t>
            </a:r>
            <a:r>
              <a:rPr lang="sr-Latn-CS" sz="2800" dirty="0">
                <a:solidFill>
                  <a:srgbClr val="FF0000"/>
                </a:solidFill>
              </a:rPr>
              <a:t>do visine osigurane sume</a:t>
            </a:r>
            <a:r>
              <a:rPr lang="sr-Latn-CS" sz="2800" dirty="0"/>
              <a:t>, s tim što </a:t>
            </a:r>
            <a:r>
              <a:rPr lang="sr-Latn-CS" sz="2800" b="1" dirty="0"/>
              <a:t>postoji zakonski donji limit za osigurane sume</a:t>
            </a:r>
          </a:p>
          <a:p>
            <a:r>
              <a:rPr lang="sr-Latn-CS" sz="2800" dirty="0"/>
              <a:t>Prema </a:t>
            </a:r>
            <a:r>
              <a:rPr lang="sr-Latn-CS" sz="2800" dirty="0">
                <a:solidFill>
                  <a:srgbClr val="FF0000"/>
                </a:solidFill>
              </a:rPr>
              <a:t>Zakonu o obaveznom osiguranju u saobraćaju</a:t>
            </a:r>
            <a:r>
              <a:rPr lang="sr-Latn-CS" sz="2800" dirty="0"/>
              <a:t> predviđena su </a:t>
            </a:r>
            <a:r>
              <a:rPr lang="sr-Latn-CS" sz="2800" b="1" dirty="0"/>
              <a:t>dva iznosa sume osiguranja</a:t>
            </a:r>
            <a:r>
              <a:rPr lang="sr-Latn-CS" sz="2800" b="1" dirty="0">
                <a:solidFill>
                  <a:schemeClr val="tx2"/>
                </a:solidFill>
              </a:rPr>
              <a:t>:</a:t>
            </a:r>
            <a:r>
              <a:rPr lang="sr-Latn-CS" sz="2800" dirty="0">
                <a:solidFill>
                  <a:srgbClr val="FF0000"/>
                </a:solidFill>
              </a:rPr>
              <a:t> jedan iznos za štetu na licima </a:t>
            </a:r>
            <a:r>
              <a:rPr lang="sr-Latn-CS" sz="2800" dirty="0"/>
              <a:t>i </a:t>
            </a:r>
            <a:r>
              <a:rPr lang="sr-Latn-CS" sz="2800" dirty="0">
                <a:solidFill>
                  <a:srgbClr val="92D050"/>
                </a:solidFill>
              </a:rPr>
              <a:t>jedan iznos za štetu na imovini</a:t>
            </a:r>
            <a:endParaRPr lang="en-US" sz="28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764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53883"/>
            <a:ext cx="10668000" cy="3965916"/>
          </a:xfrm>
        </p:spPr>
        <p:txBody>
          <a:bodyPr/>
          <a:lstStyle/>
          <a:p>
            <a:r>
              <a:rPr lang="sr-Latn-CS" sz="3200" b="1" dirty="0"/>
              <a:t>Pri nadoknadi štete </a:t>
            </a:r>
            <a:r>
              <a:rPr lang="sr-Latn-CS" sz="3200" dirty="0">
                <a:solidFill>
                  <a:srgbClr val="FF0000"/>
                </a:solidFill>
              </a:rPr>
              <a:t>prvo </a:t>
            </a:r>
            <a:r>
              <a:rPr lang="sr-Latn-CS" sz="3200" dirty="0"/>
              <a:t>se nadoknađuje </a:t>
            </a:r>
            <a:r>
              <a:rPr lang="sr-Latn-CS" sz="3200" dirty="0">
                <a:solidFill>
                  <a:srgbClr val="FF0000"/>
                </a:solidFill>
              </a:rPr>
              <a:t>šteta na licima </a:t>
            </a:r>
            <a:r>
              <a:rPr lang="sr-Latn-CS" sz="3200" dirty="0">
                <a:solidFill>
                  <a:srgbClr val="92D050"/>
                </a:solidFill>
              </a:rPr>
              <a:t>pa na imovini</a:t>
            </a:r>
          </a:p>
          <a:p>
            <a:r>
              <a:rPr lang="sr-Latn-CS" sz="3200" dirty="0"/>
              <a:t>Ukoliko se </a:t>
            </a:r>
            <a:r>
              <a:rPr lang="sr-Latn-CS" sz="3200" b="1" dirty="0"/>
              <a:t>šteta pričini u inostranstvu</a:t>
            </a:r>
            <a:r>
              <a:rPr lang="sr-Latn-CS" sz="3200" dirty="0"/>
              <a:t>, važe </a:t>
            </a:r>
            <a:r>
              <a:rPr lang="sr-Latn-CS" sz="3200" dirty="0">
                <a:solidFill>
                  <a:srgbClr val="92D050"/>
                </a:solidFill>
              </a:rPr>
              <a:t>propisi za njenu procenu </a:t>
            </a:r>
            <a:r>
              <a:rPr lang="sr-Latn-CS" sz="3200" dirty="0"/>
              <a:t>koji su </a:t>
            </a:r>
            <a:r>
              <a:rPr lang="sr-Latn-CS" sz="3200" dirty="0">
                <a:solidFill>
                  <a:srgbClr val="FF0000"/>
                </a:solidFill>
              </a:rPr>
              <a:t>na snazi u zemlji u kojoj se dogodila šteta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83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3200" b="1" dirty="0"/>
              <a:t>Vrste i oblici pokrivenih šteta</a:t>
            </a:r>
          </a:p>
          <a:p>
            <a:r>
              <a:rPr lang="sr-Latn-CS" sz="3200" b="1" dirty="0"/>
              <a:t>Štete </a:t>
            </a:r>
            <a:r>
              <a:rPr lang="sr-Latn-CS" sz="3200" dirty="0"/>
              <a:t>se dele na: </a:t>
            </a:r>
            <a:r>
              <a:rPr lang="sr-Latn-CS" sz="3200" dirty="0">
                <a:solidFill>
                  <a:srgbClr val="FF0000"/>
                </a:solidFill>
              </a:rPr>
              <a:t>štete na stvarima </a:t>
            </a:r>
            <a:r>
              <a:rPr lang="sr-Latn-CS" sz="3200" dirty="0"/>
              <a:t>i </a:t>
            </a:r>
            <a:r>
              <a:rPr lang="sr-Latn-CS" sz="3200" dirty="0">
                <a:solidFill>
                  <a:srgbClr val="92D050"/>
                </a:solidFill>
              </a:rPr>
              <a:t>štete na licima</a:t>
            </a:r>
          </a:p>
          <a:p>
            <a:r>
              <a:rPr lang="sr-Latn-CS" sz="3200" dirty="0">
                <a:solidFill>
                  <a:schemeClr val="accent2"/>
                </a:solidFill>
              </a:rPr>
              <a:t>Štete na stvarima </a:t>
            </a:r>
            <a:r>
              <a:rPr lang="sr-Latn-CS" sz="3200" dirty="0"/>
              <a:t>– postoji </a:t>
            </a:r>
            <a:r>
              <a:rPr lang="sr-Latn-CS" sz="3200" b="1" dirty="0"/>
              <a:t>niz specifičnosti </a:t>
            </a:r>
            <a:r>
              <a:rPr lang="sr-Latn-CS" sz="3200" dirty="0"/>
              <a:t>u odnosu na imovinsko osiguranje</a:t>
            </a:r>
          </a:p>
          <a:p>
            <a:r>
              <a:rPr lang="sr-Latn-CS" sz="3200" dirty="0">
                <a:solidFill>
                  <a:srgbClr val="FF0000"/>
                </a:solidFill>
              </a:rPr>
              <a:t>Prodaja ostataka oštećenog vozila </a:t>
            </a:r>
            <a:r>
              <a:rPr lang="sr-Latn-CS" sz="3200" dirty="0"/>
              <a:t>ide </a:t>
            </a:r>
            <a:r>
              <a:rPr lang="sr-Latn-CS" sz="3200" dirty="0">
                <a:solidFill>
                  <a:srgbClr val="FF0000"/>
                </a:solidFill>
              </a:rPr>
              <a:t>na teret osiguravača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67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752165" y="290734"/>
            <a:ext cx="10668000" cy="1216025"/>
          </a:xfrm>
        </p:spPr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3600" b="1" dirty="0"/>
              <a:t>Trenutak u kome se utvrđuje visina šteta </a:t>
            </a:r>
            <a:r>
              <a:rPr lang="sr-Latn-CS" sz="3600" dirty="0"/>
              <a:t>je </a:t>
            </a:r>
            <a:r>
              <a:rPr lang="sr-Latn-CS" sz="3600" dirty="0">
                <a:solidFill>
                  <a:srgbClr val="FF0000"/>
                </a:solidFill>
              </a:rPr>
              <a:t>trenutak kada je doneta sudska </a:t>
            </a:r>
            <a:r>
              <a:rPr lang="sr-Latn-CS" sz="3600" dirty="0" smtClean="0">
                <a:solidFill>
                  <a:srgbClr val="FF0000"/>
                </a:solidFill>
              </a:rPr>
              <a:t>presuda</a:t>
            </a:r>
            <a:endParaRPr lang="sr-Latn-CS" sz="3600" dirty="0"/>
          </a:p>
          <a:p>
            <a:pPr>
              <a:lnSpc>
                <a:spcPct val="90000"/>
              </a:lnSpc>
            </a:pPr>
            <a:r>
              <a:rPr lang="sr-Latn-CS" sz="3600" dirty="0">
                <a:solidFill>
                  <a:schemeClr val="accent2"/>
                </a:solidFill>
              </a:rPr>
              <a:t>Štete na licima</a:t>
            </a:r>
            <a:r>
              <a:rPr lang="sr-Latn-CS" sz="3600" dirty="0"/>
              <a:t> – </a:t>
            </a:r>
            <a:r>
              <a:rPr lang="sr-Latn-CS" sz="3600" dirty="0">
                <a:solidFill>
                  <a:srgbClr val="FF0000"/>
                </a:solidFill>
              </a:rPr>
              <a:t>nadoknađuju se svi oblici imovinske i neimovinske štete</a:t>
            </a:r>
          </a:p>
        </p:txBody>
      </p:sp>
    </p:spTree>
    <p:extLst>
      <p:ext uri="{BB962C8B-B14F-4D97-AF65-F5344CB8AC3E}">
        <p14:creationId xmlns="" xmlns:p14="http://schemas.microsoft.com/office/powerpoint/2010/main" val="100525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300" dirty="0"/>
              <a:t>Što se tiče </a:t>
            </a:r>
            <a:r>
              <a:rPr lang="sr-Latn-CS" sz="3300" dirty="0">
                <a:solidFill>
                  <a:srgbClr val="FF0000"/>
                </a:solidFill>
              </a:rPr>
              <a:t>imovinske štete, </a:t>
            </a:r>
            <a:r>
              <a:rPr lang="sr-Latn-CS" sz="3300" dirty="0"/>
              <a:t>koja se </a:t>
            </a:r>
            <a:r>
              <a:rPr lang="sr-Latn-CS" sz="3300" dirty="0">
                <a:solidFill>
                  <a:srgbClr val="FF0000"/>
                </a:solidFill>
              </a:rPr>
              <a:t>odnosi na osiguranje lica </a:t>
            </a:r>
            <a:r>
              <a:rPr lang="sr-Latn-CS" sz="3300" b="1" dirty="0"/>
              <a:t>nadoknađuju se</a:t>
            </a:r>
            <a:r>
              <a:rPr lang="sr-Latn-CS" sz="3300" dirty="0"/>
              <a:t>: troškovi lečenja, izgubljeni lični dohodak, naknada za prekinuto školovanje, naknada za invaliditet. U slučaju smrti </a:t>
            </a:r>
            <a:r>
              <a:rPr lang="sr-Latn-CS" sz="3300" dirty="0" smtClean="0"/>
              <a:t>nadoknađuj</a:t>
            </a:r>
            <a:r>
              <a:rPr lang="en-US" sz="3300" dirty="0" smtClean="0"/>
              <a:t>u</a:t>
            </a:r>
            <a:r>
              <a:rPr lang="sr-Latn-CS" sz="3300" dirty="0" smtClean="0"/>
              <a:t> </a:t>
            </a:r>
            <a:r>
              <a:rPr lang="sr-Latn-CS" sz="3300" dirty="0"/>
              <a:t>se: troškovi sahrane, itd.</a:t>
            </a:r>
            <a:endParaRPr lang="en-US" sz="33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="" xmlns:p14="http://schemas.microsoft.com/office/powerpoint/2010/main" val="398615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600" dirty="0"/>
              <a:t>Kod </a:t>
            </a:r>
            <a:r>
              <a:rPr lang="sr-Latn-CS" sz="3600" b="1" dirty="0"/>
              <a:t>neimovinske štete </a:t>
            </a:r>
            <a:r>
              <a:rPr lang="sr-Latn-CS" sz="3600" dirty="0">
                <a:solidFill>
                  <a:srgbClr val="FF0000"/>
                </a:solidFill>
              </a:rPr>
              <a:t>nadoknađuju se</a:t>
            </a:r>
            <a:r>
              <a:rPr lang="sr-Latn-CS" sz="3600" dirty="0"/>
              <a:t>: pretrpljen fizički bol, duševni bol bliskih srodnika, pretrpljeni strah ako je narušeno fizičko zdravlje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425319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b="1" dirty="0"/>
              <a:t>Poseban značaj </a:t>
            </a:r>
            <a:r>
              <a:rPr lang="sr-Latn-CS" sz="3200" dirty="0"/>
              <a:t>osiguranja od odgovornosti ogleda se u </a:t>
            </a:r>
            <a:r>
              <a:rPr lang="sr-Latn-CS" sz="3200" dirty="0">
                <a:solidFill>
                  <a:srgbClr val="FF0000"/>
                </a:solidFill>
              </a:rPr>
              <a:t>povećanju bezbednosti trećih </a:t>
            </a:r>
            <a:r>
              <a:rPr lang="sr-Latn-CS" sz="3200" dirty="0" smtClean="0">
                <a:solidFill>
                  <a:srgbClr val="FF0000"/>
                </a:solidFill>
              </a:rPr>
              <a:t>lica</a:t>
            </a:r>
            <a:endParaRPr lang="sr-Latn-CS" sz="3200" dirty="0"/>
          </a:p>
          <a:p>
            <a:r>
              <a:rPr lang="sr-Latn-CS" sz="3200" b="1" dirty="0"/>
              <a:t>Sa pravnog aspekta </a:t>
            </a:r>
            <a:r>
              <a:rPr lang="sr-Latn-CS" sz="3200" dirty="0"/>
              <a:t>osiguranje od odgovornosti predstavlja zakonom ili </a:t>
            </a:r>
            <a:r>
              <a:rPr lang="sr-Latn-CS" sz="3200" dirty="0">
                <a:solidFill>
                  <a:srgbClr val="FF0000"/>
                </a:solidFill>
              </a:rPr>
              <a:t>ugovorom uređen skup </a:t>
            </a:r>
            <a:r>
              <a:rPr lang="sr-Latn-CS" sz="3200" b="1" dirty="0"/>
              <a:t>pravnih odnosa između tri lica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104467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b="1" dirty="0" smtClean="0"/>
              <a:t>Osiguravača</a:t>
            </a:r>
            <a:r>
              <a:rPr lang="sr-Latn-CS" dirty="0" smtClean="0"/>
              <a:t> </a:t>
            </a:r>
            <a:r>
              <a:rPr lang="sr-Latn-CS" dirty="0"/>
              <a:t>koji </a:t>
            </a:r>
            <a:r>
              <a:rPr lang="sr-Latn-CS" dirty="0">
                <a:solidFill>
                  <a:srgbClr val="FF0000"/>
                </a:solidFill>
              </a:rPr>
              <a:t>naplaćuje premiju i preuzima imovinske posledice </a:t>
            </a:r>
            <a:r>
              <a:rPr lang="sr-Latn-CS" dirty="0"/>
              <a:t>određenog štetnog događaja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b="1" dirty="0" smtClean="0"/>
              <a:t>Osiguranika</a:t>
            </a:r>
            <a:r>
              <a:rPr lang="sr-Latn-CS" dirty="0" smtClean="0"/>
              <a:t> </a:t>
            </a:r>
            <a:r>
              <a:rPr lang="sr-Latn-CS" dirty="0"/>
              <a:t>koji se </a:t>
            </a:r>
            <a:r>
              <a:rPr lang="sr-Latn-CS" dirty="0">
                <a:solidFill>
                  <a:srgbClr val="FF0000"/>
                </a:solidFill>
              </a:rPr>
              <a:t>oslobađa posledica građanske odgovornosti</a:t>
            </a:r>
            <a:r>
              <a:rPr lang="sr-Latn-CS" dirty="0"/>
              <a:t> i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b="1" dirty="0" smtClean="0"/>
              <a:t>Trećeg </a:t>
            </a:r>
            <a:r>
              <a:rPr lang="sr-Latn-CS" b="1" dirty="0"/>
              <a:t>lica</a:t>
            </a:r>
            <a:r>
              <a:rPr lang="sr-Latn-CS" dirty="0"/>
              <a:t> kome se </a:t>
            </a:r>
            <a:r>
              <a:rPr lang="sr-Latn-CS" dirty="0">
                <a:solidFill>
                  <a:srgbClr val="FF0000"/>
                </a:solidFill>
              </a:rPr>
              <a:t>naknadom iz osiguranja vrši obeštećenje</a:t>
            </a:r>
            <a:r>
              <a:rPr lang="sr-Latn-CS" dirty="0"/>
              <a:t> u slučaju da iz tog događaja pretrpi štetu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7299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dirty="0"/>
              <a:t>Ovo osiguranje </a:t>
            </a:r>
            <a:r>
              <a:rPr lang="sr-Latn-CS" sz="3200" b="1" dirty="0"/>
              <a:t>ima oštetni karakter</a:t>
            </a:r>
          </a:p>
          <a:p>
            <a:r>
              <a:rPr lang="sr-Latn-CS" sz="3200" b="1" dirty="0"/>
              <a:t>Osiguravač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preuzima na sebe imovinske posledice</a:t>
            </a:r>
            <a:r>
              <a:rPr lang="sr-Latn-CS" sz="3200" dirty="0"/>
              <a:t> osiguranog slučaja</a:t>
            </a:r>
          </a:p>
          <a:p>
            <a:r>
              <a:rPr lang="sr-Latn-CS" sz="3200" dirty="0"/>
              <a:t>Npr. naknadu štete trećim licima prouzrokovane upotrebom motorn</a:t>
            </a:r>
            <a:r>
              <a:rPr lang="en-US" sz="3200" dirty="0" err="1"/>
              <a:t>og</a:t>
            </a:r>
            <a:r>
              <a:rPr lang="sr-Latn-CS" sz="3200" dirty="0"/>
              <a:t> vozila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408847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66093" y="304801"/>
            <a:ext cx="9523828" cy="1216025"/>
          </a:xfrm>
        </p:spPr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600" dirty="0"/>
              <a:t>Osiguranje od odgovornosti </a:t>
            </a:r>
            <a:r>
              <a:rPr lang="sr-Latn-CS" sz="3600" b="1" dirty="0"/>
              <a:t>može biti</a:t>
            </a:r>
            <a:r>
              <a:rPr lang="sr-Latn-CS" sz="3600" dirty="0"/>
              <a:t>: </a:t>
            </a:r>
            <a:r>
              <a:rPr lang="sr-Latn-CS" sz="3600" dirty="0">
                <a:solidFill>
                  <a:srgbClr val="FF0000"/>
                </a:solidFill>
              </a:rPr>
              <a:t>obavezno</a:t>
            </a:r>
            <a:r>
              <a:rPr lang="sr-Latn-CS" sz="3600" dirty="0"/>
              <a:t> i </a:t>
            </a:r>
            <a:r>
              <a:rPr lang="sr-Latn-CS" sz="3600" dirty="0">
                <a:solidFill>
                  <a:srgbClr val="FF0000"/>
                </a:solidFill>
              </a:rPr>
              <a:t>dobrovoljno</a:t>
            </a:r>
          </a:p>
          <a:p>
            <a:r>
              <a:rPr lang="sr-Latn-CS" sz="3600" dirty="0"/>
              <a:t>Kada je u pitanju </a:t>
            </a:r>
            <a:r>
              <a:rPr lang="sr-Latn-CS" sz="3600" dirty="0">
                <a:solidFill>
                  <a:srgbClr val="FF0000"/>
                </a:solidFill>
              </a:rPr>
              <a:t>obavezno osiguranje</a:t>
            </a:r>
            <a:r>
              <a:rPr lang="sr-Latn-CS" sz="3600" dirty="0"/>
              <a:t> poseban značaj ima </a:t>
            </a:r>
            <a:r>
              <a:rPr lang="sr-Latn-CS" sz="3600" dirty="0">
                <a:solidFill>
                  <a:srgbClr val="FF0000"/>
                </a:solidFill>
              </a:rPr>
              <a:t>osiguranje od autoodgovornosti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13618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Osiguranje od odgovornosti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 smtClean="0"/>
              <a:t>Zakonom </a:t>
            </a:r>
            <a:r>
              <a:rPr lang="sr-Latn-CS" sz="2800" b="1" dirty="0"/>
              <a:t>o osiguranju </a:t>
            </a:r>
            <a:r>
              <a:rPr lang="sr-Latn-CS" sz="2800" b="1" dirty="0" smtClean="0"/>
              <a:t>imovine </a:t>
            </a:r>
            <a:r>
              <a:rPr lang="sr-Latn-CS" sz="2800" b="1" dirty="0"/>
              <a:t>i lica </a:t>
            </a:r>
            <a:r>
              <a:rPr lang="sr-Latn-CS" sz="2800" dirty="0"/>
              <a:t>iz 1996. godine </a:t>
            </a:r>
            <a:r>
              <a:rPr lang="sr-Latn-CS" sz="2800" dirty="0" smtClean="0"/>
              <a:t>predviđena su </a:t>
            </a:r>
            <a:r>
              <a:rPr lang="sr-Latn-CS" sz="2800" dirty="0">
                <a:solidFill>
                  <a:srgbClr val="FF0000"/>
                </a:solidFill>
              </a:rPr>
              <a:t>dva vida osiguranja od odgovornosti</a:t>
            </a:r>
            <a:r>
              <a:rPr lang="sr-Latn-CS" sz="2800" dirty="0"/>
              <a:t>: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sz="2800" dirty="0" smtClean="0"/>
              <a:t>osiguranje </a:t>
            </a:r>
            <a:r>
              <a:rPr lang="sr-Latn-CS" sz="2800" dirty="0"/>
              <a:t>sopstvenika, odnosno korisnika motornih vozila od odgovornosti pričinjene trećim licima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sz="2800" dirty="0" smtClean="0"/>
              <a:t>osiguranje </a:t>
            </a:r>
            <a:r>
              <a:rPr lang="sr-Latn-CS" sz="2800" dirty="0"/>
              <a:t>sopstvenika, odnosno korisnika vazduhoplova od odgovornosti za štete koje mogu biti pričinjene licima i imovini na zemlji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206795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od odgovornosti</a:t>
            </a:r>
            <a:endParaRPr lang="en-US" sz="4400" b="1" dirty="0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b="1" dirty="0"/>
              <a:t>Zakon o obaveznom osiguranju </a:t>
            </a:r>
            <a:r>
              <a:rPr lang="sr-Latn-CS" dirty="0"/>
              <a:t>u </a:t>
            </a:r>
            <a:r>
              <a:rPr lang="sr-Latn-CS" b="1" dirty="0"/>
              <a:t>saobraćaju</a:t>
            </a:r>
            <a:r>
              <a:rPr lang="sr-Latn-CS" dirty="0"/>
              <a:t> predviđa </a:t>
            </a:r>
            <a:r>
              <a:rPr lang="sr-Latn-CS" dirty="0">
                <a:solidFill>
                  <a:srgbClr val="FF0000"/>
                </a:solidFill>
              </a:rPr>
              <a:t>četiri slučaja obaveznog osiguranja:</a:t>
            </a:r>
          </a:p>
          <a:p>
            <a:pPr marL="514350" indent="-514350">
              <a:lnSpc>
                <a:spcPct val="90000"/>
              </a:lnSpc>
              <a:buClr>
                <a:schemeClr val="tx2"/>
              </a:buClr>
              <a:buFont typeface="+mj-lt"/>
              <a:buAutoNum type="arabicParenR"/>
            </a:pPr>
            <a:r>
              <a:rPr lang="sr-Latn-CS" dirty="0" smtClean="0"/>
              <a:t>Osiguranje </a:t>
            </a:r>
            <a:r>
              <a:rPr lang="sr-Latn-CS" dirty="0"/>
              <a:t>putnika u javnom saobraćaju od posledica nesrećnog </a:t>
            </a:r>
            <a:r>
              <a:rPr lang="sr-Latn-CS" dirty="0" smtClean="0"/>
              <a:t>slučaja</a:t>
            </a:r>
          </a:p>
          <a:p>
            <a:pPr marL="514350" indent="-514350">
              <a:lnSpc>
                <a:spcPct val="90000"/>
              </a:lnSpc>
              <a:buClr>
                <a:schemeClr val="tx2"/>
              </a:buClr>
              <a:buFont typeface="+mj-lt"/>
              <a:buAutoNum type="arabicParenR"/>
            </a:pPr>
            <a:r>
              <a:rPr lang="sr-Latn-CS" dirty="0" smtClean="0"/>
              <a:t>Osiguranje vlasnika motornih vozila od odgovornosti za štetu pričinjenu trećim licima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0711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1412</Words>
  <Application>Microsoft Office PowerPoint</Application>
  <PresentationFormat>Custom</PresentationFormat>
  <Paragraphs>113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Profile</vt:lpstr>
      <vt:lpstr>X nedelja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  <vt:lpstr>Osiguranje od odgovornosti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Osiguranje od odgovornosti</dc:title>
  <dc:creator>Korisnik</dc:creator>
  <cp:lastModifiedBy>Anicici1</cp:lastModifiedBy>
  <cp:revision>10</cp:revision>
  <dcterms:created xsi:type="dcterms:W3CDTF">2018-12-15T21:43:11Z</dcterms:created>
  <dcterms:modified xsi:type="dcterms:W3CDTF">2019-01-28T17:03:04Z</dcterms:modified>
</cp:coreProperties>
</file>