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70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8B15E-313E-4D73-AAF5-1A7FA7430A49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5C81E-DB09-4CEE-B54C-788DF63062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/>
              <a:t>Elastičnost tražnje i prihod </a:t>
            </a:r>
            <a:r>
              <a:rPr lang="sr-Latn-CS" b="1" dirty="0" smtClean="0"/>
              <a:t>preduzeća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b="1" dirty="0" smtClean="0"/>
              <a:t>Elastičnost tražnje i prihod preduzeća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Elastičnost tražnje i prihod preduzeća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/>
              <a:t> </a:t>
            </a:r>
            <a:r>
              <a:rPr lang="sr-Latn-CS" dirty="0">
                <a:solidFill>
                  <a:srgbClr val="FF0000"/>
                </a:solidFill>
              </a:rPr>
              <a:t>Poznavanje odgovarajućih relacija između promena ukupnog prihoda preduzeća i elastičnosti tražnje značajan je izvor informacija i za pravilno vođenje politike cena kao elementa ekonomske politike.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  <a:p>
            <a:r>
              <a:rPr lang="sr-Latn-CS" dirty="0"/>
              <a:t>Pre nego što pokažemo kako elastičnost tražnje utiče na zavisnost promena ukupnog prihoda od promena cene odnosno obima prodaje, definisaćemo ukratko pojmove: ukupni prihod i granični prihod.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Elastičnost tražnje i prihod preduzeća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i="1" dirty="0">
                <a:solidFill>
                  <a:srgbClr val="FF0000"/>
                </a:solidFill>
              </a:rPr>
              <a:t>Funkcija agregatne tražnje</a:t>
            </a:r>
            <a:r>
              <a:rPr lang="sr-Latn-CS" dirty="0">
                <a:solidFill>
                  <a:srgbClr val="FF0000"/>
                </a:solidFill>
              </a:rPr>
              <a:t> </a:t>
            </a:r>
            <a:r>
              <a:rPr lang="sr-Latn-CS" dirty="0"/>
              <a:t>za proizvodom </a:t>
            </a:r>
            <a:r>
              <a:rPr lang="sr-Latn-CS" i="1" dirty="0"/>
              <a:t>X</a:t>
            </a:r>
            <a:r>
              <a:rPr lang="sr-Latn-CS" dirty="0"/>
              <a:t>, koja izražava odnos između cene i tražene količine, tj. funkcija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sr-Latn-CS" dirty="0" smtClean="0"/>
              <a:t>predstavlja </a:t>
            </a:r>
            <a:r>
              <a:rPr lang="sr-Latn-CS" dirty="0"/>
              <a:t>sa stanovišta preduzeća (koje ima monopolski položaj na tržištu) </a:t>
            </a:r>
            <a:r>
              <a:rPr lang="sr-Latn-CS" i="1" dirty="0">
                <a:solidFill>
                  <a:srgbClr val="FF0000"/>
                </a:solidFill>
              </a:rPr>
              <a:t>funkciju prodaje</a:t>
            </a:r>
            <a:r>
              <a:rPr lang="sr-Latn-CS" dirty="0">
                <a:solidFill>
                  <a:srgbClr val="FF0000"/>
                </a:solidFill>
              </a:rPr>
              <a:t> </a:t>
            </a:r>
            <a:r>
              <a:rPr lang="sr-Latn-CS" dirty="0"/>
              <a:t>koja izražava odnos između cene i prodate količine posmatranog proizvoda.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357436"/>
            <a:ext cx="1000125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Elastičnost tražnje i prihod preduzeća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728657"/>
          </a:xfrm>
        </p:spPr>
        <p:txBody>
          <a:bodyPr>
            <a:normAutofit/>
          </a:bodyPr>
          <a:lstStyle/>
          <a:p>
            <a:r>
              <a:rPr lang="sr-Latn-CS" sz="1500" dirty="0">
                <a:solidFill>
                  <a:srgbClr val="FF0000"/>
                </a:solidFill>
              </a:rPr>
              <a:t>Funkcija tražnje odnosno prodaje (82) može da se napiše u inverznom obliku</a:t>
            </a:r>
            <a:endParaRPr lang="en-US" sz="1500" dirty="0">
              <a:solidFill>
                <a:srgbClr val="FF000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3071802" y="2100258"/>
          <a:ext cx="1714512" cy="342902"/>
        </p:xfrm>
        <a:graphic>
          <a:graphicData uri="http://schemas.openxmlformats.org/presentationml/2006/ole">
            <p:oleObj spid="_x0000_s2049" name="Equation" r:id="rId3" imgW="1143000" imgH="22860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1472" y="2571750"/>
            <a:ext cx="8229600" cy="72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dirty="0">
                <a:solidFill>
                  <a:srgbClr val="FF0000"/>
                </a:solidFill>
              </a:rPr>
              <a:t>tako da se </a:t>
            </a:r>
            <a:r>
              <a:rPr lang="sr-Latn-CS" sz="1500" i="1" dirty="0">
                <a:solidFill>
                  <a:srgbClr val="FF0000"/>
                </a:solidFill>
              </a:rPr>
              <a:t>ukupni prihod</a:t>
            </a:r>
            <a:r>
              <a:rPr lang="sr-Latn-CS" sz="1500" dirty="0">
                <a:solidFill>
                  <a:srgbClr val="FF0000"/>
                </a:solidFill>
              </a:rPr>
              <a:t> </a:t>
            </a:r>
            <a:r>
              <a:rPr lang="sr-Latn-CS" sz="1500" i="1" dirty="0">
                <a:solidFill>
                  <a:srgbClr val="FF0000"/>
                </a:solidFill>
              </a:rPr>
              <a:t>(R – Revenue),</a:t>
            </a:r>
            <a:r>
              <a:rPr lang="sr-Latn-CS" sz="1500" dirty="0">
                <a:solidFill>
                  <a:srgbClr val="FF0000"/>
                </a:solidFill>
              </a:rPr>
              <a:t> </a:t>
            </a:r>
            <a:r>
              <a:rPr lang="sr-Latn-CS" sz="1500" i="1" dirty="0">
                <a:solidFill>
                  <a:srgbClr val="FF0000"/>
                </a:solidFill>
              </a:rPr>
              <a:t>definisan kao umnožak prodajne cene i obima prodaje</a:t>
            </a:r>
            <a:r>
              <a:rPr lang="sr-Latn-CS" sz="1500" dirty="0">
                <a:solidFill>
                  <a:srgbClr val="FF0000"/>
                </a:solidFill>
              </a:rPr>
              <a:t>, može da izrazi na dva načina:</a:t>
            </a:r>
            <a:endParaRPr lang="en-US" sz="1500" dirty="0">
              <a:solidFill>
                <a:srgbClr val="FF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000099" y="3500444"/>
          <a:ext cx="1796155" cy="285752"/>
        </p:xfrm>
        <a:graphic>
          <a:graphicData uri="http://schemas.openxmlformats.org/presentationml/2006/ole">
            <p:oleObj spid="_x0000_s2051" name="Equation" r:id="rId4" imgW="1257300" imgH="203200" progId="Equation.3">
              <p:embed/>
            </p:oleObj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00562" y="3571882"/>
          <a:ext cx="2158777" cy="271463"/>
        </p:xfrm>
        <a:graphic>
          <a:graphicData uri="http://schemas.openxmlformats.org/presentationml/2006/ole">
            <p:oleObj spid="_x0000_s2053" name="Equation" r:id="rId5" imgW="1587500" imgH="203200" progId="Equation.3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642910" y="4071948"/>
            <a:ext cx="8229600" cy="72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dirty="0">
                <a:solidFill>
                  <a:srgbClr val="FF0000"/>
                </a:solidFill>
              </a:rPr>
              <a:t>U prvom slučaju (84a) ukupni prihod preduzeća (proizvođača odnosno prodavca posmatranog proizvoda) izražen je u funkciji cene, a u drugom slučaju (84b) u funkciji obima prodaje</a:t>
            </a:r>
            <a:endParaRPr lang="en-US" sz="1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Elastičnost tražnje i prihod preduzeća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157285"/>
          </a:xfrm>
        </p:spPr>
        <p:txBody>
          <a:bodyPr>
            <a:normAutofit/>
          </a:bodyPr>
          <a:lstStyle/>
          <a:p>
            <a:r>
              <a:rPr lang="sr-Latn-CS" sz="1500" i="1" dirty="0">
                <a:solidFill>
                  <a:srgbClr val="FF0000"/>
                </a:solidFill>
              </a:rPr>
              <a:t>Granični prihod </a:t>
            </a:r>
            <a:r>
              <a:rPr lang="sr-Latn-CS" sz="1500" dirty="0">
                <a:solidFill>
                  <a:srgbClr val="FF0000"/>
                </a:solidFill>
              </a:rPr>
              <a:t>(</a:t>
            </a:r>
            <a:r>
              <a:rPr lang="sr-Latn-CS" sz="1500" i="1" dirty="0">
                <a:solidFill>
                  <a:srgbClr val="FF0000"/>
                </a:solidFill>
              </a:rPr>
              <a:t>R'</a:t>
            </a:r>
            <a:r>
              <a:rPr lang="sr-Latn-CS" sz="1500" dirty="0">
                <a:solidFill>
                  <a:srgbClr val="FF0000"/>
                </a:solidFill>
              </a:rPr>
              <a:t> ili </a:t>
            </a:r>
            <a:r>
              <a:rPr lang="sr-Latn-CS" sz="1500" i="1" dirty="0">
                <a:solidFill>
                  <a:srgbClr val="FF0000"/>
                </a:solidFill>
              </a:rPr>
              <a:t>MR </a:t>
            </a:r>
            <a:r>
              <a:rPr lang="sr-Latn-CS" sz="1500" dirty="0">
                <a:solidFill>
                  <a:srgbClr val="FF0000"/>
                </a:solidFill>
              </a:rPr>
              <a:t>– </a:t>
            </a:r>
            <a:r>
              <a:rPr lang="sr-Latn-CS" sz="1500" i="1" dirty="0">
                <a:solidFill>
                  <a:srgbClr val="FF0000"/>
                </a:solidFill>
              </a:rPr>
              <a:t>Marginal Revenue</a:t>
            </a:r>
            <a:r>
              <a:rPr lang="sr-Latn-CS" sz="1500" dirty="0">
                <a:solidFill>
                  <a:srgbClr val="FF0000"/>
                </a:solidFill>
              </a:rPr>
              <a:t>) može, kao i ukupni prihod, da se definiše na dva načina:</a:t>
            </a:r>
            <a:endParaRPr lang="en-US" sz="1500" dirty="0">
              <a:solidFill>
                <a:srgbClr val="FF0000"/>
              </a:solidFill>
            </a:endParaRPr>
          </a:p>
          <a:p>
            <a:endParaRPr lang="en-US" sz="15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285852" y="2071684"/>
          <a:ext cx="2015408" cy="633414"/>
        </p:xfrm>
        <a:graphic>
          <a:graphicData uri="http://schemas.openxmlformats.org/presentationml/2006/ole">
            <p:oleObj spid="_x0000_s17409" name="Equation" r:id="rId3" imgW="1333500" imgH="419100" progId="Equation.3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572131" y="2066674"/>
          <a:ext cx="1785951" cy="538412"/>
        </p:xfrm>
        <a:graphic>
          <a:graphicData uri="http://schemas.openxmlformats.org/presentationml/2006/ole">
            <p:oleObj spid="_x0000_s17411" name="Equation" r:id="rId4" imgW="1295400" imgH="393700" progId="Equation.3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1472" y="2571750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dirty="0">
                <a:solidFill>
                  <a:srgbClr val="FF0000"/>
                </a:solidFill>
              </a:rPr>
              <a:t>U prvom slučaju (86a) granični prihod je definisan kao </a:t>
            </a:r>
            <a:r>
              <a:rPr lang="sr-Latn-CS" sz="1500" i="1" dirty="0">
                <a:solidFill>
                  <a:srgbClr val="FF0000"/>
                </a:solidFill>
              </a:rPr>
              <a:t>količnik promena ukupnog prihoda i promene cene</a:t>
            </a:r>
            <a:r>
              <a:rPr lang="sr-Latn-CS" sz="1500" dirty="0">
                <a:solidFill>
                  <a:srgbClr val="FF0000"/>
                </a:solidFill>
              </a:rPr>
              <a:t>, a u drugom slučaju – kao </a:t>
            </a:r>
            <a:r>
              <a:rPr lang="sr-Latn-CS" sz="1500" i="1" dirty="0">
                <a:solidFill>
                  <a:srgbClr val="FF0000"/>
                </a:solidFill>
              </a:rPr>
              <a:t>količnik pomene ukupnog prihoda i promene obima prodaje</a:t>
            </a:r>
            <a:r>
              <a:rPr lang="sr-Latn-CS" sz="1500" dirty="0"/>
              <a:t>.</a:t>
            </a:r>
            <a:endParaRPr lang="en-US" sz="1500" dirty="0"/>
          </a:p>
          <a:p>
            <a:r>
              <a:rPr lang="sr-Latn-CS" sz="1500" dirty="0"/>
              <a:t> </a:t>
            </a:r>
            <a:endParaRPr lang="en-US" sz="1500" dirty="0"/>
          </a:p>
          <a:p>
            <a:r>
              <a:rPr lang="sr-Latn-CS" sz="1500" dirty="0">
                <a:solidFill>
                  <a:srgbClr val="FF0000"/>
                </a:solidFill>
              </a:rPr>
              <a:t>U uslovima </a:t>
            </a:r>
            <a:r>
              <a:rPr lang="sr-Latn-CS" sz="1500" i="1" dirty="0">
                <a:solidFill>
                  <a:srgbClr val="FF0000"/>
                </a:solidFill>
              </a:rPr>
              <a:t>monopolskog položaja na tržištu</a:t>
            </a:r>
            <a:r>
              <a:rPr lang="sr-Latn-CS" sz="1500" dirty="0">
                <a:solidFill>
                  <a:srgbClr val="FF0000"/>
                </a:solidFill>
              </a:rPr>
              <a:t>, preduzeće može da vodi kako </a:t>
            </a:r>
            <a:r>
              <a:rPr lang="sr-Latn-CS" sz="1500" i="1" dirty="0">
                <a:solidFill>
                  <a:srgbClr val="FF0000"/>
                </a:solidFill>
              </a:rPr>
              <a:t>politiku cena</a:t>
            </a:r>
            <a:r>
              <a:rPr lang="sr-Latn-CS" sz="1500" dirty="0">
                <a:solidFill>
                  <a:srgbClr val="FF0000"/>
                </a:solidFill>
              </a:rPr>
              <a:t>) tako i </a:t>
            </a:r>
            <a:r>
              <a:rPr lang="sr-Latn-CS" sz="1500" i="1" dirty="0">
                <a:solidFill>
                  <a:srgbClr val="FF0000"/>
                </a:solidFill>
              </a:rPr>
              <a:t>politiku (obima) prodaje</a:t>
            </a:r>
            <a:r>
              <a:rPr lang="sr-Latn-CS" sz="1500" dirty="0">
                <a:solidFill>
                  <a:srgbClr val="FF0000"/>
                </a:solidFill>
              </a:rPr>
              <a:t>). </a:t>
            </a:r>
            <a:endParaRPr lang="en-US" sz="1500" dirty="0">
              <a:solidFill>
                <a:srgbClr val="FF0000"/>
              </a:solidFill>
            </a:endParaRPr>
          </a:p>
          <a:p>
            <a:r>
              <a:rPr lang="sr-Latn-CS" sz="1500" dirty="0"/>
              <a:t> </a:t>
            </a:r>
            <a:endParaRPr lang="en-US" sz="1500" dirty="0"/>
          </a:p>
          <a:p>
            <a:r>
              <a:rPr lang="sr-Latn-CS" sz="1500" dirty="0"/>
              <a:t>Da bi povećalo prodaju, monopolsko preduzeće mora (zbog ograničene apsorpcione moći tržišta) da smanji cenu.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Elastičnost tražnje i prihod preduzeća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942971"/>
          </a:xfrm>
        </p:spPr>
        <p:txBody>
          <a:bodyPr>
            <a:normAutofit fontScale="62500" lnSpcReduction="20000"/>
          </a:bodyPr>
          <a:lstStyle/>
          <a:p>
            <a:r>
              <a:rPr lang="sr-Latn-CS" dirty="0">
                <a:solidFill>
                  <a:srgbClr val="FF0000"/>
                </a:solidFill>
              </a:rPr>
              <a:t>Da bismo uspostavili vezu između elastičnosti tražnje i graničnog prihoda, </a:t>
            </a:r>
            <a:r>
              <a:rPr lang="sr-Latn-CS" dirty="0"/>
              <a:t>poćićemo od graničnog prihoda (86b) izraženog u funkciji obima prodaje. Naime, zamenom funkcije ukupnog prihoda (84b) u izrazu (86b) dobija se </a:t>
            </a:r>
            <a:endParaRPr lang="en-US" dirty="0"/>
          </a:p>
          <a:p>
            <a:endParaRPr 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214414" y="2214560"/>
          <a:ext cx="6817973" cy="928694"/>
        </p:xfrm>
        <a:graphic>
          <a:graphicData uri="http://schemas.openxmlformats.org/presentationml/2006/ole">
            <p:oleObj spid="_x0000_s18433" name="Equation" r:id="rId3" imgW="2870200" imgH="393700" progId="Equation.3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714480" y="3143254"/>
          <a:ext cx="5286395" cy="1057279"/>
        </p:xfrm>
        <a:graphic>
          <a:graphicData uri="http://schemas.openxmlformats.org/presentationml/2006/ole">
            <p:oleObj spid="_x0000_s18435" name="Equation" r:id="rId4" imgW="2425700" imgH="482600" progId="Equation.3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642910" y="4200529"/>
            <a:ext cx="8229600" cy="942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dirty="0"/>
              <a:t>gde je </a:t>
            </a:r>
            <a:r>
              <a:rPr lang="sr-Latn-CS" i="1" dirty="0"/>
              <a:t>E</a:t>
            </a:r>
            <a:r>
              <a:rPr lang="sr-Latn-CS" dirty="0"/>
              <a:t> koeficijent elastičnosti tražnje u odnosu na cenu</a:t>
            </a:r>
            <a:r>
              <a:rPr lang="sr-Latn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857766"/>
          </a:xfrm>
        </p:spPr>
        <p:txBody>
          <a:bodyPr>
            <a:normAutofit fontScale="62500" lnSpcReduction="20000"/>
          </a:bodyPr>
          <a:lstStyle/>
          <a:p>
            <a:r>
              <a:rPr lang="sr-Latn-CS" dirty="0" smtClean="0"/>
              <a:t>Izraz (87) daje vezu između graničnog prihoda i elastičnosti tražnje. </a:t>
            </a:r>
            <a:r>
              <a:rPr lang="sr-Latn-CS" dirty="0" smtClean="0">
                <a:solidFill>
                  <a:srgbClr val="FF0000"/>
                </a:solidFill>
              </a:rPr>
              <a:t>Posmatrajmo tri karakteristična slučaja za elastičnost tražnje.</a:t>
            </a:r>
            <a:endParaRPr lang="en-US" sz="4800" dirty="0">
              <a:solidFill>
                <a:srgbClr val="FF0000"/>
              </a:solidFill>
            </a:endParaRPr>
          </a:p>
          <a:p>
            <a:r>
              <a:rPr lang="sr-Latn-CS" u="sng" dirty="0"/>
              <a:t>(1) Kada je tražnja </a:t>
            </a:r>
            <a:r>
              <a:rPr lang="sr-Latn-CS" i="1" u="sng" dirty="0"/>
              <a:t>neelastična</a:t>
            </a:r>
            <a:r>
              <a:rPr lang="sr-Latn-CS" u="sng" dirty="0"/>
              <a:t> </a:t>
            </a:r>
            <a:r>
              <a:rPr lang="sr-Latn-CS" u="sng" dirty="0">
                <a:solidFill>
                  <a:srgbClr val="FF0000"/>
                </a:solidFill>
              </a:rPr>
              <a:t>(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&lt; 1</a:t>
            </a:r>
            <a:r>
              <a:rPr lang="sr-Latn-CS" u="sng" dirty="0"/>
              <a:t>), iz (33) vidimo da je granični prihod negativan , odakle zaključujemo </a:t>
            </a:r>
            <a:r>
              <a:rPr lang="sr-Latn-CS" u="sng" dirty="0">
                <a:solidFill>
                  <a:srgbClr val="FF0000"/>
                </a:solidFill>
              </a:rPr>
              <a:t>da ukupni prihod </a:t>
            </a:r>
            <a:r>
              <a:rPr lang="sr-Latn-CS" i="1" u="sng" dirty="0">
                <a:solidFill>
                  <a:srgbClr val="FF0000"/>
                </a:solidFill>
              </a:rPr>
              <a:t>R</a:t>
            </a:r>
            <a:r>
              <a:rPr lang="sr-Latn-CS" u="sng" dirty="0">
                <a:solidFill>
                  <a:srgbClr val="FF0000"/>
                </a:solidFill>
              </a:rPr>
              <a:t>(</a:t>
            </a:r>
            <a:r>
              <a:rPr lang="sr-Latn-CS" i="1" u="sng" dirty="0">
                <a:solidFill>
                  <a:srgbClr val="FF0000"/>
                </a:solidFill>
              </a:rPr>
              <a:t>x</a:t>
            </a:r>
            <a:r>
              <a:rPr lang="sr-Latn-CS" u="sng" dirty="0">
                <a:solidFill>
                  <a:srgbClr val="FF0000"/>
                </a:solidFill>
              </a:rPr>
              <a:t>) opada sa porastom obima prodaje.</a:t>
            </a:r>
            <a:r>
              <a:rPr lang="sr-Latn-CS" u="sng" dirty="0"/>
              <a:t> To znači da, kada je tražnja neelastična, monopolističko preduzeće ima interesa da smanjuje obim prodaje, jer na taj način ostvaruje veći ukupni prihod.</a:t>
            </a:r>
            <a:endParaRPr lang="en-US" u="sng" dirty="0"/>
          </a:p>
          <a:p>
            <a:endParaRPr lang="en-US" u="sng" dirty="0"/>
          </a:p>
          <a:p>
            <a:r>
              <a:rPr lang="sr-Latn-CS" u="sng" dirty="0"/>
              <a:t>(2) Ukoliko je tražnja </a:t>
            </a:r>
            <a:r>
              <a:rPr lang="sr-Latn-CS" i="1" u="sng" dirty="0"/>
              <a:t>normalno elastična</a:t>
            </a:r>
            <a:r>
              <a:rPr lang="sr-Latn-CS" u="sng" dirty="0"/>
              <a:t> </a:t>
            </a:r>
            <a:r>
              <a:rPr lang="sr-Latn-CS" u="sng" dirty="0">
                <a:solidFill>
                  <a:srgbClr val="FF0000"/>
                </a:solidFill>
              </a:rPr>
              <a:t>(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= 1</a:t>
            </a:r>
            <a:r>
              <a:rPr lang="sr-Latn-CS" u="sng" dirty="0"/>
              <a:t>), granični prihod ravan je nuli </a:t>
            </a:r>
            <a:r>
              <a:rPr lang="sr-Latn-CS" u="sng" dirty="0">
                <a:solidFill>
                  <a:srgbClr val="FF0000"/>
                </a:solidFill>
              </a:rPr>
              <a:t>, što znači da se ukupni prihod ne menja sa promenom obima prodaje</a:t>
            </a:r>
            <a:r>
              <a:rPr lang="sr-Latn-CS" u="sng" dirty="0"/>
              <a:t>.</a:t>
            </a:r>
            <a:endParaRPr lang="en-US" u="sng" dirty="0"/>
          </a:p>
          <a:p>
            <a:pPr>
              <a:buNone/>
            </a:pPr>
            <a:endParaRPr lang="en-US" u="sng" dirty="0"/>
          </a:p>
          <a:p>
            <a:r>
              <a:rPr lang="sr-Latn-CS" u="sng" dirty="0"/>
              <a:t> (3) Ako je tražnja </a:t>
            </a:r>
            <a:r>
              <a:rPr lang="sr-Latn-CS" i="1" u="sng" dirty="0"/>
              <a:t>elastična </a:t>
            </a:r>
            <a:r>
              <a:rPr lang="sr-Latn-CS" u="sng" dirty="0">
                <a:solidFill>
                  <a:srgbClr val="FF0000"/>
                </a:solidFill>
              </a:rPr>
              <a:t>(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&gt; 1), granični prihod je pozitivan , što pokazuje da ukupni prihod raste kad obim prodaje raste. T</a:t>
            </a:r>
            <a:r>
              <a:rPr lang="sr-Latn-CS" u="sng" dirty="0"/>
              <a:t>o znači, ako je za određeni obim prodaje tražnja elastična, monopolsko preduzeće može da poveća svoj ukup</a:t>
            </a:r>
            <a:r>
              <a:rPr lang="sr-Latn-CS" dirty="0"/>
              <a:t>an prihod ako odluči da (snižavanjem cene) poveća obim prodaje.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7"/>
            <a:ext cx="8229600" cy="1571635"/>
          </a:xfrm>
        </p:spPr>
        <p:txBody>
          <a:bodyPr>
            <a:normAutofit/>
          </a:bodyPr>
          <a:lstStyle/>
          <a:p>
            <a:r>
              <a:rPr lang="sr-Latn-CS" sz="1500" dirty="0">
                <a:solidFill>
                  <a:srgbClr val="FF0000"/>
                </a:solidFill>
              </a:rPr>
              <a:t>Drugi aspekt odnosa graničnog prihoda i elastičnosti tražnje javlja se u slučaju kad razmatramo </a:t>
            </a:r>
            <a:r>
              <a:rPr lang="sr-Latn-CS" sz="1500" i="1" dirty="0">
                <a:solidFill>
                  <a:srgbClr val="FF0000"/>
                </a:solidFill>
              </a:rPr>
              <a:t>zavisnost promena ukupnog prihoda (monopolističkog preduzeća) od promene cene</a:t>
            </a:r>
            <a:r>
              <a:rPr lang="sr-Latn-CS" sz="1500" dirty="0"/>
              <a:t>.</a:t>
            </a:r>
            <a:endParaRPr lang="en-US" sz="1500" dirty="0"/>
          </a:p>
          <a:p>
            <a:r>
              <a:rPr lang="sr-Latn-CS" sz="1500" dirty="0"/>
              <a:t>Da bismo uspostavili odgovarajuću relaciju između graničnog prihoda i elastičnosti tražnje, poćićemo od definicije graničnog prihoda u odnosu na </a:t>
            </a:r>
            <a:endParaRPr lang="en-US" sz="1500" dirty="0" smtClean="0"/>
          </a:p>
          <a:p>
            <a:r>
              <a:rPr lang="sr-Latn-CS" sz="1500" dirty="0"/>
              <a:t>Zamenom (84a) u izrazu (86a) dobija se: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2571736" y="1785932"/>
          <a:ext cx="4511540" cy="695327"/>
        </p:xfrm>
        <a:graphic>
          <a:graphicData uri="http://schemas.openxmlformats.org/presentationml/2006/ole">
            <p:oleObj spid="_x0000_s19457" name="Equation" r:id="rId3" imgW="2755900" imgH="419100" progId="Equation.3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643174" y="2643498"/>
          <a:ext cx="4143404" cy="771218"/>
        </p:xfrm>
        <a:graphic>
          <a:graphicData uri="http://schemas.openxmlformats.org/presentationml/2006/ole">
            <p:oleObj spid="_x0000_s19459" name="Equation" r:id="rId4" imgW="2755900" imgH="5080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72"/>
            <a:ext cx="8515352" cy="4572032"/>
          </a:xfrm>
        </p:spPr>
        <p:txBody>
          <a:bodyPr>
            <a:normAutofit fontScale="55000" lnSpcReduction="20000"/>
          </a:bodyPr>
          <a:lstStyle/>
          <a:p>
            <a:r>
              <a:rPr lang="sr-Latn-CS" dirty="0"/>
              <a:t>Izraz (88) </a:t>
            </a:r>
            <a:r>
              <a:rPr lang="sr-Latn-CS" dirty="0">
                <a:solidFill>
                  <a:srgbClr val="FF0000"/>
                </a:solidFill>
              </a:rPr>
              <a:t>daje vezu između graničnog prihoda, izraženog u funkciji cene, s jedne strane, i elastičnosti tražnje, s druge strane.</a:t>
            </a:r>
            <a:r>
              <a:rPr lang="sr-Latn-CS" dirty="0"/>
              <a:t> Razmotrimo ponovo tri karakteristična slučaja elastičnosti tražnje.</a:t>
            </a:r>
            <a:endParaRPr lang="en-US" dirty="0"/>
          </a:p>
          <a:p>
            <a:pPr>
              <a:buNone/>
            </a:pPr>
            <a:r>
              <a:rPr lang="en-US" u="sng" dirty="0" smtClean="0"/>
              <a:t>       </a:t>
            </a:r>
            <a:r>
              <a:rPr lang="sr-Latn-CS" u="sng" dirty="0" smtClean="0"/>
              <a:t>(</a:t>
            </a:r>
            <a:r>
              <a:rPr lang="sr-Latn-CS" u="sng" dirty="0"/>
              <a:t>1) </a:t>
            </a:r>
            <a:r>
              <a:rPr lang="sr-Latn-CS" u="sng" dirty="0">
                <a:solidFill>
                  <a:srgbClr val="FF0000"/>
                </a:solidFill>
              </a:rPr>
              <a:t>Ako je </a:t>
            </a:r>
            <a:r>
              <a:rPr lang="sr-Latn-CS" i="1" u="sng" dirty="0"/>
              <a:t>E &lt; 1</a:t>
            </a:r>
            <a:r>
              <a:rPr lang="sr-Latn-CS" u="sng" dirty="0"/>
              <a:t>, tada je </a:t>
            </a:r>
            <a:r>
              <a:rPr lang="sr-Latn-CS" i="1" u="sng" dirty="0"/>
              <a:t>R'</a:t>
            </a:r>
            <a:r>
              <a:rPr lang="sr-Latn-CS" u="sng" dirty="0"/>
              <a:t>(</a:t>
            </a:r>
            <a:r>
              <a:rPr lang="sr-Latn-CS" i="1" u="sng" dirty="0"/>
              <a:t>p</a:t>
            </a:r>
            <a:r>
              <a:rPr lang="sr-Latn-CS" u="sng" dirty="0"/>
              <a:t>) &gt; 0, odakle zaključujemo da ukupni prihod </a:t>
            </a:r>
            <a:r>
              <a:rPr lang="sr-Latn-CS" i="1" u="sng" dirty="0"/>
              <a:t>R</a:t>
            </a:r>
            <a:r>
              <a:rPr lang="sr-Latn-CS" u="sng" dirty="0"/>
              <a:t>(</a:t>
            </a:r>
            <a:r>
              <a:rPr lang="sr-Latn-CS" i="1" u="sng" dirty="0"/>
              <a:t>p</a:t>
            </a:r>
            <a:r>
              <a:rPr lang="sr-Latn-CS" u="sng" dirty="0"/>
              <a:t>) raste kad cena raste.. Drugim rečima, ako je za određeni nivo cene </a:t>
            </a:r>
            <a:r>
              <a:rPr lang="sr-Latn-CS" i="1" u="sng" dirty="0"/>
              <a:t>p</a:t>
            </a:r>
            <a:r>
              <a:rPr lang="sr-Latn-CS" u="sng" dirty="0"/>
              <a:t> tražnja neelastična, monopolitičko preduzeće može da poveća svoj ukupni prihod tako što će povećavati cenu (sve do nivoa koji mu obezbeđuje maksimalni ukupni prihod</a:t>
            </a:r>
            <a:r>
              <a:rPr lang="sr-Latn-CS" u="sng" dirty="0" smtClean="0"/>
              <a:t>).</a:t>
            </a:r>
            <a:r>
              <a:rPr lang="sr-Latn-CS" u="sng" dirty="0"/>
              <a:t> </a:t>
            </a:r>
            <a:endParaRPr lang="en-US" u="sng" dirty="0" smtClean="0"/>
          </a:p>
          <a:p>
            <a:endParaRPr lang="en-US" u="sng" dirty="0"/>
          </a:p>
          <a:p>
            <a:pPr>
              <a:buNone/>
            </a:pPr>
            <a:r>
              <a:rPr lang="en-US" u="sng" dirty="0" smtClean="0"/>
              <a:t>       </a:t>
            </a:r>
            <a:r>
              <a:rPr lang="sr-Latn-CS" u="sng" dirty="0" smtClean="0"/>
              <a:t>(</a:t>
            </a:r>
            <a:r>
              <a:rPr lang="sr-Latn-CS" u="sng" dirty="0"/>
              <a:t>2</a:t>
            </a:r>
            <a:r>
              <a:rPr lang="sr-Latn-CS" u="sng" dirty="0">
                <a:solidFill>
                  <a:srgbClr val="FF0000"/>
                </a:solidFill>
              </a:rPr>
              <a:t>) Ako je 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</a:t>
            </a:r>
            <a:r>
              <a:rPr lang="sr-Latn-CS" u="sng" dirty="0"/>
              <a:t>&gt; </a:t>
            </a:r>
            <a:r>
              <a:rPr lang="sr-Latn-CS" i="1" u="sng" dirty="0"/>
              <a:t>1</a:t>
            </a:r>
            <a:r>
              <a:rPr lang="sr-Latn-CS" u="sng" dirty="0"/>
              <a:t>, tada je </a:t>
            </a:r>
            <a:r>
              <a:rPr lang="sr-Latn-CS" i="1" u="sng" dirty="0"/>
              <a:t>R'</a:t>
            </a:r>
            <a:r>
              <a:rPr lang="sr-Latn-CS" u="sng" dirty="0"/>
              <a:t>(</a:t>
            </a:r>
            <a:r>
              <a:rPr lang="sr-Latn-CS" i="1" u="sng" dirty="0"/>
              <a:t>p</a:t>
            </a:r>
            <a:r>
              <a:rPr lang="sr-Latn-CS" u="sng" dirty="0"/>
              <a:t>) &lt; 0, odakle zaključujemo da ukupni prihod opada kad cena raste. To znači da je cena </a:t>
            </a:r>
            <a:r>
              <a:rPr lang="sr-Latn-CS" i="1" u="sng" dirty="0"/>
              <a:t>p</a:t>
            </a:r>
            <a:r>
              <a:rPr lang="sr-Latn-CS" u="sng" dirty="0"/>
              <a:t> za koju je tražnja elastična suviše visoka, pa ukoliko (monopolističko) preduzeće želi da poveća svoj ukupni prihod, ono mora da smanjuje cenu (sve dok se granični prihod ne izjednači s nulom</a:t>
            </a:r>
            <a:r>
              <a:rPr lang="sr-Latn-CS" u="sng" dirty="0" smtClean="0"/>
              <a:t>).</a:t>
            </a:r>
            <a:endParaRPr lang="en-US" u="sng" dirty="0" smtClean="0"/>
          </a:p>
          <a:p>
            <a:endParaRPr lang="en-US" u="sng" dirty="0"/>
          </a:p>
          <a:p>
            <a:pPr>
              <a:buNone/>
            </a:pPr>
            <a:r>
              <a:rPr lang="en-US" u="sng" smtClean="0"/>
              <a:t>       </a:t>
            </a:r>
            <a:r>
              <a:rPr lang="sr-Latn-CS" u="sng" smtClean="0"/>
              <a:t>(</a:t>
            </a:r>
            <a:r>
              <a:rPr lang="sr-Latn-CS" u="sng" dirty="0"/>
              <a:t>3) </a:t>
            </a:r>
            <a:r>
              <a:rPr lang="sr-Latn-CS" u="sng" dirty="0">
                <a:solidFill>
                  <a:srgbClr val="FF0000"/>
                </a:solidFill>
              </a:rPr>
              <a:t>U slučaju normalne elastičnosti tražnje, 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= </a:t>
            </a:r>
            <a:r>
              <a:rPr lang="sr-Latn-CS" i="1" u="sng" dirty="0">
                <a:solidFill>
                  <a:srgbClr val="FF0000"/>
                </a:solidFill>
              </a:rPr>
              <a:t>1</a:t>
            </a:r>
            <a:r>
              <a:rPr lang="sr-Latn-CS" u="sng" dirty="0">
                <a:solidFill>
                  <a:srgbClr val="FF0000"/>
                </a:solidFill>
              </a:rPr>
              <a:t>, iz (88) vidimo da je granični prihod</a:t>
            </a:r>
            <a:r>
              <a:rPr lang="sr-Latn-CS" i="1" u="sng" dirty="0">
                <a:solidFill>
                  <a:srgbClr val="FF0000"/>
                </a:solidFill>
              </a:rPr>
              <a:t> R'</a:t>
            </a:r>
            <a:r>
              <a:rPr lang="sr-Latn-CS" u="sng" dirty="0">
                <a:solidFill>
                  <a:srgbClr val="FF0000"/>
                </a:solidFill>
              </a:rPr>
              <a:t>(</a:t>
            </a:r>
            <a:r>
              <a:rPr lang="sr-Latn-CS" i="1" u="sng" dirty="0">
                <a:solidFill>
                  <a:srgbClr val="FF0000"/>
                </a:solidFill>
              </a:rPr>
              <a:t>p</a:t>
            </a:r>
            <a:r>
              <a:rPr lang="sr-Latn-CS" u="sng" dirty="0">
                <a:solidFill>
                  <a:srgbClr val="FF0000"/>
                </a:solidFill>
              </a:rPr>
              <a:t>) = 0, što pokazuje da ukupni prihod ima stacionarnu (maksimalnu) vrednost</a:t>
            </a:r>
            <a:r>
              <a:rPr lang="sr-Latn-CS" u="sng" dirty="0"/>
              <a:t>. Prema, tome, pri ceni </a:t>
            </a:r>
            <a:r>
              <a:rPr lang="sr-Latn-CS" i="1" u="sng" dirty="0"/>
              <a:t>p</a:t>
            </a:r>
            <a:r>
              <a:rPr lang="sr-Latn-CS" u="sng" dirty="0"/>
              <a:t> za koju je tražnja normalno (jedinično) elastična, za monopolističko preduzeće je najbolje da vodi politiku stabilnih cena koja mu obezbeđuje maksimalni prihod.</a:t>
            </a:r>
            <a:endParaRPr lang="en-US" u="sng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656</Words>
  <Application>Microsoft Office PowerPoint</Application>
  <PresentationFormat>On-screen Show (16:9)</PresentationFormat>
  <Paragraphs>40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Elastičnost tražnje i prihod preduzeća</vt:lpstr>
      <vt:lpstr>Elastičnost tražnje i prihod preduzeća</vt:lpstr>
      <vt:lpstr>Elastičnost tražnje i prihod preduzeća </vt:lpstr>
      <vt:lpstr>Elastičnost tražnje i prihod preduzeća </vt:lpstr>
      <vt:lpstr>Elastičnost tražnje i prihod preduzeća</vt:lpstr>
      <vt:lpstr>Elastičnost tražnje i prihod preduzeća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Elastičnost tražnje i prihod preduzeća</dc:title>
  <dc:creator>imijailovic</dc:creator>
  <cp:lastModifiedBy>vjerinic</cp:lastModifiedBy>
  <cp:revision>5</cp:revision>
  <dcterms:created xsi:type="dcterms:W3CDTF">2021-01-27T12:53:50Z</dcterms:created>
  <dcterms:modified xsi:type="dcterms:W3CDTF">2021-02-24T10:20:03Z</dcterms:modified>
</cp:coreProperties>
</file>