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107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483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6068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80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691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733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2646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172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8261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16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55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8727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869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613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34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490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172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724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171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853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274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055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FCFBA-B595-4DA1-8374-A73E2E4503A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7843C-260C-4ADC-ABC4-1581AD50D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663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89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II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53882"/>
            <a:ext cx="10668000" cy="3965917"/>
          </a:xfrm>
        </p:spPr>
        <p:txBody>
          <a:bodyPr/>
          <a:lstStyle/>
          <a:p>
            <a:r>
              <a:rPr lang="sr-Latn-RS" b="1" dirty="0" smtClean="0"/>
              <a:t>Pojam, elementi i vrste rizika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(70-83 </a:t>
            </a:r>
            <a:r>
              <a:rPr lang="sr-Latn-RS" dirty="0"/>
              <a:t>str.)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06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67950"/>
            <a:ext cx="10668000" cy="3951849"/>
          </a:xfrm>
        </p:spPr>
        <p:txBody>
          <a:bodyPr/>
          <a:lstStyle/>
          <a:p>
            <a:pPr>
              <a:buNone/>
            </a:pPr>
            <a:r>
              <a:rPr lang="sr-Latn-CS" sz="2400" dirty="0">
                <a:solidFill>
                  <a:schemeClr val="accent2"/>
                </a:solidFill>
              </a:rPr>
              <a:t>2. Neizvesnost</a:t>
            </a:r>
          </a:p>
          <a:p>
            <a:r>
              <a:rPr lang="sr-Latn-CS" sz="2400" dirty="0"/>
              <a:t>“Ono što je moguće nije samim tim sigurno da će se dogoditi”</a:t>
            </a:r>
          </a:p>
          <a:p>
            <a:r>
              <a:rPr lang="sr-Latn-CS" sz="2400" b="1" i="1" dirty="0">
                <a:cs typeface="Times New Roman" pitchFamily="18" charset="0"/>
              </a:rPr>
              <a:t>Neizvesnost</a:t>
            </a:r>
            <a:r>
              <a:rPr lang="sr-Latn-CS" sz="2400" dirty="0">
                <a:cs typeface="Times New Roman" pitchFamily="18" charset="0"/>
              </a:rPr>
              <a:t> –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u svim mogućim zakonodavstvima u ugovorima o osiguranju </a:t>
            </a:r>
            <a:r>
              <a:rPr lang="sr-Latn-CS" sz="2400" dirty="0">
                <a:cs typeface="Times New Roman" pitchFamily="18" charset="0"/>
              </a:rPr>
              <a:t>smatra se, po pravilu, </a:t>
            </a:r>
            <a:r>
              <a:rPr lang="sr-Latn-CS" sz="2400" b="1" dirty="0">
                <a:cs typeface="Times New Roman" pitchFamily="18" charset="0"/>
              </a:rPr>
              <a:t>ništavim ugovor o osiguranju, </a:t>
            </a:r>
            <a:r>
              <a:rPr lang="sr-Latn-CS" sz="2400" dirty="0">
                <a:cs typeface="Times New Roman" pitchFamily="18" charset="0"/>
              </a:rPr>
              <a:t>ako se </a:t>
            </a:r>
            <a:r>
              <a:rPr lang="sr-Latn-CS" sz="2400" b="1" dirty="0">
                <a:cs typeface="Times New Roman" pitchFamily="18" charset="0"/>
              </a:rPr>
              <a:t>u času njegovog zaključenja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već desio događaj koji predstavlja osigurani slučaj</a:t>
            </a:r>
            <a:r>
              <a:rPr lang="sr-Latn-CS" sz="2400" dirty="0">
                <a:cs typeface="Times New Roman" pitchFamily="18" charset="0"/>
              </a:rPr>
              <a:t> </a:t>
            </a:r>
            <a:r>
              <a:rPr lang="sr-Latn-CS" sz="2400" dirty="0">
                <a:solidFill>
                  <a:srgbClr val="92D050"/>
                </a:solidFill>
                <a:cs typeface="Times New Roman" pitchFamily="18" charset="0"/>
              </a:rPr>
              <a:t>ili ako je tada bila prestala mogućnost da se on desi</a:t>
            </a:r>
            <a:endParaRPr lang="en-US" sz="3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58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Elementi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110154"/>
            <a:ext cx="10668000" cy="3909646"/>
          </a:xfrm>
        </p:spPr>
        <p:txBody>
          <a:bodyPr/>
          <a:lstStyle/>
          <a:p>
            <a:r>
              <a:rPr lang="sr-Latn-CS" sz="2800" b="1" dirty="0"/>
              <a:t>Slučajevi u kojima postoji neizvesnost:</a:t>
            </a:r>
          </a:p>
          <a:p>
            <a:pPr marL="514350" indent="-514350">
              <a:buClrTx/>
              <a:buFont typeface="+mj-lt"/>
              <a:buAutoNum type="alphaLcParenR"/>
            </a:pPr>
            <a:r>
              <a:rPr lang="sr-Latn-CS" sz="2800" dirty="0" smtClean="0"/>
              <a:t>Neizvesnost </a:t>
            </a:r>
            <a:r>
              <a:rPr lang="sr-Latn-CS" sz="2800" dirty="0"/>
              <a:t>– </a:t>
            </a:r>
            <a:r>
              <a:rPr lang="sr-Latn-CS" sz="2800" b="1" dirty="0"/>
              <a:t>u pogledu samog nastupanja događaja</a:t>
            </a:r>
            <a:r>
              <a:rPr lang="sr-Latn-CS" sz="2800" dirty="0"/>
              <a:t> koji je obuhvaćen rizikom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Da li će doći do požara, saobraćajnog udesa, smrti?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5083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96086"/>
            <a:ext cx="10668000" cy="3923714"/>
          </a:xfrm>
        </p:spPr>
        <p:txBody>
          <a:bodyPr/>
          <a:lstStyle/>
          <a:p>
            <a:pPr>
              <a:buNone/>
            </a:pPr>
            <a:r>
              <a:rPr lang="sr-Latn-CS" sz="3600" dirty="0"/>
              <a:t>b)Neizvesnost – </a:t>
            </a:r>
            <a:r>
              <a:rPr lang="sr-Latn-CS" sz="3600" b="1" dirty="0"/>
              <a:t>u pogledu vremena nastupanja događaja</a:t>
            </a:r>
            <a:r>
              <a:rPr lang="sr-Latn-CS" sz="3600" dirty="0"/>
              <a:t> za koji je inače izvesno da će nastupiti</a:t>
            </a:r>
          </a:p>
          <a:p>
            <a:r>
              <a:rPr lang="sr-Latn-CS" sz="3600" dirty="0">
                <a:solidFill>
                  <a:srgbClr val="FF0000"/>
                </a:solidFill>
              </a:rPr>
              <a:t>Npr. sigurno da će osigurano lice umreti, samo se ne zna kada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061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Slučajevi u kojima ne postoji neizvesnost</a:t>
            </a:r>
            <a:endParaRPr lang="en-US" sz="4000" b="1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80492"/>
            <a:ext cx="10668000" cy="383930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Rizik se ostvario pre zaključenja ugovora</a:t>
            </a:r>
          </a:p>
          <a:p>
            <a:pPr>
              <a:lnSpc>
                <a:spcPct val="90000"/>
              </a:lnSpc>
            </a:pPr>
            <a:r>
              <a:rPr lang="sr-Latn-CS" dirty="0" smtClean="0">
                <a:solidFill>
                  <a:srgbClr val="FF0000"/>
                </a:solidFill>
              </a:rPr>
              <a:t>Više ne </a:t>
            </a:r>
            <a:r>
              <a:rPr lang="sr-Latn-CS" dirty="0">
                <a:solidFill>
                  <a:srgbClr val="FF0000"/>
                </a:solidFill>
              </a:rPr>
              <a:t>postoji </a:t>
            </a:r>
            <a:r>
              <a:rPr lang="sr-Latn-CS" dirty="0" smtClean="0">
                <a:solidFill>
                  <a:srgbClr val="FF0000"/>
                </a:solidFill>
              </a:rPr>
              <a:t>mogućnost </a:t>
            </a:r>
            <a:r>
              <a:rPr lang="sr-Latn-CS" dirty="0">
                <a:solidFill>
                  <a:srgbClr val="FF0000"/>
                </a:solidFill>
              </a:rPr>
              <a:t>da se rizik ostvari</a:t>
            </a:r>
          </a:p>
          <a:p>
            <a:pPr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Rizik je u ostvarivanju u momentu zaključivanja ugovora </a:t>
            </a:r>
            <a:r>
              <a:rPr lang="sr-Latn-CS" dirty="0" smtClean="0">
                <a:solidFill>
                  <a:srgbClr val="FF0000"/>
                </a:solidFill>
              </a:rPr>
              <a:t>ali </a:t>
            </a:r>
            <a:r>
              <a:rPr lang="sr-Latn-CS" dirty="0">
                <a:solidFill>
                  <a:srgbClr val="FF0000"/>
                </a:solidFill>
              </a:rPr>
              <a:t>šteta još nije nastala</a:t>
            </a:r>
          </a:p>
          <a:p>
            <a:pPr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Ostvarenje rizika prema redovnom toku stvari neposredno predstoji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067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Slučajevi u kojima ne postoji neizvesnost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124222"/>
            <a:ext cx="10668000" cy="3895578"/>
          </a:xfrm>
        </p:spPr>
        <p:txBody>
          <a:bodyPr/>
          <a:lstStyle/>
          <a:p>
            <a:r>
              <a:rPr lang="sr-Latn-CS" sz="2800" b="1" dirty="0"/>
              <a:t>Prva </a:t>
            </a:r>
            <a:r>
              <a:rPr lang="sr-Latn-CS" sz="2800" b="1" dirty="0" smtClean="0"/>
              <a:t>dv</a:t>
            </a:r>
            <a:r>
              <a:rPr lang="en-US" sz="2800" b="1" dirty="0" smtClean="0"/>
              <a:t>a</a:t>
            </a:r>
            <a:r>
              <a:rPr lang="sr-Latn-CS" sz="2800" b="1" dirty="0" smtClean="0"/>
              <a:t> </a:t>
            </a:r>
            <a:r>
              <a:rPr lang="sr-Latn-CS" sz="2800" b="1" dirty="0"/>
              <a:t>slučaja su opšte prihvaćena u zakonodavstvu</a:t>
            </a:r>
          </a:p>
          <a:p>
            <a:r>
              <a:rPr lang="sr-Latn-CS" sz="2800" b="1" dirty="0"/>
              <a:t>Treći slučaj </a:t>
            </a:r>
            <a:r>
              <a:rPr lang="sr-Latn-CS" sz="2800" dirty="0"/>
              <a:t>– npr. </a:t>
            </a:r>
            <a:r>
              <a:rPr lang="sr-Latn-CS" sz="2800" dirty="0">
                <a:solidFill>
                  <a:srgbClr val="FF0000"/>
                </a:solidFill>
              </a:rPr>
              <a:t>klizanje terena </a:t>
            </a:r>
            <a:r>
              <a:rPr lang="sr-Latn-CS" sz="2800" b="1" dirty="0"/>
              <a:t>na</a:t>
            </a:r>
            <a:r>
              <a:rPr lang="sr-Latn-CS" sz="2800" dirty="0"/>
              <a:t> </a:t>
            </a:r>
            <a:r>
              <a:rPr lang="sr-Latn-CS" sz="2800" b="1" dirty="0"/>
              <a:t>kome se nalazi osigurana zgrada </a:t>
            </a:r>
            <a:r>
              <a:rPr lang="sr-Latn-CS" sz="2800" dirty="0">
                <a:solidFill>
                  <a:srgbClr val="FF0000"/>
                </a:solidFill>
              </a:rPr>
              <a:t>koje je započelo pre zaključenja ugovora </a:t>
            </a:r>
            <a:r>
              <a:rPr lang="sr-Latn-CS" sz="2800" dirty="0">
                <a:solidFill>
                  <a:srgbClr val="92D050"/>
                </a:solidFill>
              </a:rPr>
              <a:t>iako šteta još nije nastala do momenta zaključenja ugovora</a:t>
            </a:r>
            <a:r>
              <a:rPr lang="sr-Latn-CS" sz="2800" dirty="0"/>
              <a:t> – </a:t>
            </a:r>
            <a:r>
              <a:rPr lang="sr-Latn-CS" sz="2800" b="1" dirty="0"/>
              <a:t>opasnost od nastupanja osiguranog slučaja je počela da se ostvaruje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854818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Slučajevi u kojima ne postoji neizvesnost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138288"/>
            <a:ext cx="10668000" cy="3881511"/>
          </a:xfrm>
        </p:spPr>
        <p:txBody>
          <a:bodyPr/>
          <a:lstStyle/>
          <a:p>
            <a:r>
              <a:rPr lang="sr-Latn-CS" b="1" dirty="0" smtClean="0"/>
              <a:t>Četvrti slučaj </a:t>
            </a:r>
            <a:r>
              <a:rPr lang="sr-Latn-CS" dirty="0" smtClean="0"/>
              <a:t>– </a:t>
            </a:r>
            <a:r>
              <a:rPr lang="sr-Latn-CS" b="1" dirty="0" smtClean="0"/>
              <a:t>ne može se pokriti ni rizik čije ostvarivanje neposredno predstoji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Npr. u slučaju izuzetno visokog vodostaja reke zbog koga preti opasnost od poplave:</a:t>
            </a:r>
            <a:r>
              <a:rPr lang="sr-Latn-CS" dirty="0" smtClean="0">
                <a:solidFill>
                  <a:srgbClr val="00B0F0"/>
                </a:solidFill>
              </a:rPr>
              <a:t> zaključen ugovor o osiguranju useva i plodova od poplave u takvim okolnostima smatra se ništavim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683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24222"/>
            <a:ext cx="10668000" cy="3895578"/>
          </a:xfrm>
        </p:spPr>
        <p:txBody>
          <a:bodyPr/>
          <a:lstStyle/>
          <a:p>
            <a:pPr>
              <a:buNone/>
            </a:pPr>
            <a:r>
              <a:rPr lang="sr-Latn-CS" sz="3200" dirty="0" smtClean="0">
                <a:solidFill>
                  <a:schemeClr val="accent2"/>
                </a:solidFill>
              </a:rPr>
              <a:t>3. Rizik </a:t>
            </a:r>
            <a:r>
              <a:rPr lang="sr-Latn-CS" sz="3200" dirty="0">
                <a:solidFill>
                  <a:schemeClr val="accent2"/>
                </a:solidFill>
              </a:rPr>
              <a:t>predstavlja opasnost od realizovanja ekonomski štetnog </a:t>
            </a:r>
            <a:r>
              <a:rPr lang="sr-Latn-CS" sz="3200" dirty="0" smtClean="0">
                <a:solidFill>
                  <a:schemeClr val="accent2"/>
                </a:solidFill>
              </a:rPr>
              <a:t>događaja</a:t>
            </a:r>
            <a:endParaRPr lang="sr-Latn-CS" sz="3200" dirty="0">
              <a:solidFill>
                <a:schemeClr val="accent2"/>
              </a:solidFill>
            </a:endParaRPr>
          </a:p>
          <a:p>
            <a:r>
              <a:rPr lang="sr-Latn-CS" sz="3200" b="1" dirty="0"/>
              <a:t>Ne može biti rizik u osiguranju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događaj koji ne izaziva ekonomsku štetu </a:t>
            </a:r>
            <a:r>
              <a:rPr lang="sr-Latn-CS" sz="3200" dirty="0"/>
              <a:t>– ili na osiguranoj imovini ili kod samog osiguranog lica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27699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82018"/>
            <a:ext cx="10668000" cy="3937782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sz="2600" dirty="0">
                <a:solidFill>
                  <a:schemeClr val="accent2"/>
                </a:solidFill>
              </a:rPr>
              <a:t>4. Rizik se mora ponavljati, ne sme biti izolovan</a:t>
            </a:r>
          </a:p>
          <a:p>
            <a:pPr>
              <a:lnSpc>
                <a:spcPct val="90000"/>
              </a:lnSpc>
            </a:pPr>
            <a:r>
              <a:rPr lang="sr-Latn-CS" sz="2600" b="1" dirty="0"/>
              <a:t>Ukoliko se rizik ne ponavlja</a:t>
            </a:r>
            <a:r>
              <a:rPr lang="sr-Latn-CS" sz="2600" dirty="0"/>
              <a:t>, </a:t>
            </a:r>
            <a:r>
              <a:rPr lang="sr-Latn-CS" sz="2600" dirty="0">
                <a:solidFill>
                  <a:srgbClr val="FF0000"/>
                </a:solidFill>
              </a:rPr>
              <a:t>npr. ostvaruje se svakih 100 godina čovek ne oseća potrebu da se osigura od takvog rizika – pad meteora</a:t>
            </a:r>
          </a:p>
          <a:p>
            <a:pPr>
              <a:lnSpc>
                <a:spcPct val="90000"/>
              </a:lnSpc>
            </a:pPr>
            <a:r>
              <a:rPr lang="sr-Latn-CS" sz="2600" b="1" dirty="0"/>
              <a:t>Potrebna je izvesna učestalost rizika </a:t>
            </a:r>
            <a:r>
              <a:rPr lang="sr-Latn-CS" sz="2600" dirty="0">
                <a:solidFill>
                  <a:srgbClr val="FF0000"/>
                </a:solidFill>
              </a:rPr>
              <a:t>kako bi se utvrdila verovatnoća njegovog budućeg ostvarenja</a:t>
            </a:r>
          </a:p>
          <a:p>
            <a:pPr>
              <a:lnSpc>
                <a:spcPct val="90000"/>
              </a:lnSpc>
            </a:pPr>
            <a:r>
              <a:rPr lang="sr-Latn-CS" sz="2600" b="1" dirty="0"/>
              <a:t>Potrebno je da se ostvaruje u određenom vremenu i prostoru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xmlns="" val="62798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24222"/>
            <a:ext cx="10668000" cy="3895578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sz="2800" dirty="0">
                <a:solidFill>
                  <a:schemeClr val="accent2"/>
                </a:solidFill>
              </a:rPr>
              <a:t>4. </a:t>
            </a:r>
            <a:r>
              <a:rPr lang="sr-Latn-CS" sz="2800" dirty="0" smtClean="0">
                <a:solidFill>
                  <a:schemeClr val="accent2"/>
                </a:solidFill>
              </a:rPr>
              <a:t>Nezavisnost </a:t>
            </a:r>
            <a:r>
              <a:rPr lang="sr-Latn-CS" sz="2800" dirty="0">
                <a:solidFill>
                  <a:schemeClr val="accent2"/>
                </a:solidFill>
              </a:rPr>
              <a:t>rizika od volje osiguranika i drugih zainteresovanih lica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Ukoliko je osiguranik prouzrokovao nastajanje štete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obaveza osiguravajuće kompanije nestaje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Problem</a:t>
            </a:r>
            <a:r>
              <a:rPr lang="sr-Latn-CS" sz="2800" dirty="0"/>
              <a:t>: nije moguće u potpunosti ukloniti uticaj čovekove volje na realizaciju rizika</a:t>
            </a:r>
          </a:p>
          <a:p>
            <a:pPr>
              <a:lnSpc>
                <a:spcPct val="90000"/>
              </a:lnSpc>
            </a:pPr>
            <a:endParaRPr lang="sr-Latn-C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2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Elementi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138288"/>
            <a:ext cx="10668000" cy="3881511"/>
          </a:xfrm>
        </p:spPr>
        <p:txBody>
          <a:bodyPr/>
          <a:lstStyle/>
          <a:p>
            <a:r>
              <a:rPr lang="sr-Latn-CS" b="1" dirty="0" smtClean="0"/>
              <a:t>Brojni rizici upravo i postoje usled ponašanja osiguranika</a:t>
            </a:r>
          </a:p>
          <a:p>
            <a:r>
              <a:rPr lang="sr-Latn-CS" b="1" dirty="0" smtClean="0"/>
              <a:t>I bivaju realizovani (makar delimično) pod uticajem njegove volje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Na primer</a:t>
            </a:r>
            <a:r>
              <a:rPr lang="sr-Latn-CS" b="1" dirty="0" smtClean="0">
                <a:solidFill>
                  <a:srgbClr val="FF0000"/>
                </a:solidFill>
              </a:rPr>
              <a:t>: </a:t>
            </a:r>
            <a:r>
              <a:rPr lang="sr-Latn-CS" dirty="0" smtClean="0"/>
              <a:t>kod osiguranja od odgovornosti, saobraćajne nezgode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16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Pojam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67950"/>
            <a:ext cx="10668000" cy="3951849"/>
          </a:xfrm>
        </p:spPr>
        <p:txBody>
          <a:bodyPr/>
          <a:lstStyle/>
          <a:p>
            <a:r>
              <a:rPr lang="sr-Latn-CS" sz="3200" dirty="0"/>
              <a:t>Označava </a:t>
            </a:r>
            <a:r>
              <a:rPr lang="sr-Latn-CS" sz="3200" b="1" dirty="0"/>
              <a:t>budući neizvestan događaj, </a:t>
            </a:r>
            <a:r>
              <a:rPr lang="sr-Latn-CS" sz="3200" dirty="0">
                <a:solidFill>
                  <a:srgbClr val="FF0000"/>
                </a:solidFill>
              </a:rPr>
              <a:t>čijim ostvarenjem može nastati neka šteta (ili pak neka korist).</a:t>
            </a:r>
          </a:p>
          <a:p>
            <a:r>
              <a:rPr lang="sr-Latn-CS" sz="3200" b="1" dirty="0"/>
              <a:t>Sa ekonomsko-tehničkog aspekta:</a:t>
            </a:r>
          </a:p>
          <a:p>
            <a:r>
              <a:rPr lang="sr-Latn-CS" sz="3200" dirty="0">
                <a:solidFill>
                  <a:srgbClr val="92D050"/>
                </a:solidFill>
              </a:rPr>
              <a:t>Verovatnoća nastupanja jednog ekonomski štetnog događaja</a:t>
            </a:r>
          </a:p>
          <a:p>
            <a:endParaRPr lang="sr-Latn-CS" sz="3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87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82018"/>
            <a:ext cx="10668000" cy="3937782"/>
          </a:xfrm>
        </p:spPr>
        <p:txBody>
          <a:bodyPr/>
          <a:lstStyle/>
          <a:p>
            <a:pPr>
              <a:buNone/>
            </a:pPr>
            <a:r>
              <a:rPr lang="sr-Latn-CS" sz="3200" dirty="0" smtClean="0">
                <a:solidFill>
                  <a:schemeClr val="accent2"/>
                </a:solidFill>
              </a:rPr>
              <a:t>5. Dopuštenost </a:t>
            </a:r>
            <a:r>
              <a:rPr lang="sr-Latn-CS" sz="3200" dirty="0">
                <a:solidFill>
                  <a:schemeClr val="accent2"/>
                </a:solidFill>
              </a:rPr>
              <a:t>rizika zakonom, javnim poretkom i moralom</a:t>
            </a:r>
          </a:p>
          <a:p>
            <a:r>
              <a:rPr lang="sr-Latn-CS" sz="3200" dirty="0"/>
              <a:t>Rizik </a:t>
            </a:r>
            <a:r>
              <a:rPr lang="sr-Latn-CS" sz="3200" b="1" dirty="0"/>
              <a:t>ne može biti obuhvaćen osiguranjem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ako nije saglasan sa zakonom, javnim poretkom i moralom</a:t>
            </a:r>
          </a:p>
          <a:p>
            <a:r>
              <a:rPr lang="sr-Latn-CS" sz="3200" b="1" dirty="0"/>
              <a:t>Npr. ne može se osigurati brod koji prevozi krijumčarenu robu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6428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38288"/>
            <a:ext cx="10668000" cy="3881511"/>
          </a:xfrm>
        </p:spPr>
        <p:txBody>
          <a:bodyPr/>
          <a:lstStyle/>
          <a:p>
            <a:pPr>
              <a:buNone/>
            </a:pPr>
            <a:r>
              <a:rPr lang="sr-Latn-CS" sz="2800" dirty="0">
                <a:solidFill>
                  <a:schemeClr val="accent2"/>
                </a:solidFill>
              </a:rPr>
              <a:t>5.Disperzija rizika u prostoru i </a:t>
            </a:r>
            <a:r>
              <a:rPr lang="sr-Latn-CS" sz="2800" dirty="0" smtClean="0">
                <a:solidFill>
                  <a:schemeClr val="accent2"/>
                </a:solidFill>
              </a:rPr>
              <a:t>vremenu</a:t>
            </a:r>
            <a:endParaRPr lang="sr-Latn-CS" sz="2800" dirty="0">
              <a:solidFill>
                <a:schemeClr val="accent2"/>
              </a:solidFill>
            </a:endParaRPr>
          </a:p>
          <a:p>
            <a:r>
              <a:rPr lang="sr-Latn-CS" sz="2800" dirty="0"/>
              <a:t>Da bi bio obuhvaćen osiguranjem </a:t>
            </a:r>
            <a:r>
              <a:rPr lang="sr-Latn-CS" sz="2800" b="1" dirty="0"/>
              <a:t>rizik mora da pogodi što manji broj članova zajednice rizika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Broj stvarno pogođenih članova zajednice </a:t>
            </a:r>
            <a:r>
              <a:rPr lang="sr-Latn-CS" sz="2800" dirty="0" smtClean="0">
                <a:solidFill>
                  <a:srgbClr val="FF0000"/>
                </a:solidFill>
              </a:rPr>
              <a:t>rizika</a:t>
            </a:r>
            <a:r>
              <a:rPr lang="sr-Latn-CS" sz="2800" dirty="0" smtClean="0"/>
              <a:t> </a:t>
            </a:r>
            <a:r>
              <a:rPr lang="sr-Latn-CS" sz="2800" b="1" dirty="0"/>
              <a:t>mora biti mnogo manji u odnosu na </a:t>
            </a:r>
            <a:r>
              <a:rPr lang="sr-Latn-CS" sz="2800" dirty="0">
                <a:solidFill>
                  <a:srgbClr val="FF0000"/>
                </a:solidFill>
              </a:rPr>
              <a:t>ukupan broj članova zajednice kojima neka opasnost preti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33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82018"/>
            <a:ext cx="10668000" cy="3937782"/>
          </a:xfrm>
        </p:spPr>
        <p:txBody>
          <a:bodyPr/>
          <a:lstStyle/>
          <a:p>
            <a:r>
              <a:rPr lang="sr-Latn-CS" b="1" dirty="0"/>
              <a:t>Rizici koji istovremeno pogađaju veliki broj članova zajednice rizika </a:t>
            </a:r>
            <a:r>
              <a:rPr lang="sr-Latn-CS" dirty="0">
                <a:solidFill>
                  <a:srgbClr val="FF0000"/>
                </a:solidFill>
              </a:rPr>
              <a:t>najčešće se ne osiguravaju – npr. zemljotres</a:t>
            </a:r>
          </a:p>
          <a:p>
            <a:pPr>
              <a:buNone/>
            </a:pPr>
            <a:r>
              <a:rPr lang="sr-Latn-CS" dirty="0" smtClean="0">
                <a:solidFill>
                  <a:schemeClr val="accent2"/>
                </a:solidFill>
              </a:rPr>
              <a:t>6. Homogenost </a:t>
            </a:r>
            <a:r>
              <a:rPr lang="sr-Latn-CS" dirty="0">
                <a:solidFill>
                  <a:schemeClr val="accent2"/>
                </a:solidFill>
              </a:rPr>
              <a:t>rizika</a:t>
            </a:r>
          </a:p>
          <a:p>
            <a:r>
              <a:rPr lang="sr-Latn-CS" b="1" dirty="0"/>
              <a:t>Postiže se grupisanjem rizika </a:t>
            </a:r>
            <a:r>
              <a:rPr lang="sr-Latn-CS" dirty="0"/>
              <a:t>prema različitim kriterijumima: prema prirodi, predmetu, vrednosti i trajanju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76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997612"/>
            <a:ext cx="8001000" cy="3945988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sz="2800" dirty="0">
                <a:solidFill>
                  <a:srgbClr val="FF0000"/>
                </a:solidFill>
              </a:rPr>
              <a:t>Objektivni i subjektivni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Objektivni</a:t>
            </a:r>
            <a:r>
              <a:rPr lang="sr-Latn-CS" sz="2800" dirty="0"/>
              <a:t> </a:t>
            </a:r>
            <a:r>
              <a:rPr lang="sr-Latn-CS" sz="2800" b="1" dirty="0"/>
              <a:t>rizici postoje</a:t>
            </a:r>
            <a:r>
              <a:rPr lang="sr-Latn-CS" sz="2800" dirty="0"/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sr-Latn-CS" sz="2800" dirty="0"/>
              <a:t>1. nezavisno od čovekove volje </a:t>
            </a:r>
          </a:p>
          <a:p>
            <a:pPr>
              <a:lnSpc>
                <a:spcPct val="90000"/>
              </a:lnSpc>
              <a:buNone/>
            </a:pPr>
            <a:r>
              <a:rPr lang="sr-Latn-CS" sz="2800" dirty="0"/>
              <a:t>2. nezavisno od njegovih prirodnih </a:t>
            </a:r>
            <a:r>
              <a:rPr lang="sr-Latn-CS" sz="2800" dirty="0" smtClean="0"/>
              <a:t>osobina</a:t>
            </a:r>
          </a:p>
          <a:p>
            <a:pPr marL="514350" indent="-514350">
              <a:lnSpc>
                <a:spcPct val="90000"/>
              </a:lnSpc>
              <a:buClr>
                <a:schemeClr val="tx2"/>
              </a:buClr>
              <a:buFont typeface="+mj-lt"/>
              <a:buAutoNum type="arabicPeriod" startAt="3"/>
            </a:pPr>
            <a:r>
              <a:rPr lang="sr-Latn-CS" sz="2800" dirty="0" smtClean="0"/>
              <a:t>nezavisno od njegovog delovanja (delatnosti, načina delovanja)</a:t>
            </a:r>
          </a:p>
          <a:p>
            <a:pPr>
              <a:lnSpc>
                <a:spcPct val="90000"/>
              </a:lnSpc>
            </a:pPr>
            <a:r>
              <a:rPr lang="sr-Latn-CS" sz="2800" dirty="0" smtClean="0"/>
              <a:t>Primeri </a:t>
            </a:r>
            <a:r>
              <a:rPr lang="sr-Latn-CS" sz="2800" dirty="0"/>
              <a:t>objektivnih rizika: rizik udara groma, rizik suše, rizik grada</a:t>
            </a:r>
          </a:p>
          <a:p>
            <a:pPr>
              <a:lnSpc>
                <a:spcPct val="90000"/>
              </a:lnSpc>
            </a:pPr>
            <a:endParaRPr lang="sr-Latn-CS" sz="2800" dirty="0"/>
          </a:p>
          <a:p>
            <a:pPr>
              <a:lnSpc>
                <a:spcPct val="90000"/>
              </a:lnSpc>
            </a:pPr>
            <a:endParaRPr lang="sr-Latn-CS" dirty="0"/>
          </a:p>
          <a:p>
            <a:pPr>
              <a:lnSpc>
                <a:spcPct val="90000"/>
              </a:lnSpc>
            </a:pPr>
            <a:endParaRPr lang="sr-Latn-CS" dirty="0"/>
          </a:p>
          <a:p>
            <a:pPr>
              <a:lnSpc>
                <a:spcPct val="90000"/>
              </a:lnSpc>
            </a:pPr>
            <a:endParaRPr lang="sr-Latn-C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211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Vrste rizika – u zavisnosti od osobina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200" b="1" dirty="0"/>
              <a:t>Subjektivni rizik </a:t>
            </a:r>
            <a:r>
              <a:rPr lang="sr-Latn-CS" sz="3200" dirty="0"/>
              <a:t>zavisi od </a:t>
            </a:r>
            <a:r>
              <a:rPr lang="sr-Latn-CS" sz="3200" dirty="0">
                <a:solidFill>
                  <a:srgbClr val="FF0000"/>
                </a:solidFill>
              </a:rPr>
              <a:t>ljudskih osobina osiguranika;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inteligencije;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temperamenta;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karaktera; mogućnosti koncentracija; trenutnog psihološkog stanja, osećanja stresa ili straha i dr. </a:t>
            </a:r>
            <a:r>
              <a:rPr lang="sr-Latn-CS" sz="3200" dirty="0"/>
              <a:t> 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1683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2800" dirty="0"/>
              <a:t>Ovde se </a:t>
            </a:r>
            <a:r>
              <a:rPr lang="sr-Latn-CS" sz="2800" b="1" dirty="0"/>
              <a:t>ne radi o uticaju volje osiguranika</a:t>
            </a:r>
            <a:r>
              <a:rPr lang="sr-Latn-CS" sz="2800" dirty="0"/>
              <a:t>, odnosno </a:t>
            </a:r>
            <a:r>
              <a:rPr lang="sr-Latn-CS" sz="2800" b="1" dirty="0"/>
              <a:t>zainteresovanog lica za realizaciju </a:t>
            </a:r>
            <a:r>
              <a:rPr lang="sr-Latn-CS" sz="2800" b="1" dirty="0" smtClean="0"/>
              <a:t>rizika </a:t>
            </a:r>
            <a:r>
              <a:rPr lang="sr-Latn-CS" sz="2800" b="1" dirty="0"/>
              <a:t>(nastupanje osiguranog slučaja),</a:t>
            </a:r>
            <a:r>
              <a:rPr lang="sr-Latn-CS" sz="2800" dirty="0"/>
              <a:t> već se </a:t>
            </a:r>
            <a:r>
              <a:rPr lang="sr-Latn-CS" sz="2800" dirty="0">
                <a:solidFill>
                  <a:srgbClr val="FF0000"/>
                </a:solidFill>
              </a:rPr>
              <a:t>radi o njegovim osobinama koje mogu delovati na realizaciju rizika bez njegove volje</a:t>
            </a:r>
            <a:r>
              <a:rPr lang="sr-Latn-CS" sz="2800" dirty="0"/>
              <a:t>, odnosno – nezavisno od njegove volje.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3329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Vrste rizika – u zavisnosti od osobina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82018"/>
            <a:ext cx="10668000" cy="3937782"/>
          </a:xfrm>
        </p:spPr>
        <p:txBody>
          <a:bodyPr/>
          <a:lstStyle/>
          <a:p>
            <a:r>
              <a:rPr lang="sr-Latn-CS" sz="3200" dirty="0"/>
              <a:t>Tako će se </a:t>
            </a:r>
            <a:r>
              <a:rPr lang="sr-Latn-CS" sz="3200" b="1" dirty="0"/>
              <a:t>kod nekih osiguranika osigurani slučajevi dešavati ređe </a:t>
            </a:r>
            <a:r>
              <a:rPr lang="sr-Latn-CS" sz="3200" dirty="0">
                <a:solidFill>
                  <a:srgbClr val="FF0000"/>
                </a:solidFill>
              </a:rPr>
              <a:t>a kod nekih češće, </a:t>
            </a:r>
            <a:r>
              <a:rPr lang="sr-Latn-CS" sz="3200" dirty="0">
                <a:solidFill>
                  <a:srgbClr val="92D050"/>
                </a:solidFill>
              </a:rPr>
              <a:t>bez učešća njihove volje.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5922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24222"/>
            <a:ext cx="10668000" cy="3895578"/>
          </a:xfrm>
        </p:spPr>
        <p:txBody>
          <a:bodyPr/>
          <a:lstStyle/>
          <a:p>
            <a:r>
              <a:rPr lang="sr-Latn-CS" sz="3200" b="1" dirty="0"/>
              <a:t>Čist i špekulativni – najznačajnija podela sa aspekta osiguranja</a:t>
            </a:r>
          </a:p>
          <a:p>
            <a:r>
              <a:rPr lang="sr-Latn-CS" sz="3200" b="1" dirty="0" smtClean="0"/>
              <a:t>Čist </a:t>
            </a:r>
            <a:r>
              <a:rPr lang="sr-Latn-CS" sz="3200" dirty="0" smtClean="0"/>
              <a:t>– rizik </a:t>
            </a:r>
            <a:r>
              <a:rPr lang="sr-Latn-CS" sz="3200" dirty="0"/>
              <a:t>kod kojeg se </a:t>
            </a:r>
            <a:r>
              <a:rPr lang="sr-Latn-CS" sz="3200" dirty="0">
                <a:solidFill>
                  <a:srgbClr val="FF0000"/>
                </a:solidFill>
              </a:rPr>
              <a:t>njegova realizacija uvek završava gubitkom ili bez ikakvog efekta</a:t>
            </a:r>
            <a:r>
              <a:rPr lang="sr-Latn-CS" sz="3200" dirty="0"/>
              <a:t> – </a:t>
            </a:r>
            <a:r>
              <a:rPr lang="sr-Latn-CS" sz="3200" b="1" dirty="0"/>
              <a:t>dobitak nije moguć </a:t>
            </a:r>
            <a:r>
              <a:rPr lang="sr-Latn-CS" sz="3200" dirty="0"/>
              <a:t>(rizik prerane smrti, rizik poplave, požara</a:t>
            </a:r>
          </a:p>
        </p:txBody>
      </p:sp>
    </p:spTree>
    <p:extLst>
      <p:ext uri="{BB962C8B-B14F-4D97-AF65-F5344CB8AC3E}">
        <p14:creationId xmlns:p14="http://schemas.microsoft.com/office/powerpoint/2010/main" xmlns="" val="280845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24222"/>
            <a:ext cx="10668000" cy="3895578"/>
          </a:xfrm>
        </p:spPr>
        <p:txBody>
          <a:bodyPr/>
          <a:lstStyle/>
          <a:p>
            <a:r>
              <a:rPr lang="sr-Latn-CS" sz="3600" b="1" dirty="0"/>
              <a:t>Špekulativni</a:t>
            </a:r>
            <a:r>
              <a:rPr lang="sr-Latn-CS" sz="3600" dirty="0"/>
              <a:t> </a:t>
            </a:r>
            <a:r>
              <a:rPr lang="sr-Latn-CS" sz="3600" dirty="0" smtClean="0"/>
              <a:t>– </a:t>
            </a:r>
            <a:r>
              <a:rPr lang="sr-Latn-CS" sz="3600" dirty="0" smtClean="0">
                <a:latin typeface="Arial" pitchFamily="34" charset="0"/>
                <a:cs typeface="Arial" pitchFamily="34" charset="0"/>
              </a:rPr>
              <a:t>rizik </a:t>
            </a:r>
            <a:r>
              <a:rPr lang="sr-Latn-CS" sz="3600" dirty="0">
                <a:latin typeface="Arial" pitchFamily="34" charset="0"/>
                <a:cs typeface="Arial" pitchFamily="34" charset="0"/>
              </a:rPr>
              <a:t>čija </a:t>
            </a:r>
            <a:r>
              <a:rPr lang="sr-Latn-C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realizacija može osim štete doneti </a:t>
            </a:r>
            <a:r>
              <a:rPr lang="sr-Latn-CS" sz="3600" dirty="0">
                <a:latin typeface="Arial" pitchFamily="34" charset="0"/>
                <a:cs typeface="Arial" pitchFamily="34" charset="0"/>
              </a:rPr>
              <a:t>i </a:t>
            </a:r>
            <a:r>
              <a:rPr lang="sr-Latn-CS" sz="36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određeni dobitak određenom </a:t>
            </a:r>
            <a:r>
              <a:rPr lang="sr-Latn-CS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licu</a:t>
            </a:r>
            <a:endParaRPr lang="sr-Latn-CS" sz="3600" dirty="0"/>
          </a:p>
          <a:p>
            <a:r>
              <a:rPr lang="sr-Latn-CS" sz="3600" dirty="0"/>
              <a:t>Npr. ulaganje u akcije neke firme, opklada na konjskim trkama, investiranje u nepokretnu imovinu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69473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53882"/>
            <a:ext cx="10668000" cy="3965917"/>
          </a:xfrm>
        </p:spPr>
        <p:txBody>
          <a:bodyPr/>
          <a:lstStyle/>
          <a:p>
            <a:r>
              <a:rPr lang="sr-Latn-CS" sz="3600" b="1" dirty="0"/>
              <a:t>Opšti i pojedinačni rizik</a:t>
            </a:r>
          </a:p>
          <a:p>
            <a:r>
              <a:rPr lang="sr-Latn-CS" sz="3600" b="1" dirty="0"/>
              <a:t>Opšti</a:t>
            </a:r>
            <a:r>
              <a:rPr lang="sr-Latn-CS" sz="3600" dirty="0"/>
              <a:t> – rizik koji pogađa </a:t>
            </a:r>
            <a:r>
              <a:rPr lang="sr-Latn-CS" sz="3600" dirty="0">
                <a:solidFill>
                  <a:srgbClr val="FF0000"/>
                </a:solidFill>
              </a:rPr>
              <a:t>veliki broj</a:t>
            </a:r>
            <a:r>
              <a:rPr lang="sr-Latn-CS" sz="3600" dirty="0"/>
              <a:t> ljudi, pojedine velike ljudske grupacije ili </a:t>
            </a:r>
            <a:r>
              <a:rPr lang="en-US" sz="3600" dirty="0" err="1"/>
              <a:t>pojedine</a:t>
            </a:r>
            <a:r>
              <a:rPr lang="en-US" sz="3600" dirty="0"/>
              <a:t> </a:t>
            </a:r>
            <a:r>
              <a:rPr lang="sr-Latn-CS" sz="3600" dirty="0"/>
              <a:t>države</a:t>
            </a:r>
          </a:p>
          <a:p>
            <a:r>
              <a:rPr lang="sr-Latn-CS" sz="3600" b="1" dirty="0"/>
              <a:t>Npr. visoka inflacija, nezaposlenost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135311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Pojam rizika</a:t>
            </a:r>
            <a:endParaRPr lang="en-US" sz="4000" b="1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152356"/>
            <a:ext cx="10668000" cy="3867443"/>
          </a:xfrm>
        </p:spPr>
        <p:txBody>
          <a:bodyPr/>
          <a:lstStyle/>
          <a:p>
            <a:r>
              <a:rPr lang="sr-Latn-CS" sz="3600" b="1" dirty="0"/>
              <a:t>U praksi </a:t>
            </a:r>
            <a:r>
              <a:rPr lang="sr-Latn-CS" sz="3600" dirty="0"/>
              <a:t>– </a:t>
            </a:r>
            <a:r>
              <a:rPr lang="sr-Latn-CS" sz="3600" b="1" dirty="0"/>
              <a:t>kroz pojam rizik </a:t>
            </a:r>
            <a:r>
              <a:rPr lang="sr-Latn-CS" sz="3600" dirty="0"/>
              <a:t>često se obeležava </a:t>
            </a:r>
            <a:r>
              <a:rPr lang="sr-Latn-CS" sz="3600" dirty="0">
                <a:solidFill>
                  <a:srgbClr val="FF0000"/>
                </a:solidFill>
              </a:rPr>
              <a:t>ujedno i sam događaj </a:t>
            </a:r>
            <a:r>
              <a:rPr lang="sr-Latn-CS" sz="3600" dirty="0"/>
              <a:t>kojim se on realizuje: rizik požara, krađe, saobraćajne nezgode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61726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3600" b="1" dirty="0"/>
              <a:t>Pojedinačni rizik</a:t>
            </a:r>
            <a:r>
              <a:rPr lang="sr-Latn-CS" sz="3600" dirty="0"/>
              <a:t> – pogađa </a:t>
            </a:r>
            <a:r>
              <a:rPr lang="sr-Latn-CS" sz="3600" dirty="0">
                <a:solidFill>
                  <a:srgbClr val="FF0000"/>
                </a:solidFill>
              </a:rPr>
              <a:t>jedno lice </a:t>
            </a:r>
            <a:r>
              <a:rPr lang="sr-Latn-CS" sz="3600" dirty="0"/>
              <a:t>ili eventualno </a:t>
            </a:r>
            <a:r>
              <a:rPr lang="sr-Latn-CS" sz="3600" dirty="0">
                <a:solidFill>
                  <a:srgbClr val="FF0000"/>
                </a:solidFill>
              </a:rPr>
              <a:t>malu grupu ljudi</a:t>
            </a:r>
            <a:r>
              <a:rPr lang="sr-Latn-CS" sz="3600" dirty="0"/>
              <a:t>, pogođeni su samo oni kod kojih se ostvario takav rizik, ne čitavo društvo</a:t>
            </a:r>
          </a:p>
          <a:p>
            <a:r>
              <a:rPr lang="sr-Latn-CS" sz="3600" b="1" dirty="0"/>
              <a:t>Npr. krađa automobila, požar u kući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52310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3200" b="1" dirty="0"/>
              <a:t>Stalni (konstantni) i promenljivi (varijabilni)</a:t>
            </a:r>
          </a:p>
          <a:p>
            <a:pPr>
              <a:lnSpc>
                <a:spcPct val="90000"/>
              </a:lnSpc>
            </a:pPr>
            <a:r>
              <a:rPr lang="sr-Latn-CS" sz="3200" b="1" dirty="0"/>
              <a:t>Stalni</a:t>
            </a:r>
            <a:r>
              <a:rPr lang="sr-Latn-CS" sz="3200" dirty="0"/>
              <a:t> – su oni kod kojih </a:t>
            </a:r>
            <a:r>
              <a:rPr lang="sr-Latn-CS" sz="3200" dirty="0">
                <a:solidFill>
                  <a:srgbClr val="FF0000"/>
                </a:solidFill>
              </a:rPr>
              <a:t>šanse za realizovanje</a:t>
            </a:r>
            <a:r>
              <a:rPr lang="sr-Latn-CS" sz="3200" dirty="0"/>
              <a:t> (verovatnoća realizovanja ista) </a:t>
            </a:r>
            <a:r>
              <a:rPr lang="sr-Latn-CS" sz="3200" dirty="0">
                <a:solidFill>
                  <a:srgbClr val="FF0000"/>
                </a:solidFill>
              </a:rPr>
              <a:t>ostaju stalne </a:t>
            </a:r>
            <a:r>
              <a:rPr lang="sr-Latn-CS" sz="3200" dirty="0"/>
              <a:t>u toku čitavog vremenskog perioda osiguranja</a:t>
            </a:r>
          </a:p>
          <a:p>
            <a:pPr>
              <a:lnSpc>
                <a:spcPct val="90000"/>
              </a:lnSpc>
            </a:pPr>
            <a:r>
              <a:rPr lang="sr-Latn-CS" sz="3200" b="1" dirty="0"/>
              <a:t>Npr. požar, grad, saobraćajni udes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28374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67950"/>
            <a:ext cx="10668000" cy="3951849"/>
          </a:xfrm>
        </p:spPr>
        <p:txBody>
          <a:bodyPr/>
          <a:lstStyle/>
          <a:p>
            <a:r>
              <a:rPr lang="sr-Latn-CS" sz="3200" b="1" dirty="0"/>
              <a:t>Za stalne rizike </a:t>
            </a:r>
            <a:r>
              <a:rPr lang="sr-Latn-CS" sz="3200" dirty="0"/>
              <a:t>ustanovljava se </a:t>
            </a:r>
            <a:r>
              <a:rPr lang="sr-Latn-CS" sz="3200" dirty="0">
                <a:solidFill>
                  <a:srgbClr val="FF0000"/>
                </a:solidFill>
              </a:rPr>
              <a:t>stalna premija </a:t>
            </a:r>
            <a:r>
              <a:rPr lang="sr-Latn-CS" sz="3200" dirty="0"/>
              <a:t>koja odgovara težini rizika</a:t>
            </a:r>
          </a:p>
          <a:p>
            <a:r>
              <a:rPr lang="sr-Latn-CS" sz="3200" b="1" dirty="0"/>
              <a:t>Promenljivi rizici</a:t>
            </a:r>
            <a:r>
              <a:rPr lang="sr-Latn-CS" sz="3200" dirty="0"/>
              <a:t> – su </a:t>
            </a:r>
            <a:r>
              <a:rPr lang="sr-Latn-CS" sz="3200" dirty="0" smtClean="0"/>
              <a:t>oni </a:t>
            </a:r>
            <a:r>
              <a:rPr lang="sr-Latn-CS" sz="3200" dirty="0"/>
              <a:t>kod kojih u toku trajanja osiguranja </a:t>
            </a:r>
            <a:r>
              <a:rPr lang="sr-Latn-CS" sz="3200" dirty="0">
                <a:solidFill>
                  <a:srgbClr val="FF0000"/>
                </a:solidFill>
              </a:rPr>
              <a:t>šanse realizovanja </a:t>
            </a:r>
            <a:r>
              <a:rPr lang="sr-Latn-CS" sz="3200" dirty="0"/>
              <a:t>(verovatnoća nastupanja)</a:t>
            </a:r>
            <a:r>
              <a:rPr lang="sr-Latn-CS" sz="3200" dirty="0">
                <a:solidFill>
                  <a:srgbClr val="FF0000"/>
                </a:solidFill>
              </a:rPr>
              <a:t> </a:t>
            </a:r>
            <a:r>
              <a:rPr lang="sr-Latn-CS" sz="3200" b="1" dirty="0"/>
              <a:t>naglo povećavaju </a:t>
            </a:r>
            <a:r>
              <a:rPr lang="sr-Latn-CS" sz="3200" dirty="0"/>
              <a:t>ili </a:t>
            </a:r>
            <a:r>
              <a:rPr lang="sr-Latn-CS" sz="3200" b="1" dirty="0"/>
              <a:t>smanjuju </a:t>
            </a:r>
            <a:r>
              <a:rPr lang="sr-Latn-CS" sz="3200" dirty="0"/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414380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04801"/>
            <a:ext cx="8001000" cy="1216025"/>
          </a:xfrm>
        </p:spPr>
        <p:txBody>
          <a:bodyPr/>
          <a:lstStyle/>
          <a:p>
            <a:pPr algn="ctr"/>
            <a:r>
              <a:rPr lang="sr-Latn-CS" sz="4000" b="1" dirty="0"/>
              <a:t>Vrste rizika – u zavisnosti od osobina rizika</a:t>
            </a:r>
            <a:endParaRPr lang="en-US" sz="4000" b="1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82018"/>
            <a:ext cx="10668000" cy="3937782"/>
          </a:xfrm>
        </p:spPr>
        <p:txBody>
          <a:bodyPr/>
          <a:lstStyle/>
          <a:p>
            <a:r>
              <a:rPr lang="sr-Latn-CS" sz="3200" b="1" dirty="0"/>
              <a:t>Npr. rizik određene bolesti za vreme njene epidemije naglo se povećava</a:t>
            </a:r>
          </a:p>
          <a:p>
            <a:r>
              <a:rPr lang="sr-Latn-CS" sz="3200" b="1" dirty="0"/>
              <a:t>Pored osiguranog objekta </a:t>
            </a:r>
            <a:r>
              <a:rPr lang="sr-Latn-CS" sz="3200" dirty="0"/>
              <a:t>u vreme trajanja osiguranja </a:t>
            </a:r>
            <a:r>
              <a:rPr lang="sr-Latn-CS" sz="3200" dirty="0">
                <a:solidFill>
                  <a:srgbClr val="FF0000"/>
                </a:solidFill>
              </a:rPr>
              <a:t>izgradi se benzinska pumpa</a:t>
            </a:r>
          </a:p>
          <a:p>
            <a:r>
              <a:rPr lang="sr-Latn-CS" sz="3200" dirty="0"/>
              <a:t>Ove promene izazivaju i </a:t>
            </a:r>
            <a:r>
              <a:rPr lang="sr-Latn-CS" sz="3200" dirty="0">
                <a:solidFill>
                  <a:srgbClr val="FF0000"/>
                </a:solidFill>
              </a:rPr>
              <a:t>promene u premijama osiguranja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776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Pojam rizika</a:t>
            </a:r>
            <a:endParaRPr lang="en-US" b="1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53882"/>
            <a:ext cx="10668000" cy="3965917"/>
          </a:xfrm>
        </p:spPr>
        <p:txBody>
          <a:bodyPr/>
          <a:lstStyle/>
          <a:p>
            <a:r>
              <a:rPr lang="sr-Latn-CS" sz="3200" b="1" dirty="0"/>
              <a:t>Rizik</a:t>
            </a:r>
            <a:r>
              <a:rPr lang="sr-Latn-CS" sz="3200" dirty="0"/>
              <a:t> – </a:t>
            </a:r>
            <a:r>
              <a:rPr lang="sr-Latn-CS" sz="3200" dirty="0">
                <a:solidFill>
                  <a:srgbClr val="FF0000"/>
                </a:solidFill>
              </a:rPr>
              <a:t>samo opasnost od nastupanja nekog događaja </a:t>
            </a:r>
            <a:r>
              <a:rPr lang="sr-Latn-CS" sz="3200" dirty="0"/>
              <a:t>(požara, krađe, saobraćajne nezgode) </a:t>
            </a:r>
            <a:r>
              <a:rPr lang="sr-Latn-CS" sz="3200" dirty="0">
                <a:solidFill>
                  <a:srgbClr val="92D050"/>
                </a:solidFill>
              </a:rPr>
              <a:t>a ne i sami ti događaji</a:t>
            </a:r>
          </a:p>
          <a:p>
            <a:r>
              <a:rPr lang="sr-Latn-CS" sz="3200" b="1" dirty="0"/>
              <a:t>Predstavlja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opasnost</a:t>
            </a:r>
            <a:r>
              <a:rPr lang="sr-Latn-CS" sz="3200" dirty="0"/>
              <a:t> </a:t>
            </a:r>
            <a:r>
              <a:rPr lang="sr-Latn-CS" sz="3200" b="1" dirty="0"/>
              <a:t>koja preti nekoj imovini ili </a:t>
            </a:r>
            <a:r>
              <a:rPr lang="sr-Latn-CS" sz="3200" b="1" dirty="0" smtClean="0"/>
              <a:t>licu</a:t>
            </a:r>
            <a:r>
              <a:rPr lang="en-US" sz="3200" b="1" dirty="0" smtClean="0"/>
              <a:t>, </a:t>
            </a:r>
            <a:r>
              <a:rPr lang="sr-Latn-RS" sz="3200" b="1" dirty="0" smtClean="0"/>
              <a:t>č</a:t>
            </a:r>
            <a:r>
              <a:rPr lang="sr-Latn-CS" sz="3200" b="1" dirty="0" smtClean="0"/>
              <a:t>ije </a:t>
            </a:r>
            <a:r>
              <a:rPr lang="sr-Latn-CS" sz="3200" b="1" dirty="0"/>
              <a:t>realizovanje dovodi do određenih posledica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6426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Pojam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138288"/>
            <a:ext cx="10668000" cy="3881511"/>
          </a:xfrm>
        </p:spPr>
        <p:txBody>
          <a:bodyPr/>
          <a:lstStyle/>
          <a:p>
            <a:r>
              <a:rPr lang="sr-Latn-CS" sz="3200" dirty="0"/>
              <a:t>U tome je</a:t>
            </a:r>
            <a:r>
              <a:rPr lang="sr-Latn-CS" sz="3200" b="1" dirty="0"/>
              <a:t> razlika </a:t>
            </a:r>
            <a:r>
              <a:rPr lang="sr-Latn-CS" sz="3200" dirty="0"/>
              <a:t>između </a:t>
            </a:r>
            <a:r>
              <a:rPr lang="sr-Latn-CS" sz="3200" dirty="0">
                <a:solidFill>
                  <a:srgbClr val="FF0000"/>
                </a:solidFill>
              </a:rPr>
              <a:t>rizika</a:t>
            </a:r>
            <a:r>
              <a:rPr lang="sr-Latn-CS" sz="3200" dirty="0"/>
              <a:t> i </a:t>
            </a:r>
            <a:r>
              <a:rPr lang="sr-Latn-CS" sz="3200" dirty="0">
                <a:solidFill>
                  <a:srgbClr val="92D050"/>
                </a:solidFill>
              </a:rPr>
              <a:t>osiguranog slučaja</a:t>
            </a:r>
          </a:p>
          <a:p>
            <a:r>
              <a:rPr lang="sr-Latn-CS" sz="3200" b="1" dirty="0"/>
              <a:t>Rizik</a:t>
            </a:r>
            <a:r>
              <a:rPr lang="sr-Latn-CS" sz="3200" dirty="0"/>
              <a:t> – podrazumeva </a:t>
            </a:r>
            <a:r>
              <a:rPr lang="sr-Latn-CS" sz="3200" b="1" dirty="0"/>
              <a:t>mogućnost nastupanja događaja</a:t>
            </a:r>
          </a:p>
          <a:p>
            <a:r>
              <a:rPr lang="sr-Latn-CS" sz="3200" b="1" dirty="0"/>
              <a:t>Osigurani slučaj </a:t>
            </a:r>
            <a:r>
              <a:rPr lang="sr-Latn-CS" sz="3200" dirty="0"/>
              <a:t>– podrazumeva </a:t>
            </a:r>
            <a:r>
              <a:rPr lang="sr-Latn-CS" sz="3200" b="1" dirty="0"/>
              <a:t>da je taj događaj upravo nastupio</a:t>
            </a:r>
            <a:endParaRPr lang="en-US" sz="3200" b="1" dirty="0"/>
          </a:p>
          <a:p>
            <a:endParaRPr lang="sr-Latn-CS" sz="3200" dirty="0"/>
          </a:p>
          <a:p>
            <a:endParaRPr lang="sr-Latn-CS" sz="3200" b="1" dirty="0"/>
          </a:p>
          <a:p>
            <a:endParaRPr lang="sr-Latn-CS" sz="3200" dirty="0">
              <a:solidFill>
                <a:srgbClr val="92D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794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Pojam rizika – sa pravnog aspekta</a:t>
            </a:r>
            <a:endParaRPr lang="en-US" sz="3600" b="1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96086"/>
            <a:ext cx="10668000" cy="3923714"/>
          </a:xfrm>
        </p:spPr>
        <p:txBody>
          <a:bodyPr/>
          <a:lstStyle/>
          <a:p>
            <a:r>
              <a:rPr lang="sr-Latn-CS" sz="3600" b="1" dirty="0"/>
              <a:t>Mogućnost nastupanja neizvesnog </a:t>
            </a:r>
            <a:r>
              <a:rPr lang="sr-Latn-CS" sz="3600" b="1" dirty="0" smtClean="0"/>
              <a:t>događaja, </a:t>
            </a:r>
            <a:r>
              <a:rPr lang="sr-Latn-CS" sz="3600" dirty="0" smtClean="0"/>
              <a:t>koji </a:t>
            </a:r>
            <a:r>
              <a:rPr lang="sr-Latn-CS" sz="3600" dirty="0">
                <a:solidFill>
                  <a:srgbClr val="FF0000"/>
                </a:solidFill>
              </a:rPr>
              <a:t>ne zavisi od volje zainteresovanih </a:t>
            </a:r>
            <a:r>
              <a:rPr lang="sr-Latn-CS" sz="3600" dirty="0" smtClean="0">
                <a:solidFill>
                  <a:srgbClr val="FF0000"/>
                </a:solidFill>
              </a:rPr>
              <a:t>lica, </a:t>
            </a:r>
            <a:r>
              <a:rPr lang="sr-Latn-CS" sz="3600" dirty="0" smtClean="0"/>
              <a:t>i </a:t>
            </a:r>
            <a:r>
              <a:rPr lang="sr-Latn-CS" sz="3600" dirty="0"/>
              <a:t>čije je </a:t>
            </a:r>
            <a:r>
              <a:rPr lang="sr-Latn-CS" sz="3600" b="1" dirty="0"/>
              <a:t>osiguranje dopušteno Zakonom, javnim poretkom i moralom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40280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53882"/>
            <a:ext cx="10668000" cy="3965917"/>
          </a:xfrm>
        </p:spPr>
        <p:txBody>
          <a:bodyPr/>
          <a:lstStyle/>
          <a:p>
            <a:pPr>
              <a:buNone/>
            </a:pPr>
            <a:r>
              <a:rPr lang="sr-Latn-CS" sz="3200" dirty="0">
                <a:solidFill>
                  <a:schemeClr val="accent2"/>
                </a:solidFill>
              </a:rPr>
              <a:t>1.Mogućnost nastupanja događaja</a:t>
            </a:r>
          </a:p>
          <a:p>
            <a:r>
              <a:rPr lang="sr-Latn-CS" sz="3200" b="1" dirty="0"/>
              <a:t>Samo moguć događaj </a:t>
            </a:r>
            <a:r>
              <a:rPr lang="sr-Latn-CS" sz="3200" dirty="0">
                <a:solidFill>
                  <a:srgbClr val="FF0000"/>
                </a:solidFill>
              </a:rPr>
              <a:t>može biti obuhvaćen osiguranjem</a:t>
            </a:r>
          </a:p>
          <a:p>
            <a:r>
              <a:rPr lang="sr-Latn-CS" sz="3200" b="1" dirty="0"/>
              <a:t>Npr. u momentu zaključenja ugovora osigurana </a:t>
            </a:r>
            <a:r>
              <a:rPr lang="sr-Latn-CS" sz="3200" dirty="0">
                <a:solidFill>
                  <a:srgbClr val="FF0000"/>
                </a:solidFill>
              </a:rPr>
              <a:t>stvar ne postoji više </a:t>
            </a:r>
            <a:r>
              <a:rPr lang="sr-Latn-CS" sz="3200" dirty="0">
                <a:solidFill>
                  <a:srgbClr val="92D050"/>
                </a:solidFill>
              </a:rPr>
              <a:t>ili ne može više biti izložena riziku</a:t>
            </a:r>
          </a:p>
          <a:p>
            <a:r>
              <a:rPr lang="sr-Latn-CS" sz="3200" b="1" dirty="0"/>
              <a:t>Ugovor je ništav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280919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Elementi rizika</a:t>
            </a:r>
            <a:endParaRPr lang="en-US" sz="4800" b="1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96086"/>
            <a:ext cx="10668000" cy="3923714"/>
          </a:xfrm>
        </p:spPr>
        <p:txBody>
          <a:bodyPr/>
          <a:lstStyle/>
          <a:p>
            <a:r>
              <a:rPr lang="sr-Latn-CS" sz="2800" b="1" dirty="0"/>
              <a:t>Drugi primer</a:t>
            </a:r>
          </a:p>
          <a:p>
            <a:r>
              <a:rPr lang="sr-Latn-CS" sz="2800" b="1" dirty="0"/>
              <a:t>U toku dejstva ugovora o osiguranju </a:t>
            </a:r>
            <a:r>
              <a:rPr lang="sr-Latn-CS" sz="2800" dirty="0">
                <a:solidFill>
                  <a:srgbClr val="FF0000"/>
                </a:solidFill>
              </a:rPr>
              <a:t>stvar u celini propadne </a:t>
            </a:r>
            <a:r>
              <a:rPr lang="sr-Latn-CS" sz="2800" dirty="0">
                <a:solidFill>
                  <a:srgbClr val="92D050"/>
                </a:solidFill>
              </a:rPr>
              <a:t>usled događaja koji nije pokriven polisom</a:t>
            </a:r>
          </a:p>
          <a:p>
            <a:r>
              <a:rPr lang="sr-Latn-CS" sz="2800" b="1" dirty="0"/>
              <a:t>Osiguranje prestaje samo po sebi</a:t>
            </a:r>
          </a:p>
          <a:p>
            <a:r>
              <a:rPr lang="sr-Latn-CS" sz="2800" b="1" dirty="0"/>
              <a:t>U oba slučaja </a:t>
            </a:r>
            <a:r>
              <a:rPr lang="sr-Latn-CS" sz="2800" dirty="0">
                <a:solidFill>
                  <a:srgbClr val="FF0000"/>
                </a:solidFill>
              </a:rPr>
              <a:t>nije moguće realizovanje predviđenog rizika</a:t>
            </a:r>
          </a:p>
          <a:p>
            <a:r>
              <a:rPr lang="sr-Latn-CS" sz="2800" b="1" dirty="0"/>
              <a:t>Znači obaveza osiguravača ne postoji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93711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Elementi rizika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96086"/>
            <a:ext cx="10668000" cy="3923714"/>
          </a:xfrm>
        </p:spPr>
        <p:txBody>
          <a:bodyPr/>
          <a:lstStyle/>
          <a:p>
            <a:r>
              <a:rPr lang="sr-Latn-CS" sz="3200" b="1" dirty="0"/>
              <a:t>Obaveza osiguravača postoji: </a:t>
            </a:r>
            <a:r>
              <a:rPr lang="sr-Latn-CS" sz="3200" dirty="0">
                <a:solidFill>
                  <a:srgbClr val="FF0000"/>
                </a:solidFill>
              </a:rPr>
              <a:t>ako se događaj mogao i morao predvideti</a:t>
            </a:r>
          </a:p>
          <a:p>
            <a:r>
              <a:rPr lang="sr-Latn-CS" sz="3200" b="1" dirty="0"/>
              <a:t>Npr. </a:t>
            </a:r>
            <a:r>
              <a:rPr lang="sr-Latn-CS" sz="3200" b="1" dirty="0">
                <a:solidFill>
                  <a:schemeClr val="tx2"/>
                </a:solidFill>
              </a:rPr>
              <a:t>rušenje tunela usled pritiska brdske mase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1666964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1288</Words>
  <Application>Microsoft Office PowerPoint</Application>
  <PresentationFormat>Custom</PresentationFormat>
  <Paragraphs>124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Profile</vt:lpstr>
      <vt:lpstr>II nedelja</vt:lpstr>
      <vt:lpstr>Pojam rizika</vt:lpstr>
      <vt:lpstr>Pojam rizika</vt:lpstr>
      <vt:lpstr>Pojam rizika</vt:lpstr>
      <vt:lpstr>Pojam rizika</vt:lpstr>
      <vt:lpstr>Pojam rizika – sa pravnog aspekta</vt:lpstr>
      <vt:lpstr>Elementi rizika</vt:lpstr>
      <vt:lpstr>Elementi rizika</vt:lpstr>
      <vt:lpstr>Elementi rizika</vt:lpstr>
      <vt:lpstr>Elementi rizika</vt:lpstr>
      <vt:lpstr>Elementi rizika</vt:lpstr>
      <vt:lpstr>Elementi rizika</vt:lpstr>
      <vt:lpstr>Slučajevi u kojima ne postoji neizvesnost</vt:lpstr>
      <vt:lpstr>Slučajevi u kojima ne postoji neizvesnost</vt:lpstr>
      <vt:lpstr>Slučajevi u kojima ne postoji neizvesnost</vt:lpstr>
      <vt:lpstr>Elementi rizika</vt:lpstr>
      <vt:lpstr>Elementi rizika</vt:lpstr>
      <vt:lpstr>Elementi rizika</vt:lpstr>
      <vt:lpstr>Elementi rizika</vt:lpstr>
      <vt:lpstr>Elementi rizika</vt:lpstr>
      <vt:lpstr>Elementi rizika</vt:lpstr>
      <vt:lpstr>Elementi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  <vt:lpstr>Vrste rizika – u zavisnosti od osobina rizika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Pojam rizika</dc:title>
  <dc:creator>Korisnik</dc:creator>
  <cp:lastModifiedBy>Anicici1</cp:lastModifiedBy>
  <cp:revision>17</cp:revision>
  <dcterms:created xsi:type="dcterms:W3CDTF">2018-12-15T17:22:38Z</dcterms:created>
  <dcterms:modified xsi:type="dcterms:W3CDTF">2019-01-28T16:45:51Z</dcterms:modified>
</cp:coreProperties>
</file>