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sldIdLst>
    <p:sldId id="256" r:id="rId2"/>
    <p:sldId id="261" r:id="rId3"/>
    <p:sldId id="259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3" r:id="rId29"/>
    <p:sldId id="292" r:id="rId30"/>
    <p:sldId id="294" r:id="rId31"/>
    <p:sldId id="260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ABAD"/>
    <a:srgbClr val="F2A4B1"/>
    <a:srgbClr val="9EFF29"/>
    <a:srgbClr val="D8AD8C"/>
    <a:srgbClr val="FF856D"/>
    <a:srgbClr val="FF2549"/>
    <a:srgbClr val="003635"/>
    <a:srgbClr val="005856"/>
    <a:srgbClr val="007033"/>
    <a:srgbClr val="5EEC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1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51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8819" y="1526458"/>
            <a:ext cx="8207477" cy="138634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707" y="2898062"/>
            <a:ext cx="8192849" cy="68579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FFABA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39" y="209586"/>
            <a:ext cx="8246070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AB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43" y="1305232"/>
            <a:ext cx="8246070" cy="3628103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135" y="465530"/>
            <a:ext cx="6533536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AB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135" y="1229055"/>
            <a:ext cx="6533536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56896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AB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4491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1731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4491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1731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7030" y="1931475"/>
            <a:ext cx="5067759" cy="1666567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/>
              <a:t>ORGANIZOVANJE PRODAJE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pl-PL" sz="3200" dirty="0" smtClean="0"/>
              <a:t>I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pl-PL" sz="3200" dirty="0" smtClean="0"/>
              <a:t>PRODAJNA KVOTA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8439" y="4705793"/>
            <a:ext cx="2427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 smtClean="0">
                <a:solidFill>
                  <a:schemeClr val="bg1"/>
                </a:solidFill>
              </a:rPr>
              <a:t>Prof. dr  Đorđe Pavlović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09282" y="867539"/>
            <a:ext cx="37347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AKADEMIJA </a:t>
            </a:r>
            <a:r>
              <a:rPr lang="sr-Latn-R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STRUKOVNIH STUDIJA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sr-Latn-R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ZAPADNA</a:t>
            </a:r>
            <a:r>
              <a:rPr kumimoji="0" lang="sr-Latn-RS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SRBIJA - </a:t>
            </a:r>
            <a:r>
              <a:rPr lang="sr-Latn-RS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odsek Valjevo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Резултат слика за AKADEMIJA STRUKOVNIH STUDIJA ZAPADNA SRB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693" y="166940"/>
            <a:ext cx="645886" cy="645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69891" y="1487198"/>
            <a:ext cx="3593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Predmet</a:t>
            </a:r>
            <a:r>
              <a:rPr lang="en-US" dirty="0" smtClean="0">
                <a:solidFill>
                  <a:schemeClr val="bg1"/>
                </a:solidFill>
              </a:rPr>
              <a:t>  - </a:t>
            </a:r>
            <a:r>
              <a:rPr lang="en-US" b="1" dirty="0" smtClean="0">
                <a:solidFill>
                  <a:schemeClr val="bg1"/>
                </a:solidFill>
              </a:rPr>
              <a:t>MENA</a:t>
            </a:r>
            <a:r>
              <a:rPr lang="sr-Latn-RS" b="1" dirty="0" smtClean="0">
                <a:solidFill>
                  <a:schemeClr val="bg1"/>
                </a:solidFill>
              </a:rPr>
              <a:t>DŽMENT PRODAJE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AutoShape 2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70855" y="160338"/>
            <a:ext cx="6533536" cy="4676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Latn-RS" dirty="0" smtClean="0"/>
              <a:t>PRODAJNE SPOSOBNOSTI I VEŠTINE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57645" y="612971"/>
            <a:ext cx="4773076" cy="1225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"/>
              </a:spcAft>
            </a:pPr>
            <a:r>
              <a:rPr lang="sr-Latn-RS" b="1" dirty="0">
                <a:solidFill>
                  <a:schemeClr val="bg1"/>
                </a:solidFill>
              </a:rPr>
              <a:t>Savremena prodaja </a:t>
            </a:r>
            <a:r>
              <a:rPr lang="sr-Latn-RS" dirty="0">
                <a:solidFill>
                  <a:schemeClr val="bg1"/>
                </a:solidFill>
              </a:rPr>
              <a:t>predstavlja proces koji zahteva da profesionalac koji </a:t>
            </a:r>
            <a:r>
              <a:rPr lang="sr-Latn-RS" dirty="0" smtClean="0">
                <a:solidFill>
                  <a:schemeClr val="bg1"/>
                </a:solidFill>
              </a:rPr>
              <a:t>se njome </a:t>
            </a:r>
            <a:r>
              <a:rPr lang="sr-Latn-RS" dirty="0">
                <a:solidFill>
                  <a:schemeClr val="bg1"/>
                </a:solidFill>
              </a:rPr>
              <a:t>bavi objedini u sebi tri ključne karakteristike:</a:t>
            </a:r>
            <a:endParaRPr lang="sr-Latn-RS" dirty="0" smtClean="0">
              <a:solidFill>
                <a:schemeClr val="bg1"/>
              </a:solidFill>
            </a:endParaRPr>
          </a:p>
          <a:p>
            <a:pPr marL="285750" indent="-285750">
              <a:spcAft>
                <a:spcPts val="150"/>
              </a:spcAft>
              <a:buFont typeface="Wingdings" panose="05000000000000000000" pitchFamily="2" charset="2"/>
              <a:buChar char="Ø"/>
            </a:pPr>
            <a:r>
              <a:rPr lang="sr-Latn-RS" dirty="0" smtClean="0">
                <a:solidFill>
                  <a:schemeClr val="bg1"/>
                </a:solidFill>
              </a:rPr>
              <a:t>ZNANjE, VEŠTINE i LIČNE POSEBNOSTI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57645" y="1955996"/>
            <a:ext cx="696386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r-Latn-RS" b="1" dirty="0">
                <a:solidFill>
                  <a:schemeClr val="bg1"/>
                </a:solidFill>
              </a:rPr>
              <a:t>Savremeni prodavac </a:t>
            </a:r>
            <a:r>
              <a:rPr lang="sr-Latn-RS" dirty="0">
                <a:solidFill>
                  <a:schemeClr val="bg1"/>
                </a:solidFill>
              </a:rPr>
              <a:t>mora da poseduje veštinu </a:t>
            </a:r>
            <a:r>
              <a:rPr lang="sr-Latn-RS" dirty="0" smtClean="0">
                <a:solidFill>
                  <a:schemeClr val="bg1"/>
                </a:solidFill>
              </a:rPr>
              <a:t>komuniciranja,</a:t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>u kome on koristi tri bitna elemenata: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dirty="0" smtClean="0">
                <a:solidFill>
                  <a:schemeClr val="bg1"/>
                </a:solidFill>
              </a:rPr>
              <a:t>Reči (</a:t>
            </a:r>
            <a:r>
              <a:rPr lang="sv-SE" dirty="0">
                <a:solidFill>
                  <a:schemeClr val="bg1"/>
                </a:solidFill>
              </a:rPr>
              <a:t>najprecizniji vid izražavanja i prenošenja </a:t>
            </a:r>
            <a:r>
              <a:rPr lang="sv-SE" dirty="0" smtClean="0">
                <a:solidFill>
                  <a:schemeClr val="bg1"/>
                </a:solidFill>
              </a:rPr>
              <a:t>poruka</a:t>
            </a:r>
            <a:r>
              <a:rPr lang="sr-Latn-RS" dirty="0" smtClean="0">
                <a:solidFill>
                  <a:schemeClr val="bg1"/>
                </a:solidFill>
              </a:rPr>
              <a:t>);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dirty="0" err="1" smtClean="0">
                <a:solidFill>
                  <a:schemeClr val="bg1"/>
                </a:solidFill>
              </a:rPr>
              <a:t>S</a:t>
            </a:r>
            <a:r>
              <a:rPr lang="en-US" dirty="0" err="1" smtClean="0">
                <a:solidFill>
                  <a:schemeClr val="bg1"/>
                </a:solidFill>
              </a:rPr>
              <a:t>tvari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različiti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simboli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utiču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to </a:t>
            </a:r>
            <a:r>
              <a:rPr lang="en-US" dirty="0" err="1">
                <a:solidFill>
                  <a:schemeClr val="bg1"/>
                </a:solidFill>
              </a:rPr>
              <a:t>kako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kupac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opaža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prodavca</a:t>
            </a:r>
            <a:r>
              <a:rPr lang="en-US" dirty="0" smtClean="0">
                <a:solidFill>
                  <a:schemeClr val="bg1"/>
                </a:solidFill>
              </a:rPr>
              <a:t>);</a:t>
            </a:r>
            <a:endParaRPr lang="sr-Latn-RS" dirty="0" smtClean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dirty="0" err="1" smtClean="0">
                <a:solidFill>
                  <a:schemeClr val="bg1"/>
                </a:solidFill>
              </a:rPr>
              <a:t>A</a:t>
            </a:r>
            <a:r>
              <a:rPr lang="en-US" dirty="0" err="1" smtClean="0">
                <a:solidFill>
                  <a:schemeClr val="bg1"/>
                </a:solidFill>
              </a:rPr>
              <a:t>ktivnosti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gestovi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pokreti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drugi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elementi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neverbalne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komunikacije</a:t>
            </a:r>
            <a:r>
              <a:rPr lang="en-US" dirty="0">
                <a:solidFill>
                  <a:schemeClr val="bg1"/>
                </a:solidFill>
              </a:rPr>
              <a:t>);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57645" y="3664156"/>
            <a:ext cx="7404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solidFill>
                  <a:schemeClr val="bg1"/>
                </a:solidFill>
              </a:rPr>
              <a:t>Takođe, mora posedovati veštine aktivnog slušanja i postavljanja pitanja.</a:t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>Međutim, kod aktivnog slušanja postoje dva problema: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r-Latn-RS" dirty="0" smtClean="0">
                <a:solidFill>
                  <a:schemeClr val="bg1"/>
                </a:solidFill>
              </a:rPr>
              <a:t>Aktivno slušanje je težak posao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r-Latn-RS" dirty="0" smtClean="0">
                <a:solidFill>
                  <a:schemeClr val="bg1"/>
                </a:solidFill>
              </a:rPr>
              <a:t>Slušanje iygleda kao da prodavac ne radi svoj posao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55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99" y="209586"/>
            <a:ext cx="5337219" cy="763526"/>
          </a:xfrm>
        </p:spPr>
        <p:txBody>
          <a:bodyPr>
            <a:noAutofit/>
          </a:bodyPr>
          <a:lstStyle/>
          <a:p>
            <a:pPr algn="ctr"/>
            <a:r>
              <a:rPr lang="sr-Latn-R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PRODAJNE SPOSOBNOSTI I VEŠTINE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AutoShape 2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258777"/>
            <a:ext cx="6786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Sa stanovišta aktivnog slušanja treba imati u vidu </a:t>
            </a:r>
            <a:r>
              <a:rPr lang="nb-NO" dirty="0" smtClean="0"/>
              <a:t>postojanje</a:t>
            </a:r>
            <a:r>
              <a:rPr lang="sr-Latn-RS" dirty="0"/>
              <a:t> </a:t>
            </a:r>
            <a:r>
              <a:rPr lang="nb-NO" dirty="0" smtClean="0"/>
              <a:t>nekoliko tehnika</a:t>
            </a:r>
            <a:r>
              <a:rPr lang="sr-Latn-RS" dirty="0" smtClean="0"/>
              <a:t> </a:t>
            </a:r>
            <a:r>
              <a:rPr lang="nb-NO" dirty="0" smtClean="0"/>
              <a:t>koje </a:t>
            </a:r>
            <a:r>
              <a:rPr lang="nb-NO" dirty="0"/>
              <a:t>pomažu da taj proces može biti efikasniji</a:t>
            </a:r>
            <a:r>
              <a:rPr lang="sr-Latn-RS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Parafraziranje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Provera </a:t>
            </a:r>
            <a:r>
              <a:rPr lang="pl-PL" dirty="0"/>
              <a:t>opažanja (percepcija</a:t>
            </a:r>
            <a:r>
              <a:rPr lang="pl-PL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Podsticanje </a:t>
            </a:r>
            <a:r>
              <a:rPr lang="sr-Latn-RS" dirty="0"/>
              <a:t>sagovornika iskrenim </a:t>
            </a:r>
            <a:r>
              <a:rPr lang="sr-Latn-RS" dirty="0" smtClean="0"/>
              <a:t>stavom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Iskazivanje pažnje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302"/>
            <a:ext cx="5271658" cy="21721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35449" y="1821279"/>
            <a:ext cx="2368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Podržavanje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Zapisivanje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Postavljanje pitanja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71658" y="3298768"/>
            <a:ext cx="38723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/>
              <a:t>Potom, za efikasnog prodavca veoma je</a:t>
            </a:r>
            <a:br>
              <a:rPr lang="sr-Latn-RS" dirty="0"/>
            </a:br>
            <a:r>
              <a:rPr lang="sr-Latn-RS" dirty="0"/>
              <a:t>bitna veština neverbalne komunikacije: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/>
              <a:t>Mora naučiti da koordinira svoje </a:t>
            </a:r>
            <a:br>
              <a:rPr lang="sr-Latn-RS" dirty="0"/>
            </a:br>
            <a:r>
              <a:rPr lang="sr-Latn-RS" dirty="0"/>
              <a:t>ponašanje sa rečima koje izgovara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/>
              <a:t>Mora da nauči kako da tumači </a:t>
            </a:r>
            <a:br>
              <a:rPr lang="sr-Latn-RS" dirty="0"/>
            </a:br>
            <a:r>
              <a:rPr lang="sr-Latn-RS" dirty="0"/>
              <a:t>gestove sagovornika</a:t>
            </a:r>
          </a:p>
        </p:txBody>
      </p:sp>
    </p:spTree>
    <p:extLst>
      <p:ext uri="{BB962C8B-B14F-4D97-AF65-F5344CB8AC3E}">
        <p14:creationId xmlns="" xmlns:p14="http://schemas.microsoft.com/office/powerpoint/2010/main" val="24214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99" y="209586"/>
            <a:ext cx="5337219" cy="763526"/>
          </a:xfrm>
        </p:spPr>
        <p:txBody>
          <a:bodyPr>
            <a:noAutofit/>
          </a:bodyPr>
          <a:lstStyle/>
          <a:p>
            <a:pPr algn="ctr"/>
            <a:r>
              <a:rPr lang="sr-Latn-R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PRODAJNE SPOSOBNOSTI I VEŠTINE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AutoShape 2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5575" y="1219200"/>
            <a:ext cx="40279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Poslovni bon-ton, lepo i, pre svega, profesionalno ponašanje neophodan </a:t>
            </a:r>
            <a:r>
              <a:rPr lang="nb-NO" dirty="0" smtClean="0"/>
              <a:t>je</a:t>
            </a:r>
            <a:r>
              <a:rPr lang="sr-Latn-RS" dirty="0" smtClean="0"/>
              <a:t> </a:t>
            </a:r>
            <a:r>
              <a:rPr lang="nb-NO" dirty="0" smtClean="0"/>
              <a:t>uslov </a:t>
            </a:r>
            <a:r>
              <a:rPr lang="nb-NO" dirty="0"/>
              <a:t>da bi neko bio dobar </a:t>
            </a:r>
            <a:r>
              <a:rPr lang="nb-NO" dirty="0" smtClean="0"/>
              <a:t>prodavac</a:t>
            </a:r>
            <a:r>
              <a:rPr lang="sr-Latn-RS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Upoznavanje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Rukovanje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Zakazivanje sastanaka</a:t>
            </a:r>
          </a:p>
          <a:p>
            <a:r>
              <a:rPr lang="sr-Latn-RS" dirty="0"/>
              <a:t> </a:t>
            </a:r>
            <a:r>
              <a:rPr lang="sr-Latn-RS" dirty="0" smtClean="0"/>
              <a:t>    (radnih i formalizovanih)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Učesnici u raspravi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Oslovljavanje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99" y="1219199"/>
            <a:ext cx="5448301" cy="2532653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 rot="16200000">
            <a:off x="3533145" y="4345465"/>
            <a:ext cx="325107" cy="2834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" y="3850640"/>
            <a:ext cx="3393440" cy="1292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dirty="0"/>
              <a:t>U svakom slučaju, prodavci koji nisu sigurni kako bi u određenoj situaciji trebalo da se ponašaju moraju da učine sledeće: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027917" y="3819250"/>
            <a:ext cx="3725660" cy="62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da se ponašaju u skladu sa </a:t>
            </a:r>
            <a:r>
              <a:rPr lang="it-IT" dirty="0" smtClean="0"/>
              <a:t>principima</a:t>
            </a:r>
            <a:r>
              <a:rPr lang="sr-Latn-RS" dirty="0" smtClean="0"/>
              <a:t> </a:t>
            </a:r>
            <a:r>
              <a:rPr lang="it-IT" dirty="0" smtClean="0"/>
              <a:t>racionalnosti </a:t>
            </a:r>
            <a:r>
              <a:rPr lang="it-IT" dirty="0"/>
              <a:t>i umerenosti</a:t>
            </a:r>
            <a:endParaRPr lang="sr-Latn-RS" dirty="0"/>
          </a:p>
        </p:txBody>
      </p:sp>
      <p:sp>
        <p:nvSpPr>
          <p:cNvPr id="17" name="Rounded Rectangle 16"/>
          <p:cNvSpPr/>
          <p:nvPr/>
        </p:nvSpPr>
        <p:spPr>
          <a:xfrm>
            <a:off x="4027917" y="4513835"/>
            <a:ext cx="4364188" cy="62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da u prvoj prilici konsultuju stručnu literaturu ili potraže savet od </a:t>
            </a:r>
            <a:r>
              <a:rPr lang="it-IT" dirty="0" smtClean="0"/>
              <a:t>poslovnih</a:t>
            </a:r>
            <a:r>
              <a:rPr lang="sr-Latn-RS" dirty="0" smtClean="0"/>
              <a:t> </a:t>
            </a:r>
            <a:r>
              <a:rPr lang="it-IT" dirty="0" smtClean="0"/>
              <a:t>ljudi</a:t>
            </a:r>
            <a:endParaRPr lang="sr-Latn-RS" dirty="0"/>
          </a:p>
        </p:txBody>
      </p:sp>
    </p:spTree>
    <p:extLst>
      <p:ext uri="{BB962C8B-B14F-4D97-AF65-F5344CB8AC3E}">
        <p14:creationId xmlns="" xmlns:p14="http://schemas.microsoft.com/office/powerpoint/2010/main" val="31776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99" y="209586"/>
            <a:ext cx="5337219" cy="763526"/>
          </a:xfrm>
        </p:spPr>
        <p:txBody>
          <a:bodyPr>
            <a:noAutofit/>
          </a:bodyPr>
          <a:lstStyle/>
          <a:p>
            <a:pPr algn="ctr"/>
            <a:r>
              <a:rPr lang="sr-Latn-R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PRODAJNE SPOSOBNOSTI I VEŠTINE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AutoShape 2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5575" y="1219200"/>
            <a:ext cx="51784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Čest vid prodaje obavlja se u vidu</a:t>
            </a:r>
            <a:br>
              <a:rPr lang="sr-Latn-RS" dirty="0" smtClean="0"/>
            </a:br>
            <a:r>
              <a:rPr lang="sr-Latn-RS" dirty="0" smtClean="0"/>
              <a:t>grupnih prezentacija.</a:t>
            </a:r>
          </a:p>
          <a:p>
            <a:r>
              <a:rPr lang="sr-Latn-RS" dirty="0" smtClean="0"/>
              <a:t>Osnovne karakteristike grupne prodaje su: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/>
              <a:t>G</a:t>
            </a:r>
            <a:r>
              <a:rPr lang="sr-Latn-RS" dirty="0" smtClean="0"/>
              <a:t>rupa </a:t>
            </a:r>
            <a:r>
              <a:rPr lang="sr-Latn-RS" dirty="0"/>
              <a:t>mnogo lakše preuzima </a:t>
            </a:r>
            <a:r>
              <a:rPr lang="sr-Latn-RS" dirty="0" smtClean="0"/>
              <a:t>rizik</a:t>
            </a:r>
            <a:br>
              <a:rPr lang="sr-Latn-RS" dirty="0" smtClean="0"/>
            </a:br>
            <a:r>
              <a:rPr lang="sr-Latn-RS" dirty="0" smtClean="0"/>
              <a:t>(smanjuje </a:t>
            </a:r>
            <a:r>
              <a:rPr lang="sr-Latn-RS" dirty="0"/>
              <a:t>se individualna odgovornost</a:t>
            </a:r>
            <a:r>
              <a:rPr lang="sr-Latn-RS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U </a:t>
            </a:r>
            <a:r>
              <a:rPr lang="sr-Latn-RS" dirty="0"/>
              <a:t>grupi se gubi odgovornost zbog uticaja na </a:t>
            </a:r>
            <a:r>
              <a:rPr lang="sr-Latn-RS" dirty="0" smtClean="0"/>
              <a:t>druge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/>
              <a:t>U</a:t>
            </a:r>
            <a:r>
              <a:rPr lang="sr-Latn-RS" dirty="0" smtClean="0"/>
              <a:t> </a:t>
            </a:r>
            <a:r>
              <a:rPr lang="sr-Latn-RS" dirty="0"/>
              <a:t>grupi je veća verovatnoća da postoji neko ko je naklonjen </a:t>
            </a:r>
            <a:r>
              <a:rPr lang="sr-Latn-RS" dirty="0" smtClean="0"/>
              <a:t>prodajnom predlogu </a:t>
            </a:r>
            <a:r>
              <a:rPr lang="sr-Latn-RS" dirty="0"/>
              <a:t>prodavca, za razliku od prodaje individualnom nabavljaču</a:t>
            </a:r>
            <a:r>
              <a:rPr lang="sr-Latn-RS" dirty="0" smtClean="0"/>
              <a:t>.</a:t>
            </a:r>
          </a:p>
          <a:p>
            <a:r>
              <a:rPr lang="sr-Latn-RS" dirty="0" smtClean="0"/>
              <a:t>Zadatak prodavca je da: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Uoči podgrupe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Razume njihove statove o pojedinim pitanjima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Prepozna sebe unutar grupe koje su spremne da preuzmu ulogu advokata prodajnog predloga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Latn-R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0" y="1219200"/>
            <a:ext cx="3790358" cy="38331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21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99" y="209586"/>
            <a:ext cx="5337219" cy="763526"/>
          </a:xfrm>
        </p:spPr>
        <p:txBody>
          <a:bodyPr>
            <a:noAutofit/>
          </a:bodyPr>
          <a:lstStyle/>
          <a:p>
            <a:pPr algn="ctr"/>
            <a:r>
              <a:rPr lang="sr-Latn-R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PRODAJNE SPOSOBNOSTI I VEŠTINE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AutoShape 2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3389174"/>
            <a:ext cx="4391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-Savremeni </a:t>
            </a:r>
            <a:r>
              <a:rPr lang="sr-Latn-RS" dirty="0"/>
              <a:t>prodavac, koji ume da kontroliše sastanak ima sposobnost </a:t>
            </a:r>
            <a:r>
              <a:rPr lang="sr-Latn-RS" dirty="0" smtClean="0"/>
              <a:t>da razume </a:t>
            </a:r>
            <a:r>
              <a:rPr lang="sr-Latn-RS" dirty="0"/>
              <a:t>ključnu pouku radne diskusije, da izvede konstruktivne zaključke </a:t>
            </a:r>
            <a:r>
              <a:rPr lang="sr-Latn-RS" dirty="0" smtClean="0"/>
              <a:t>i dovede </a:t>
            </a:r>
            <a:r>
              <a:rPr lang="sr-Latn-RS" dirty="0"/>
              <a:t>diskusiju efektnom kraju odnosno krajnjem cilju a to je </a:t>
            </a:r>
            <a:r>
              <a:rPr lang="sr-Latn-RS" dirty="0" smtClean="0"/>
              <a:t>potpisivanje kupoprodajnog ugovora.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1030" y="1143436"/>
            <a:ext cx="4081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Prodavac obavljajući funkcije lidera grupe,</a:t>
            </a:r>
            <a:br>
              <a:rPr lang="sr-Latn-RS" dirty="0" smtClean="0"/>
            </a:br>
            <a:r>
              <a:rPr lang="sr-Latn-RS" dirty="0" smtClean="0"/>
              <a:t>mora da ima u vidu sledeće faze:</a:t>
            </a:r>
          </a:p>
          <a:p>
            <a:r>
              <a:rPr lang="sr-Latn-RS" dirty="0" smtClean="0"/>
              <a:t>-inicijalne diskusije</a:t>
            </a:r>
          </a:p>
          <a:p>
            <a:r>
              <a:rPr lang="sr-Latn-RS" dirty="0" smtClean="0"/>
              <a:t>-sumiranje</a:t>
            </a:r>
          </a:p>
          <a:p>
            <a:r>
              <a:rPr lang="sr-Latn-RS" dirty="0" smtClean="0"/>
              <a:t>-zaključivanje</a:t>
            </a:r>
          </a:p>
          <a:p>
            <a:r>
              <a:rPr lang="sr-Latn-RS" dirty="0" smtClean="0"/>
              <a:t>-analiza i povratni uticaji na grupu</a:t>
            </a:r>
          </a:p>
          <a:p>
            <a:r>
              <a:rPr lang="sr-Latn-RS" dirty="0" smtClean="0"/>
              <a:t>-upravljanje diskusijom</a:t>
            </a:r>
          </a:p>
          <a:p>
            <a:r>
              <a:rPr lang="sr-Latn-RS" dirty="0" smtClean="0"/>
              <a:t>-kontrola diskusije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645"/>
            <a:ext cx="4747560" cy="2174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5697"/>
            <a:ext cx="9144000" cy="69540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 rot="16200000">
            <a:off x="4486343" y="3986817"/>
            <a:ext cx="370339" cy="559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06408" y="3660211"/>
            <a:ext cx="3323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/>
              <a:t>Pri tome je vrlo bitan sam raspored učesnika na </a:t>
            </a:r>
            <a:r>
              <a:rPr lang="sr-Latn-RS" dirty="0" smtClean="0"/>
              <a:t>radnom sastanku </a:t>
            </a:r>
            <a:r>
              <a:rPr lang="sr-Latn-RS" dirty="0"/>
              <a:t>jer utiče na efikasnost sastanka i kontrolu komunikacije.</a:t>
            </a:r>
            <a:endParaRPr lang="sr-Latn-RS" dirty="0" smtClean="0"/>
          </a:p>
        </p:txBody>
      </p:sp>
    </p:spTree>
    <p:extLst>
      <p:ext uri="{BB962C8B-B14F-4D97-AF65-F5344CB8AC3E}">
        <p14:creationId xmlns="" xmlns:p14="http://schemas.microsoft.com/office/powerpoint/2010/main" val="109295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AutoShape 2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70855" y="160338"/>
            <a:ext cx="6533536" cy="4676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Latn-RS" dirty="0" smtClean="0"/>
              <a:t>ORGANIZOVANjE MARKETINGA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308444" y="806011"/>
            <a:ext cx="4844195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50"/>
              </a:spcAft>
              <a:buFont typeface="Wingdings" panose="05000000000000000000" pitchFamily="2" charset="2"/>
              <a:buChar char="Ø"/>
            </a:pPr>
            <a:r>
              <a:rPr lang="sr-Latn-RS" b="1" dirty="0">
                <a:solidFill>
                  <a:schemeClr val="bg1"/>
                </a:solidFill>
              </a:rPr>
              <a:t>Upravljanje marketingom zahteva i </a:t>
            </a:r>
            <a:r>
              <a:rPr lang="sr-Latn-RS" b="1" dirty="0" smtClean="0">
                <a:solidFill>
                  <a:schemeClr val="bg1"/>
                </a:solidFill>
              </a:rPr>
              <a:t>efikasnu organizaciju odnosno administraciju.</a:t>
            </a:r>
          </a:p>
          <a:p>
            <a:pPr marL="285750" indent="-285750">
              <a:spcAft>
                <a:spcPts val="150"/>
              </a:spcAft>
              <a:buFont typeface="Wingdings" panose="05000000000000000000" pitchFamily="2" charset="2"/>
              <a:buChar char="Ø"/>
            </a:pPr>
            <a:r>
              <a:rPr lang="sr-Latn-RS" b="1" dirty="0" smtClean="0">
                <a:solidFill>
                  <a:schemeClr val="bg1"/>
                </a:solidFill>
              </a:rPr>
              <a:t>Organizacija </a:t>
            </a:r>
            <a:r>
              <a:rPr lang="sr-Latn-RS" b="1" dirty="0">
                <a:solidFill>
                  <a:schemeClr val="bg1"/>
                </a:solidFill>
              </a:rPr>
              <a:t>poslova marketinga presudno utiče na primenu </a:t>
            </a:r>
            <a:r>
              <a:rPr lang="sr-Latn-RS" b="1" dirty="0" smtClean="0">
                <a:solidFill>
                  <a:schemeClr val="bg1"/>
                </a:solidFill>
              </a:rPr>
              <a:t>i kontrolu </a:t>
            </a:r>
            <a:r>
              <a:rPr lang="sr-Latn-RS" b="1" dirty="0">
                <a:solidFill>
                  <a:schemeClr val="bg1"/>
                </a:solidFill>
              </a:rPr>
              <a:t>marketing </a:t>
            </a:r>
            <a:r>
              <a:rPr lang="sr-Latn-RS" b="1" dirty="0" smtClean="0">
                <a:solidFill>
                  <a:schemeClr val="bg1"/>
                </a:solidFill>
              </a:rPr>
              <a:t>aktivnosti</a:t>
            </a:r>
            <a:r>
              <a:rPr lang="sr-Latn-RS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spcAft>
                <a:spcPts val="150"/>
              </a:spcAft>
              <a:buFont typeface="Wingdings" panose="05000000000000000000" pitchFamily="2" charset="2"/>
              <a:buChar char="Ø"/>
            </a:pPr>
            <a:r>
              <a:rPr lang="sr-Latn-RS" b="1" dirty="0">
                <a:solidFill>
                  <a:schemeClr val="bg1"/>
                </a:solidFill>
              </a:rPr>
              <a:t>Vrlo je bitan način na koji se razvijaju </a:t>
            </a:r>
            <a:r>
              <a:rPr lang="sr-Latn-RS" b="1" dirty="0" smtClean="0">
                <a:solidFill>
                  <a:schemeClr val="bg1"/>
                </a:solidFill>
              </a:rPr>
              <a:t>marketing odelenja </a:t>
            </a:r>
            <a:r>
              <a:rPr lang="sr-Latn-RS" b="1" dirty="0">
                <a:solidFill>
                  <a:schemeClr val="bg1"/>
                </a:solidFill>
              </a:rPr>
              <a:t>u kompanijama, kako su organizovana i kako </a:t>
            </a:r>
            <a:r>
              <a:rPr lang="sr-Latn-RS" b="1" dirty="0" smtClean="0">
                <a:solidFill>
                  <a:schemeClr val="bg1"/>
                </a:solidFill>
              </a:rPr>
              <a:t>sarađuju sa drugim odelenjima</a:t>
            </a:r>
            <a:r>
              <a:rPr lang="sr-Latn-RS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8434" name="Picture 2" descr="System Driven Vs Individual Driven Organizations - BBGup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6718" y="3155267"/>
            <a:ext cx="2940164" cy="1922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5261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99" y="209586"/>
            <a:ext cx="5337219" cy="763526"/>
          </a:xfrm>
        </p:spPr>
        <p:txBody>
          <a:bodyPr>
            <a:noAutofit/>
          </a:bodyPr>
          <a:lstStyle/>
          <a:p>
            <a:pPr algn="ctr"/>
            <a:r>
              <a:rPr lang="sr-Latn-R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ORGANIZOVANjE MARKETINGA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AutoShape 2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255391"/>
            <a:ext cx="816546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 smtClean="0"/>
              <a:t>Razvoj marketing odeljenja</a:t>
            </a:r>
          </a:p>
          <a:p>
            <a:r>
              <a:rPr lang="sr-Latn-RS" dirty="0" smtClean="0"/>
              <a:t>Moguće </a:t>
            </a:r>
            <a:r>
              <a:rPr lang="sr-Latn-RS" dirty="0"/>
              <a:t>je istaći najmanje </a:t>
            </a:r>
            <a:r>
              <a:rPr lang="sr-Latn-RS" b="1" dirty="0"/>
              <a:t>pet razvojnih </a:t>
            </a:r>
            <a:r>
              <a:rPr lang="sr-Latn-RS" b="1" dirty="0" smtClean="0"/>
              <a:t>faza</a:t>
            </a:r>
            <a:r>
              <a:rPr lang="sr-Latn-RS" dirty="0" smtClean="0"/>
              <a:t>,</a:t>
            </a:r>
            <a:br>
              <a:rPr lang="sr-Latn-RS" dirty="0" smtClean="0"/>
            </a:br>
            <a:r>
              <a:rPr lang="sr-Latn-RS" dirty="0" smtClean="0"/>
              <a:t>s </a:t>
            </a:r>
            <a:r>
              <a:rPr lang="sr-Latn-RS" dirty="0"/>
              <a:t>tim da se konkretne </a:t>
            </a:r>
            <a:r>
              <a:rPr lang="sr-Latn-RS" dirty="0" smtClean="0"/>
              <a:t>kompanije, danas </a:t>
            </a:r>
            <a:r>
              <a:rPr lang="sr-Latn-RS" dirty="0"/>
              <a:t>mogu naći u svakoj od </a:t>
            </a:r>
            <a:r>
              <a:rPr lang="sr-Latn-RS" dirty="0" smtClean="0"/>
              <a:t>njih: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/>
              <a:t>Jednostavno prodajno </a:t>
            </a:r>
            <a:r>
              <a:rPr lang="sr-Latn-RS" dirty="0" smtClean="0"/>
              <a:t>odelenje</a:t>
            </a:r>
            <a:br>
              <a:rPr lang="sr-Latn-RS" dirty="0" smtClean="0"/>
            </a:br>
            <a:r>
              <a:rPr lang="sr-Latn-RS" dirty="0" smtClean="0"/>
              <a:t>(finansiranje</a:t>
            </a:r>
            <a:r>
              <a:rPr lang="sr-Latn-RS" dirty="0"/>
              <a:t>, proizvodnja, prodaja </a:t>
            </a:r>
            <a:r>
              <a:rPr lang="sr-Latn-RS" dirty="0" smtClean="0"/>
              <a:t>i knjigovodstvo)</a:t>
            </a:r>
            <a:endParaRPr lang="sr-Latn-R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Prodajno </a:t>
            </a:r>
            <a:r>
              <a:rPr lang="sr-Latn-RS" dirty="0"/>
              <a:t>odelenje s dopunskim </a:t>
            </a:r>
            <a:r>
              <a:rPr lang="sr-Latn-RS" dirty="0" smtClean="0"/>
              <a:t>funkcijama</a:t>
            </a:r>
            <a:br>
              <a:rPr lang="sr-Latn-RS" dirty="0" smtClean="0"/>
            </a:br>
            <a:r>
              <a:rPr lang="sr-Latn-RS" dirty="0" smtClean="0"/>
              <a:t>(istraživanje marketinga, ekonomska </a:t>
            </a:r>
            <a:r>
              <a:rPr lang="sr-Latn-RS" dirty="0"/>
              <a:t>propaganda i servis kupcu</a:t>
            </a:r>
            <a:r>
              <a:rPr lang="sr-Latn-RS" dirty="0" smtClean="0"/>
              <a:t>)</a:t>
            </a:r>
            <a:endParaRPr lang="sr-Latn-R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Odvojeno </a:t>
            </a:r>
            <a:r>
              <a:rPr lang="sr-Latn-RS" dirty="0"/>
              <a:t>marketing odelenje (istraživanje marketinga, razvoj </a:t>
            </a:r>
            <a:r>
              <a:rPr lang="sr-Latn-RS" dirty="0" smtClean="0"/>
              <a:t>novog proizvoda</a:t>
            </a:r>
            <a:r>
              <a:rPr lang="sr-Latn-RS" dirty="0"/>
              <a:t>, ekonomska propaganda, </a:t>
            </a:r>
            <a:r>
              <a:rPr lang="sr-Latn-RS" dirty="0" smtClean="0"/>
              <a:t>unapređenje </a:t>
            </a:r>
            <a:r>
              <a:rPr lang="sr-Latn-RS" dirty="0"/>
              <a:t>prodaje, servis </a:t>
            </a:r>
            <a:r>
              <a:rPr lang="sr-Latn-RS" dirty="0" smtClean="0"/>
              <a:t>usluge kupcima)</a:t>
            </a:r>
            <a:endParaRPr lang="sr-Latn-R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Savremeno </a:t>
            </a:r>
            <a:r>
              <a:rPr lang="sr-Latn-RS" dirty="0"/>
              <a:t>marketing </a:t>
            </a:r>
            <a:r>
              <a:rPr lang="sr-Latn-RS" dirty="0" smtClean="0"/>
              <a:t>odelenje</a:t>
            </a:r>
            <a:br>
              <a:rPr lang="sr-Latn-RS" dirty="0" smtClean="0"/>
            </a:br>
            <a:r>
              <a:rPr lang="sr-Latn-RS" dirty="0" smtClean="0"/>
              <a:t>(sve </a:t>
            </a:r>
            <a:r>
              <a:rPr lang="sr-Latn-RS" dirty="0"/>
              <a:t>marketing funkcije, uključujući </a:t>
            </a:r>
            <a:r>
              <a:rPr lang="sr-Latn-RS" dirty="0" smtClean="0"/>
              <a:t>i upravljanje </a:t>
            </a:r>
            <a:r>
              <a:rPr lang="sr-Latn-RS" dirty="0"/>
              <a:t>prodajom</a:t>
            </a:r>
            <a:r>
              <a:rPr lang="sr-Latn-RS" dirty="0" smtClean="0"/>
              <a:t>)</a:t>
            </a:r>
            <a:endParaRPr lang="sr-Latn-R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Savremena </a:t>
            </a:r>
            <a:r>
              <a:rPr lang="sr-Latn-RS" dirty="0"/>
              <a:t>marketing </a:t>
            </a:r>
            <a:r>
              <a:rPr lang="sr-Latn-RS" dirty="0" smtClean="0"/>
              <a:t>kompanija</a:t>
            </a:r>
            <a:br>
              <a:rPr lang="sr-Latn-RS" dirty="0" smtClean="0"/>
            </a:br>
            <a:r>
              <a:rPr lang="sr-Latn-RS" dirty="0" smtClean="0"/>
              <a:t>(marketing </a:t>
            </a:r>
            <a:r>
              <a:rPr lang="sr-Latn-RS" dirty="0"/>
              <a:t>predstavlja </a:t>
            </a:r>
            <a:r>
              <a:rPr lang="sr-Latn-RS" dirty="0" smtClean="0"/>
              <a:t>poslovnu filozofiju)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320" y="1223196"/>
            <a:ext cx="4550092" cy="5039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143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99" y="209586"/>
            <a:ext cx="5337219" cy="763526"/>
          </a:xfrm>
        </p:spPr>
        <p:txBody>
          <a:bodyPr>
            <a:noAutofit/>
          </a:bodyPr>
          <a:lstStyle/>
          <a:p>
            <a:pPr algn="ctr"/>
            <a:r>
              <a:rPr lang="sr-Latn-R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ORGANIZOVANjE MARKETINGA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AutoShape 2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229861"/>
            <a:ext cx="90329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/>
              <a:t>Način organizovanja marketing </a:t>
            </a:r>
            <a:r>
              <a:rPr lang="sr-Latn-RS" b="1" dirty="0" smtClean="0"/>
              <a:t>odelenja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b="1" dirty="0" smtClean="0"/>
              <a:t>Organizacija </a:t>
            </a:r>
            <a:r>
              <a:rPr lang="sr-Latn-RS" b="1" dirty="0"/>
              <a:t>na osnovu funkcije</a:t>
            </a:r>
          </a:p>
          <a:p>
            <a:pPr lvl="1"/>
            <a:r>
              <a:rPr lang="sr-Latn-RS" dirty="0" smtClean="0"/>
              <a:t>a</a:t>
            </a:r>
            <a:r>
              <a:rPr lang="sr-Latn-RS" dirty="0"/>
              <a:t>) funkcije sredstava – prodajna sila, usluge kupcima, </a:t>
            </a:r>
            <a:r>
              <a:rPr lang="sr-Latn-RS" dirty="0" smtClean="0"/>
              <a:t>ekonomska propaganda</a:t>
            </a:r>
            <a:r>
              <a:rPr lang="sr-Latn-RS" dirty="0"/>
              <a:t>, </a:t>
            </a:r>
            <a:r>
              <a:rPr lang="sr-Latn-RS" dirty="0" smtClean="0"/>
              <a:t>unapređenje </a:t>
            </a:r>
            <a:r>
              <a:rPr lang="sr-Latn-RS" dirty="0"/>
              <a:t>prodaje i istraživanje marketinga;</a:t>
            </a:r>
          </a:p>
          <a:p>
            <a:pPr lvl="1"/>
            <a:r>
              <a:rPr lang="sr-Latn-RS" dirty="0" smtClean="0"/>
              <a:t>b</a:t>
            </a:r>
            <a:r>
              <a:rPr lang="sr-Latn-RS" dirty="0"/>
              <a:t>) funkcija programa – specifični proizvodi, delatnosti i </a:t>
            </a:r>
            <a:r>
              <a:rPr lang="sr-Latn-RS" dirty="0" smtClean="0"/>
              <a:t>poslovi;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b="1" dirty="0" smtClean="0"/>
              <a:t>Geografska </a:t>
            </a:r>
            <a:r>
              <a:rPr lang="sr-Latn-RS" b="1" dirty="0"/>
              <a:t>organizacija </a:t>
            </a:r>
            <a:r>
              <a:rPr lang="sr-Latn-RS" dirty="0"/>
              <a:t>(uvode se specijalisti za lokalni marketing</a:t>
            </a:r>
            <a:r>
              <a:rPr lang="sr-Latn-RS" dirty="0" smtClean="0"/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b="1" dirty="0" smtClean="0"/>
              <a:t>Organizacija </a:t>
            </a:r>
            <a:r>
              <a:rPr lang="sr-Latn-RS" b="1" dirty="0"/>
              <a:t>upravljanja proizvodom</a:t>
            </a:r>
            <a:r>
              <a:rPr lang="sr-Latn-RS" dirty="0"/>
              <a:t>: industrijskih proizvoda i </a:t>
            </a:r>
            <a:r>
              <a:rPr lang="sr-Latn-RS" dirty="0" smtClean="0"/>
              <a:t>proizvoda široke </a:t>
            </a:r>
            <a:r>
              <a:rPr lang="sr-Latn-RS" dirty="0"/>
              <a:t>potrošnje (direktori proizvoda i direktori grupe proizvoda) </a:t>
            </a:r>
            <a:endParaRPr lang="sr-Latn-R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b="1" dirty="0" smtClean="0"/>
              <a:t>Organizacija </a:t>
            </a:r>
            <a:r>
              <a:rPr lang="sr-Latn-RS" b="1" dirty="0"/>
              <a:t>upravljanja </a:t>
            </a:r>
            <a:r>
              <a:rPr lang="sr-Latn-RS" b="1" dirty="0" smtClean="0"/>
              <a:t>tržištem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(mnoge </a:t>
            </a:r>
            <a:r>
              <a:rPr lang="sr-Latn-RS" dirty="0"/>
              <a:t>kompanije prodaju liniju proizvoda na potpuno različitim </a:t>
            </a:r>
            <a:r>
              <a:rPr lang="sr-Latn-RS" dirty="0" smtClean="0"/>
              <a:t>grupama tržišta)</a:t>
            </a:r>
            <a:br>
              <a:rPr lang="sr-Latn-RS" dirty="0" smtClean="0"/>
            </a:br>
            <a:r>
              <a:rPr lang="sr-Latn-RS" dirty="0" smtClean="0"/>
              <a:t>Direktor za više tržišta nadzire nekoliko direktora tržišta:</a:t>
            </a:r>
            <a:br>
              <a:rPr lang="sr-Latn-RS" dirty="0" smtClean="0"/>
            </a:br>
            <a:r>
              <a:rPr lang="sr-Latn-RS" dirty="0" smtClean="0"/>
              <a:t>-direktora za razvoj tržišta, tržišni specijalisti ili specijalisti za delatnost</a:t>
            </a:r>
          </a:p>
        </p:txBody>
      </p:sp>
    </p:spTree>
    <p:extLst>
      <p:ext uri="{BB962C8B-B14F-4D97-AF65-F5344CB8AC3E}">
        <p14:creationId xmlns="" xmlns:p14="http://schemas.microsoft.com/office/powerpoint/2010/main" val="40310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99" y="209586"/>
            <a:ext cx="5337219" cy="763526"/>
          </a:xfrm>
        </p:spPr>
        <p:txBody>
          <a:bodyPr>
            <a:noAutofit/>
          </a:bodyPr>
          <a:lstStyle/>
          <a:p>
            <a:pPr algn="ctr"/>
            <a:r>
              <a:rPr lang="sr-Latn-R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ORGANIZOVANjE MARKETINGA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AutoShape 2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177332"/>
            <a:ext cx="90329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b="1" dirty="0" smtClean="0"/>
              <a:t>Organizacija upravljanja proizvodom/upravljanja tržištem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-sistem upravlja proizvodom koji zahteva upoznatost s vrlo divergentnim tržištima;</a:t>
            </a:r>
            <a:br>
              <a:rPr lang="sr-Latn-RS" dirty="0" smtClean="0"/>
            </a:br>
            <a:r>
              <a:rPr lang="sr-Latn-RS" dirty="0" smtClean="0"/>
              <a:t>-</a:t>
            </a:r>
            <a:r>
              <a:rPr lang="sr-Latn-RS" dirty="0"/>
              <a:t>sistem upravljanja tržištem koji zahteva upoznatost s vrlo </a:t>
            </a:r>
            <a:r>
              <a:rPr lang="sr-Latn-RS" dirty="0" smtClean="0"/>
              <a:t>divergentnim proizvodima</a:t>
            </a:r>
            <a:br>
              <a:rPr lang="sr-Latn-RS" dirty="0" smtClean="0"/>
            </a:br>
            <a:r>
              <a:rPr lang="sr-Latn-RS" dirty="0" smtClean="0"/>
              <a:t>koji </a:t>
            </a:r>
            <a:r>
              <a:rPr lang="sr-Latn-RS" dirty="0"/>
              <a:t>se kupuju na njihovim tržištima</a:t>
            </a:r>
            <a:r>
              <a:rPr lang="sr-Latn-RS" dirty="0" smtClean="0"/>
              <a:t>;</a:t>
            </a:r>
            <a:br>
              <a:rPr lang="sr-Latn-RS" dirty="0" smtClean="0"/>
            </a:br>
            <a:r>
              <a:rPr lang="sr-Latn-RS" dirty="0" smtClean="0"/>
              <a:t>-uvođenje </a:t>
            </a:r>
            <a:r>
              <a:rPr lang="sr-Latn-RS" dirty="0"/>
              <a:t>i direktora proizvoda i direktora tržišta, tj</a:t>
            </a:r>
            <a:r>
              <a:rPr lang="sr-Latn-RS" i="1" dirty="0"/>
              <a:t>.organizacija matrice</a:t>
            </a:r>
            <a:r>
              <a:rPr lang="sr-Latn-RS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b="1" dirty="0"/>
              <a:t>Korporativna/odelenjska organizacija</a:t>
            </a:r>
            <a:r>
              <a:rPr lang="sr-Latn-RS" dirty="0"/>
              <a:t/>
            </a:r>
            <a:br>
              <a:rPr lang="sr-Latn-RS" dirty="0"/>
            </a:br>
            <a:r>
              <a:rPr lang="sr-Latn-RS" dirty="0"/>
              <a:t>Kompanije, </a:t>
            </a:r>
            <a:r>
              <a:rPr lang="sr-Latn-RS" dirty="0" smtClean="0"/>
              <a:t>s više </a:t>
            </a:r>
            <a:r>
              <a:rPr lang="sr-Latn-RS" dirty="0"/>
              <a:t>različitih proizvoda, odvajaju grupe proizvoda u </a:t>
            </a:r>
            <a:r>
              <a:rPr lang="sr-Latn-RS" dirty="0" smtClean="0"/>
              <a:t>odvojene odele</a:t>
            </a:r>
            <a:r>
              <a:rPr lang="sr-Latn-RS" dirty="0"/>
              <a:t>, a oni organizuju svoja vlastita odelenja i </a:t>
            </a:r>
            <a:r>
              <a:rPr lang="sr-Latn-RS" dirty="0" smtClean="0"/>
              <a:t>službe, pri tome se koriste četiri modela u svrhu zadržavanja službi marketinga i marketing-aktivnosti u centrali preduzeća:</a:t>
            </a: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>-Nekorporativni marketing</a:t>
            </a:r>
            <a:br>
              <a:rPr lang="sr-Latn-RS" dirty="0" smtClean="0"/>
            </a:br>
            <a:r>
              <a:rPr lang="sr-Latn-RS" dirty="0" smtClean="0"/>
              <a:t>-Minimalni korporativni marketing</a:t>
            </a:r>
            <a:br>
              <a:rPr lang="sr-Latn-RS" dirty="0" smtClean="0"/>
            </a:br>
            <a:r>
              <a:rPr lang="sr-Latn-RS" dirty="0" smtClean="0"/>
              <a:t>-Umereni korporativni marketing</a:t>
            </a:r>
            <a:br>
              <a:rPr lang="sr-Latn-RS" dirty="0" smtClean="0"/>
            </a:br>
            <a:r>
              <a:rPr lang="sr-Latn-RS" dirty="0" smtClean="0"/>
              <a:t>-Izraziti korporativni marketing</a:t>
            </a:r>
          </a:p>
        </p:txBody>
      </p:sp>
    </p:spTree>
    <p:extLst>
      <p:ext uri="{BB962C8B-B14F-4D97-AF65-F5344CB8AC3E}">
        <p14:creationId xmlns="" xmlns:p14="http://schemas.microsoft.com/office/powerpoint/2010/main" val="11397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99" y="209586"/>
            <a:ext cx="5337219" cy="763526"/>
          </a:xfrm>
        </p:spPr>
        <p:txBody>
          <a:bodyPr>
            <a:noAutofit/>
          </a:bodyPr>
          <a:lstStyle/>
          <a:p>
            <a:pPr algn="ctr"/>
            <a:r>
              <a:rPr lang="sr-Latn-R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ORGANIZOVANjE MARKETINGA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AutoShape 2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173182"/>
            <a:ext cx="54306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 smtClean="0"/>
              <a:t>Odnosi marketing-odelenja s ostalim odelenjima</a:t>
            </a:r>
            <a:endParaRPr lang="sr-Latn-RS" b="1" dirty="0"/>
          </a:p>
          <a:p>
            <a:r>
              <a:rPr lang="sr-Latn-RS" dirty="0" smtClean="0"/>
              <a:t>-Sve </a:t>
            </a:r>
            <a:r>
              <a:rPr lang="sr-Latn-RS" dirty="0"/>
              <a:t>poslovne funkcije u preduzeću treba harmonično povezivati da bi </a:t>
            </a:r>
            <a:r>
              <a:rPr lang="sr-Latn-RS" dirty="0" smtClean="0"/>
              <a:t>se ostvarili </a:t>
            </a:r>
            <a:r>
              <a:rPr lang="sr-Latn-RS" dirty="0"/>
              <a:t>njegovi sveukupni </a:t>
            </a:r>
            <a:r>
              <a:rPr lang="sr-Latn-RS" dirty="0" smtClean="0"/>
              <a:t>ciljevi.</a:t>
            </a:r>
            <a:br>
              <a:rPr lang="sr-Latn-RS" dirty="0" smtClean="0"/>
            </a:br>
            <a:r>
              <a:rPr lang="sr-Latn-RS" dirty="0" smtClean="0"/>
              <a:t>-Međutim</a:t>
            </a:r>
            <a:r>
              <a:rPr lang="sr-Latn-RS" dirty="0"/>
              <a:t>, u praksi odnose </a:t>
            </a:r>
            <a:r>
              <a:rPr lang="sr-Latn-RS" dirty="0" smtClean="0"/>
              <a:t>između odelenja često </a:t>
            </a:r>
            <a:r>
              <a:rPr lang="sr-Latn-RS" dirty="0"/>
              <a:t>karakterišu duboko rivalstvo i </a:t>
            </a:r>
            <a:r>
              <a:rPr lang="sr-Latn-RS" dirty="0" smtClean="0"/>
              <a:t>nerazumevanje.</a:t>
            </a:r>
          </a:p>
          <a:p>
            <a:r>
              <a:rPr lang="sr-Latn-RS" dirty="0" smtClean="0"/>
              <a:t>-U Organizaciji poslova javljaju se dva zadatka marketing menadžera: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Koordinisati marketing aktivnosti kompanije, 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Stalno sarađivati sa odelenjima finansija, proizvodnje i drugim, da bi se postigao koordinisani marketing.</a:t>
            </a:r>
          </a:p>
          <a:p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>-Sva odelenja u preduzeću neminovno definišu probleme i ciljeve kompanije sa svog aspekta izvršavanja zadatka što za rezultat ima neminovan sukob interesa.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55" y="1173182"/>
            <a:ext cx="3796145" cy="39901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46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99" y="209586"/>
            <a:ext cx="5337219" cy="763526"/>
          </a:xfrm>
        </p:spPr>
        <p:txBody>
          <a:bodyPr>
            <a:noAutofit/>
          </a:bodyPr>
          <a:lstStyle/>
          <a:p>
            <a:pPr algn="ctr"/>
            <a:r>
              <a:rPr lang="sr-Latn-R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ORGANIZOVANjE PRODAJNE SNAGE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AutoShape 2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1195685"/>
            <a:ext cx="863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b="1" u="sng" dirty="0" smtClean="0"/>
              <a:t>Savremena organizacija prodajnih i integralnih marketing aktivnosti sprovodi se u pravcu ostvarivanja što bržih i odgovornijih odnosa konkrektnog preduzeća prema potrošačima.</a:t>
            </a:r>
            <a:endParaRPr lang="en-US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36830" y="1937200"/>
            <a:ext cx="50686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Efektivnom organizacijom prodajne snage preduzeća potrebno je ispuniti tri osnovna i ključna zadatka:</a:t>
            </a:r>
          </a:p>
          <a:p>
            <a:pPr>
              <a:buFont typeface="Wingdings" pitchFamily="2" charset="2"/>
              <a:buChar char="Ø"/>
            </a:pPr>
            <a:r>
              <a:rPr lang="sr-Latn-RS" dirty="0" smtClean="0"/>
              <a:t>Potreba održavanja reda i odgovarajućih postupaka</a:t>
            </a:r>
            <a:br>
              <a:rPr lang="sr-Latn-RS" dirty="0" smtClean="0"/>
            </a:br>
            <a:r>
              <a:rPr lang="sr-Latn-RS" dirty="0" smtClean="0"/>
              <a:t>radi ostvarivanja zadataka i ciljeva prodajne snage preduzeća</a:t>
            </a:r>
          </a:p>
          <a:p>
            <a:pPr>
              <a:buFont typeface="Wingdings" pitchFamily="2" charset="2"/>
              <a:buChar char="Ø"/>
            </a:pPr>
            <a:r>
              <a:rPr lang="sr-Latn-RS" dirty="0" smtClean="0"/>
              <a:t>Dodeljivanje specifičnih zadataka i odgovornosti</a:t>
            </a:r>
            <a:br>
              <a:rPr lang="sr-Latn-RS" dirty="0" smtClean="0"/>
            </a:br>
            <a:r>
              <a:rPr lang="sr-Latn-RS" dirty="0" smtClean="0"/>
              <a:t>pojedinim subjektima prodaje</a:t>
            </a:r>
          </a:p>
          <a:p>
            <a:pPr>
              <a:buFont typeface="Wingdings" pitchFamily="2" charset="2"/>
              <a:buChar char="Ø"/>
            </a:pPr>
            <a:r>
              <a:rPr lang="sr-Latn-RS" dirty="0" smtClean="0"/>
              <a:t>Potreba što čvršće integracije i koordinacije prodajne funkcije sa ostalim organizacionim delovima preduzeća</a:t>
            </a:r>
          </a:p>
          <a:p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181600" y="1984944"/>
            <a:ext cx="3851318" cy="1721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Dobra organizaciona struktura sama po sebi ne proizvodi dobre rezultate...</a:t>
            </a:r>
            <a:br>
              <a:rPr lang="sr-Latn-RS" dirty="0" smtClean="0"/>
            </a:br>
            <a:r>
              <a:rPr lang="sr-Latn-RS" dirty="0" smtClean="0"/>
              <a:t>Ali loša organizaciona struktura onemogućava svako pozitivno poslovanje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181600" y="4157472"/>
            <a:ext cx="3851318" cy="948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Efektivna organizaciona struktura prodajne snage održava red u njenom ukupnom funkcionisanju i razvoju</a:t>
            </a: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6922089" y="3759752"/>
            <a:ext cx="370339" cy="344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068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99" y="209586"/>
            <a:ext cx="5337219" cy="763526"/>
          </a:xfrm>
        </p:spPr>
        <p:txBody>
          <a:bodyPr>
            <a:noAutofit/>
          </a:bodyPr>
          <a:lstStyle/>
          <a:p>
            <a:pPr algn="ctr"/>
            <a:r>
              <a:rPr lang="sr-Latn-R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ORGANIZOVANjE MARKETINGA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AutoShape 2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078916"/>
            <a:ext cx="3958683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 smtClean="0"/>
              <a:t>Istraživanje i razvoj</a:t>
            </a:r>
            <a:br>
              <a:rPr lang="sr-Latn-RS" b="1" dirty="0" smtClean="0"/>
            </a:br>
            <a:r>
              <a:rPr lang="sr-Latn-RS" sz="1700" dirty="0" smtClean="0"/>
              <a:t>-zaposleni su uglavnom naučnici i tehničari</a:t>
            </a:r>
            <a:br>
              <a:rPr lang="sr-Latn-RS" sz="1700" dirty="0" smtClean="0"/>
            </a:br>
            <a:r>
              <a:rPr lang="sr-Latn-RS" sz="1700" dirty="0" smtClean="0"/>
              <a:t>koji ne vode brigu o ekonomskim stvarima</a:t>
            </a:r>
            <a:r>
              <a:rPr lang="sr-Latn-RS" sz="1700" b="1" dirty="0" smtClean="0"/>
              <a:t> </a:t>
            </a:r>
          </a:p>
          <a:p>
            <a:r>
              <a:rPr lang="sr-Latn-RS" b="1" dirty="0" smtClean="0"/>
              <a:t>Inženjering</a:t>
            </a:r>
          </a:p>
          <a:p>
            <a:r>
              <a:rPr lang="sr-Latn-RS" sz="1700" dirty="0" smtClean="0"/>
              <a:t>-inženjeri su zainteresovani za istraživanje i razvoj i marketing u ravnoteži</a:t>
            </a:r>
          </a:p>
          <a:p>
            <a:r>
              <a:rPr lang="sr-Latn-RS" b="1" dirty="0" smtClean="0"/>
              <a:t>Nabavka</a:t>
            </a:r>
            <a:br>
              <a:rPr lang="sr-Latn-RS" b="1" dirty="0" smtClean="0"/>
            </a:br>
            <a:r>
              <a:rPr lang="sr-Latn-RS" sz="1700" dirty="0" smtClean="0"/>
              <a:t>-smatra da marketing traži previsok kvalitet naručenih materijala komponenata</a:t>
            </a:r>
            <a:endParaRPr lang="sr-Latn-RS" sz="1700" b="1" dirty="0" smtClean="0"/>
          </a:p>
          <a:p>
            <a:r>
              <a:rPr lang="sr-Latn-RS" b="1" dirty="0" smtClean="0"/>
              <a:t>Proizvodnja</a:t>
            </a:r>
          </a:p>
          <a:p>
            <a:r>
              <a:rPr lang="sr-Latn-RS" sz="1700" dirty="0" smtClean="0"/>
              <a:t>-odgovorna za proizvodnju pravog proizvoda, u pravim količinama, u pravo vreme, uz povoljnje troškove</a:t>
            </a:r>
          </a:p>
          <a:p>
            <a:r>
              <a:rPr lang="sr-Latn-RS" sz="1700" dirty="0" smtClean="0"/>
              <a:t>-orijentacija na uravnoteženi odnos cene i marketinga</a:t>
            </a:r>
            <a:endParaRPr lang="sr-Latn-RS" sz="1700" b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4549698" y="1078916"/>
            <a:ext cx="45943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 smtClean="0"/>
              <a:t>Finansije</a:t>
            </a:r>
            <a:br>
              <a:rPr lang="sr-Latn-RS" b="1" dirty="0" smtClean="0"/>
            </a:br>
            <a:r>
              <a:rPr lang="sr-Latn-RS" dirty="0" smtClean="0"/>
              <a:t>-</a:t>
            </a:r>
            <a:r>
              <a:rPr lang="sr-Latn-RS" sz="1700" dirty="0" smtClean="0"/>
              <a:t>važan je odnos troškova i prodaje ili prebacivanja sredstava u profitabilnija područja</a:t>
            </a:r>
            <a:endParaRPr lang="sr-Latn-RS" sz="1700" b="1" dirty="0" smtClean="0"/>
          </a:p>
          <a:p>
            <a:r>
              <a:rPr lang="sr-Latn-RS" b="1" dirty="0" smtClean="0"/>
              <a:t>Računovodstvo</a:t>
            </a:r>
          </a:p>
          <a:p>
            <a:r>
              <a:rPr lang="sr-Latn-RS" sz="1700" dirty="0"/>
              <a:t>-prodajne izveštaje treba dostavljati na vreme, sa malo </a:t>
            </a:r>
            <a:r>
              <a:rPr lang="sr-Latn-RS" sz="1700" dirty="0" smtClean="0"/>
              <a:t>specijalnih aranžmana </a:t>
            </a:r>
            <a:r>
              <a:rPr lang="sr-Latn-RS" sz="1700" dirty="0"/>
              <a:t>(koji iziskuju i specijalne računovodstvene postupke</a:t>
            </a:r>
            <a:r>
              <a:rPr lang="sr-Latn-RS" sz="1700" dirty="0" smtClean="0"/>
              <a:t>)</a:t>
            </a:r>
          </a:p>
          <a:p>
            <a:r>
              <a:rPr lang="sr-Latn-RS" sz="1700" dirty="0"/>
              <a:t>-priprema posebne izveštaje o prodaji i profitabilnosti za različite </a:t>
            </a:r>
            <a:r>
              <a:rPr lang="sr-Latn-RS" sz="1700" dirty="0" smtClean="0"/>
              <a:t>kanale prodaje</a:t>
            </a:r>
            <a:r>
              <a:rPr lang="sr-Latn-RS" sz="1700" dirty="0"/>
              <a:t>, područja, veličine narudžbi i </a:t>
            </a:r>
            <a:r>
              <a:rPr lang="sr-Latn-RS" sz="1700" dirty="0" smtClean="0"/>
              <a:t>drugo</a:t>
            </a:r>
          </a:p>
          <a:p>
            <a:r>
              <a:rPr lang="sr-Latn-RS" b="1" dirty="0" smtClean="0"/>
              <a:t>Kreditno odelenje</a:t>
            </a:r>
          </a:p>
          <a:p>
            <a:r>
              <a:rPr lang="sr-Latn-RS" dirty="0" smtClean="0"/>
              <a:t>-</a:t>
            </a:r>
            <a:r>
              <a:rPr lang="sr-Latn-RS" sz="1700" dirty="0" smtClean="0"/>
              <a:t>ispituje se kreditna </a:t>
            </a:r>
            <a:r>
              <a:rPr lang="pl-PL" sz="1700" dirty="0"/>
              <a:t>sposobnost potencijalnih kupaca i odbijaju </a:t>
            </a:r>
            <a:r>
              <a:rPr lang="pl-PL" sz="1700" dirty="0" smtClean="0"/>
              <a:t>ili ograničavaju </a:t>
            </a:r>
            <a:r>
              <a:rPr lang="pl-PL" sz="1700" dirty="0"/>
              <a:t>kredit onima koji su nepouzdaniji</a:t>
            </a:r>
            <a:endParaRPr lang="sr-Latn-RS" sz="1700" dirty="0" smtClean="0"/>
          </a:p>
        </p:txBody>
      </p:sp>
    </p:spTree>
    <p:extLst>
      <p:ext uri="{BB962C8B-B14F-4D97-AF65-F5344CB8AC3E}">
        <p14:creationId xmlns="" xmlns:p14="http://schemas.microsoft.com/office/powerpoint/2010/main" val="95404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99" y="209586"/>
            <a:ext cx="5337219" cy="763526"/>
          </a:xfrm>
        </p:spPr>
        <p:txBody>
          <a:bodyPr>
            <a:noAutofit/>
          </a:bodyPr>
          <a:lstStyle/>
          <a:p>
            <a:pPr algn="ctr"/>
            <a:r>
              <a:rPr lang="sr-Latn-R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ORGANIZOVANjE MARKETINGA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AutoShape 2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" y="1134672"/>
            <a:ext cx="90329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/>
              <a:t>Strategija za </a:t>
            </a:r>
            <a:r>
              <a:rPr lang="pl-PL" sz="2200" b="1" dirty="0" smtClean="0"/>
              <a:t>stvaranje </a:t>
            </a:r>
            <a:r>
              <a:rPr lang="pl-PL" sz="2200" b="1" dirty="0"/>
              <a:t>marketing-orijentacije u kompaniji</a:t>
            </a:r>
            <a:endParaRPr lang="sr-Latn-RS" sz="2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1504004"/>
            <a:ext cx="39475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 smtClean="0"/>
              <a:t>Predsedničko vođstvo</a:t>
            </a:r>
            <a:r>
              <a:rPr lang="sr-Latn-RS" dirty="0"/>
              <a:t/>
            </a:r>
            <a:br>
              <a:rPr lang="sr-Latn-RS" dirty="0"/>
            </a:br>
            <a:r>
              <a:rPr lang="sr-Latn-RS" dirty="0"/>
              <a:t>-</a:t>
            </a:r>
            <a:r>
              <a:rPr lang="sr-Latn-RS" sz="1700" dirty="0"/>
              <a:t>ključni preduslov u uspostavljanju savremene marketing </a:t>
            </a:r>
            <a:r>
              <a:rPr lang="sr-Latn-RS" sz="1700" dirty="0" smtClean="0"/>
              <a:t>kompanije, ocenjuju koliko se marketing razlikuje od prodaje</a:t>
            </a:r>
          </a:p>
          <a:p>
            <a:r>
              <a:rPr lang="sr-Latn-RS" b="1" dirty="0" smtClean="0"/>
              <a:t>Operativna marketing-grupa</a:t>
            </a:r>
          </a:p>
          <a:p>
            <a:r>
              <a:rPr lang="sr-Latn-RS" dirty="0" smtClean="0"/>
              <a:t>-</a:t>
            </a:r>
            <a:r>
              <a:rPr lang="sr-Latn-RS" sz="1700" dirty="0" smtClean="0"/>
              <a:t>razrađuje plan uvođenja savremene marketing prakse u kompaniju</a:t>
            </a:r>
          </a:p>
          <a:p>
            <a:r>
              <a:rPr lang="sr-Latn-RS" b="1" dirty="0" smtClean="0"/>
              <a:t>Spoljni marketing konsultant</a:t>
            </a:r>
          </a:p>
          <a:p>
            <a:r>
              <a:rPr lang="sr-Latn-RS" dirty="0" smtClean="0"/>
              <a:t>-</a:t>
            </a:r>
            <a:r>
              <a:rPr lang="sr-Latn-RS" sz="1700" dirty="0" smtClean="0"/>
              <a:t>marketing grupa koristi pomoć spoljne konsalting firme ili institucije</a:t>
            </a:r>
          </a:p>
          <a:p>
            <a:r>
              <a:rPr lang="sr-Latn-RS" b="1" dirty="0" smtClean="0"/>
              <a:t>Korporativno marketing odelenje</a:t>
            </a:r>
          </a:p>
          <a:p>
            <a:r>
              <a:rPr lang="sr-Latn-RS" dirty="0"/>
              <a:t>-</a:t>
            </a:r>
            <a:r>
              <a:rPr lang="sr-Latn-RS" sz="1700" dirty="0"/>
              <a:t>nadzire sredstva i potrebe za marketingom svakog pojedinog odelenja </a:t>
            </a:r>
            <a:endParaRPr lang="en-US" sz="1700" dirty="0"/>
          </a:p>
        </p:txBody>
      </p:sp>
      <p:sp>
        <p:nvSpPr>
          <p:cNvPr id="12" name="Rectangle 11"/>
          <p:cNvSpPr/>
          <p:nvPr/>
        </p:nvSpPr>
        <p:spPr>
          <a:xfrm>
            <a:off x="4070518" y="1491442"/>
            <a:ext cx="5184994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/>
              <a:t>Interni seminari o marketingu</a:t>
            </a:r>
            <a:r>
              <a:rPr lang="sr-Latn-RS" b="1" dirty="0" smtClean="0"/>
              <a:t/>
            </a:r>
            <a:br>
              <a:rPr lang="sr-Latn-RS" b="1" dirty="0" smtClean="0"/>
            </a:br>
            <a:r>
              <a:rPr lang="sr-Latn-RS" dirty="0"/>
              <a:t> </a:t>
            </a:r>
            <a:r>
              <a:rPr lang="sr-Latn-RS" dirty="0" smtClean="0"/>
              <a:t>-</a:t>
            </a:r>
            <a:r>
              <a:rPr lang="sr-Latn-RS" sz="1700" dirty="0" smtClean="0"/>
              <a:t>za </a:t>
            </a:r>
            <a:r>
              <a:rPr lang="sr-Latn-RS" sz="1700" dirty="0"/>
              <a:t>vrhovnu upravu preduzeća, glavne direktore odelenja, osoblje </a:t>
            </a:r>
            <a:r>
              <a:rPr lang="sr-Latn-RS" sz="1700" dirty="0" smtClean="0"/>
              <a:t>marketinga i prodaje,</a:t>
            </a:r>
            <a:br>
              <a:rPr lang="sr-Latn-RS" sz="1700" dirty="0" smtClean="0"/>
            </a:br>
            <a:r>
              <a:rPr lang="sr-Latn-RS" sz="1700" dirty="0" smtClean="0"/>
              <a:t>osoblje </a:t>
            </a:r>
            <a:r>
              <a:rPr lang="sr-Latn-RS" sz="1700" dirty="0"/>
              <a:t>proizvodnje, istraživanja i razvoja i dr.;</a:t>
            </a:r>
            <a:endParaRPr lang="sr-Latn-RS" sz="1700" b="1" dirty="0" smtClean="0"/>
          </a:p>
          <a:p>
            <a:r>
              <a:rPr lang="sr-Latn-RS" b="1" dirty="0"/>
              <a:t>Zapošljavanje marketing </a:t>
            </a:r>
            <a:r>
              <a:rPr lang="sr-Latn-RS" b="1" dirty="0" smtClean="0"/>
              <a:t>talenata</a:t>
            </a:r>
            <a:br>
              <a:rPr lang="sr-Latn-RS" b="1" dirty="0" smtClean="0"/>
            </a:br>
            <a:r>
              <a:rPr lang="sr-Latn-RS" sz="1700" dirty="0" smtClean="0"/>
              <a:t>-</a:t>
            </a:r>
            <a:r>
              <a:rPr lang="pl-PL" sz="1700" dirty="0"/>
              <a:t>mogućnost preuzimanja od drugih </a:t>
            </a:r>
            <a:r>
              <a:rPr lang="pl-PL" sz="1700" dirty="0" smtClean="0"/>
              <a:t>kompanija</a:t>
            </a:r>
            <a:br>
              <a:rPr lang="pl-PL" sz="1700" dirty="0" smtClean="0"/>
            </a:br>
            <a:r>
              <a:rPr lang="sr-Latn-RS" b="1" dirty="0" smtClean="0"/>
              <a:t>Unapređivanje </a:t>
            </a:r>
            <a:r>
              <a:rPr lang="sr-Latn-RS" b="1" dirty="0"/>
              <a:t>tržišno orijentisanih </a:t>
            </a:r>
            <a:r>
              <a:rPr lang="sr-Latn-RS" b="1" dirty="0" smtClean="0"/>
              <a:t>izvršilaca</a:t>
            </a:r>
            <a:br>
              <a:rPr lang="sr-Latn-RS" b="1" dirty="0" smtClean="0"/>
            </a:br>
            <a:r>
              <a:rPr lang="sr-Latn-RS" sz="1700" dirty="0"/>
              <a:t>-prioritet se daje tržišno orijentisanim izvršiocima i </a:t>
            </a:r>
            <a:r>
              <a:rPr lang="sr-Latn-RS" sz="1700" dirty="0" smtClean="0"/>
              <a:t>kandidatima</a:t>
            </a:r>
          </a:p>
          <a:p>
            <a:r>
              <a:rPr lang="sr-Latn-RS" b="1" dirty="0" smtClean="0"/>
              <a:t>Uvođenje </a:t>
            </a:r>
            <a:r>
              <a:rPr lang="sr-Latn-RS" b="1" dirty="0"/>
              <a:t>savremenog sistema marketing </a:t>
            </a:r>
            <a:r>
              <a:rPr lang="sr-Latn-RS" b="1" dirty="0" smtClean="0"/>
              <a:t>planiranja</a:t>
            </a:r>
          </a:p>
          <a:p>
            <a:r>
              <a:rPr lang="sr-Latn-RS" dirty="0"/>
              <a:t>-razmatranje marketing-okoline</a:t>
            </a:r>
          </a:p>
          <a:p>
            <a:r>
              <a:rPr lang="sr-Latn-RS" dirty="0" smtClean="0"/>
              <a:t>-razvijanje marketing-strategije i predviđajne prodaje</a:t>
            </a:r>
          </a:p>
        </p:txBody>
      </p:sp>
    </p:spTree>
    <p:extLst>
      <p:ext uri="{BB962C8B-B14F-4D97-AF65-F5344CB8AC3E}">
        <p14:creationId xmlns="" xmlns:p14="http://schemas.microsoft.com/office/powerpoint/2010/main" val="344160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99" y="209586"/>
            <a:ext cx="5337219" cy="763526"/>
          </a:xfrm>
        </p:spPr>
        <p:txBody>
          <a:bodyPr>
            <a:noAutofit/>
          </a:bodyPr>
          <a:lstStyle/>
          <a:p>
            <a:pPr algn="ctr"/>
            <a:r>
              <a:rPr lang="sr-Latn-R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ORGANIZOVANjE MARKETINGA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AutoShape 2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70554" y="1185226"/>
            <a:ext cx="535258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900" b="1" dirty="0" smtClean="0"/>
              <a:t>Uvođenje marketinga u neprivredne organizacije</a:t>
            </a:r>
            <a:endParaRPr lang="sr-Latn-RS" sz="19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4382427" y="1569947"/>
            <a:ext cx="476157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-</a:t>
            </a:r>
            <a:r>
              <a:rPr lang="en-US" dirty="0" err="1" smtClean="0"/>
              <a:t>Neprofitni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javni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obuhvataju</a:t>
            </a:r>
            <a:r>
              <a:rPr lang="en-US" dirty="0"/>
              <a:t> </a:t>
            </a:r>
            <a:r>
              <a:rPr lang="en-US" dirty="0" err="1" smtClean="0"/>
              <a:t>opsluživanje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err="1" smtClean="0"/>
              <a:t>velikog</a:t>
            </a:r>
            <a:r>
              <a:rPr lang="en-US" dirty="0" smtClean="0"/>
              <a:t> </a:t>
            </a:r>
            <a:r>
              <a:rPr lang="en-US" dirty="0" err="1"/>
              <a:t>dela</a:t>
            </a:r>
            <a:r>
              <a:rPr lang="en-US" dirty="0"/>
              <a:t> </a:t>
            </a:r>
            <a:r>
              <a:rPr lang="en-US" dirty="0" err="1"/>
              <a:t>privrede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sr-Latn-RS" dirty="0" smtClean="0"/>
              <a:t> n</a:t>
            </a:r>
            <a:r>
              <a:rPr lang="en-US" dirty="0" err="1" smtClean="0"/>
              <a:t>eophodno</a:t>
            </a:r>
            <a:r>
              <a:rPr lang="en-US" dirty="0" smtClean="0"/>
              <a:t> </a:t>
            </a:r>
            <a:r>
              <a:rPr lang="en-US" dirty="0" err="1"/>
              <a:t>im</a:t>
            </a:r>
            <a:r>
              <a:rPr lang="en-US" dirty="0"/>
              <a:t> je </a:t>
            </a:r>
            <a:r>
              <a:rPr lang="en-US" dirty="0" err="1" smtClean="0"/>
              <a:t>bolje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err="1" smtClean="0"/>
              <a:t>upravljanje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marketing-</a:t>
            </a:r>
            <a:r>
              <a:rPr lang="en-US" dirty="0" err="1"/>
              <a:t>praksa</a:t>
            </a:r>
            <a:r>
              <a:rPr lang="en-US" dirty="0" smtClean="0"/>
              <a:t>.</a:t>
            </a:r>
            <a:endParaRPr lang="sr-Latn-RS" dirty="0" smtClean="0"/>
          </a:p>
          <a:p>
            <a:pPr>
              <a:spcAft>
                <a:spcPts val="600"/>
              </a:spcAft>
            </a:pPr>
            <a:r>
              <a:rPr lang="sr-Latn-RS" dirty="0" smtClean="0"/>
              <a:t>-</a:t>
            </a:r>
            <a:r>
              <a:rPr lang="en-US" dirty="0" err="1" smtClean="0"/>
              <a:t>Moguće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identifikovati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karakteristike</a:t>
            </a:r>
            <a:r>
              <a:rPr lang="en-US" dirty="0"/>
              <a:t> </a:t>
            </a:r>
            <a:r>
              <a:rPr lang="en-US" dirty="0" err="1"/>
              <a:t>neprivrednog</a:t>
            </a:r>
            <a:r>
              <a:rPr lang="en-US" dirty="0"/>
              <a:t> </a:t>
            </a:r>
            <a:r>
              <a:rPr lang="en-US" dirty="0" err="1" smtClean="0"/>
              <a:t>sektora</a:t>
            </a:r>
            <a:r>
              <a:rPr lang="sr-Latn-RS" dirty="0" smtClean="0"/>
              <a:t>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Višestruka</a:t>
            </a:r>
            <a:r>
              <a:rPr lang="en-US" dirty="0"/>
              <a:t> </a:t>
            </a:r>
            <a:r>
              <a:rPr lang="en-US" dirty="0" err="1"/>
              <a:t>javnost</a:t>
            </a:r>
            <a:r>
              <a:rPr lang="en-US" dirty="0"/>
              <a:t> – </a:t>
            </a:r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osnivači</a:t>
            </a:r>
            <a:r>
              <a:rPr lang="en-US" dirty="0" smtClean="0"/>
              <a:t>;</a:t>
            </a:r>
            <a:endParaRPr lang="sr-Latn-RS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Višestruki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 (</a:t>
            </a:r>
            <a:r>
              <a:rPr lang="en-US" dirty="0" err="1"/>
              <a:t>društvena</a:t>
            </a:r>
            <a:r>
              <a:rPr lang="en-US" dirty="0"/>
              <a:t> </a:t>
            </a:r>
            <a:r>
              <a:rPr lang="en-US" dirty="0" err="1"/>
              <a:t>odgovornost</a:t>
            </a:r>
            <a:r>
              <a:rPr lang="en-US" dirty="0" smtClean="0"/>
              <a:t>);</a:t>
            </a:r>
            <a:endParaRPr lang="sr-Latn-RS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Pretežno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a ne </a:t>
            </a:r>
            <a:r>
              <a:rPr lang="en-US" dirty="0" err="1"/>
              <a:t>fizička</a:t>
            </a:r>
            <a:r>
              <a:rPr lang="en-US" dirty="0"/>
              <a:t> </a:t>
            </a:r>
            <a:r>
              <a:rPr lang="en-US" dirty="0" smtClean="0"/>
              <a:t>dobra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smtClean="0"/>
              <a:t>(</a:t>
            </a:r>
            <a:r>
              <a:rPr lang="en-US" dirty="0" err="1" smtClean="0"/>
              <a:t>principi</a:t>
            </a:r>
            <a:r>
              <a:rPr lang="en-US" dirty="0" smtClean="0"/>
              <a:t> </a:t>
            </a:r>
            <a:r>
              <a:rPr lang="en-US" dirty="0" err="1"/>
              <a:t>uslužnog</a:t>
            </a:r>
            <a:r>
              <a:rPr lang="en-US" dirty="0"/>
              <a:t> </a:t>
            </a:r>
            <a:r>
              <a:rPr lang="en-US" dirty="0" err="1"/>
              <a:t>marketinga</a:t>
            </a:r>
            <a:r>
              <a:rPr lang="en-US" dirty="0" smtClean="0"/>
              <a:t>);</a:t>
            </a:r>
            <a:endParaRPr lang="sr-Latn-RS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Javna</a:t>
            </a:r>
            <a:r>
              <a:rPr lang="en-US" dirty="0"/>
              <a:t> </a:t>
            </a: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netržišni</a:t>
            </a:r>
            <a:r>
              <a:rPr lang="en-US" dirty="0"/>
              <a:t> </a:t>
            </a:r>
            <a:r>
              <a:rPr lang="en-US" dirty="0" err="1" smtClean="0"/>
              <a:t>pritisci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smtClean="0"/>
              <a:t>(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subvencionisani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oslobo</a:t>
            </a:r>
            <a:r>
              <a:rPr lang="sr-Latn-RS" dirty="0" smtClean="0"/>
              <a:t>đ</a:t>
            </a:r>
            <a:r>
              <a:rPr lang="en-US" dirty="0" err="1" smtClean="0"/>
              <a:t>eni</a:t>
            </a:r>
            <a:r>
              <a:rPr lang="sr-Latn-RS" dirty="0" smtClean="0"/>
              <a:t> </a:t>
            </a:r>
            <a:r>
              <a:rPr lang="en-US" dirty="0" err="1" smtClean="0"/>
              <a:t>poreza</a:t>
            </a:r>
            <a:r>
              <a:rPr lang="en-US" dirty="0"/>
              <a:t>);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2209"/>
            <a:ext cx="4164283" cy="2171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226"/>
            <a:ext cx="4164283" cy="17753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35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99" y="209586"/>
            <a:ext cx="5337219" cy="763526"/>
          </a:xfrm>
        </p:spPr>
        <p:txBody>
          <a:bodyPr>
            <a:noAutofit/>
          </a:bodyPr>
          <a:lstStyle/>
          <a:p>
            <a:pPr algn="ctr"/>
            <a:r>
              <a:rPr lang="sr-Latn-R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ORGANIZOVANjE MARKETINGA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AutoShape 2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5575" y="1201372"/>
            <a:ext cx="535258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900" b="1" dirty="0" smtClean="0"/>
              <a:t>Primena marketinga</a:t>
            </a:r>
            <a:endParaRPr lang="sr-Latn-RS" sz="19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2938553"/>
            <a:ext cx="6284526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Umešnost</a:t>
            </a:r>
            <a:r>
              <a:rPr lang="en-US" dirty="0"/>
              <a:t> </a:t>
            </a:r>
            <a:r>
              <a:rPr lang="en-US" dirty="0" err="1"/>
              <a:t>identifikovanja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dijagnoziranja</a:t>
            </a:r>
            <a:r>
              <a:rPr lang="en-US" dirty="0"/>
              <a:t> </a:t>
            </a:r>
            <a:r>
              <a:rPr lang="en-US" dirty="0" err="1" smtClean="0"/>
              <a:t>problema</a:t>
            </a: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>-da li su poteškoće rezultat loše strategije ili loše primene</a:t>
            </a:r>
            <a:br>
              <a:rPr lang="sr-Latn-RS" dirty="0" smtClean="0"/>
            </a:br>
            <a:r>
              <a:rPr lang="sr-Latn-RS" dirty="0" smtClean="0"/>
              <a:t>-utvrditi šta je problem(dijagnoza) ili šta sa njim učiniti(akcija)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dirty="0" smtClean="0"/>
              <a:t>Određivanje nivoa u kompaniji na kome se javlja problem:</a:t>
            </a:r>
            <a:br>
              <a:rPr lang="sr-Latn-RS" dirty="0" smtClean="0"/>
            </a:br>
            <a:r>
              <a:rPr lang="sr-Latn-RS" dirty="0" smtClean="0"/>
              <a:t>a)marketing funkcije</a:t>
            </a:r>
            <a:br>
              <a:rPr lang="sr-Latn-RS" dirty="0" smtClean="0"/>
            </a:br>
            <a:r>
              <a:rPr lang="sr-Latn-RS" dirty="0" smtClean="0"/>
              <a:t>b)marketing programi</a:t>
            </a:r>
            <a:br>
              <a:rPr lang="sr-Latn-RS" dirty="0" smtClean="0"/>
            </a:br>
            <a:r>
              <a:rPr lang="sr-Latn-RS" dirty="0" smtClean="0"/>
              <a:t>c)marketing politike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512798"/>
            <a:ext cx="863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/>
              <a:t>Podrazumeva postupak koji marketing planove </a:t>
            </a:r>
            <a:r>
              <a:rPr lang="sr-Latn-RS" dirty="0" smtClean="0"/>
              <a:t>pretvara u </a:t>
            </a:r>
            <a:r>
              <a:rPr lang="sr-Latn-RS" dirty="0"/>
              <a:t>akcione zadatke i koji osigurava da se takvi zadaci izvršavaju na način na </a:t>
            </a:r>
            <a:r>
              <a:rPr lang="sr-Latn-RS" dirty="0" smtClean="0"/>
              <a:t>koji se </a:t>
            </a:r>
            <a:r>
              <a:rPr lang="sr-Latn-RS" dirty="0"/>
              <a:t>ostvaruju planom postavljeni ciljevi</a:t>
            </a:r>
            <a:r>
              <a:rPr lang="sr-Latn-RS" dirty="0" smtClean="0"/>
              <a:t>.</a:t>
            </a:r>
            <a:br>
              <a:rPr lang="sr-Latn-RS" dirty="0" smtClean="0"/>
            </a:br>
            <a:endParaRPr lang="sr-Latn-RS" dirty="0" smtClean="0"/>
          </a:p>
          <a:p>
            <a:r>
              <a:rPr lang="en-US" dirty="0"/>
              <a:t>U </a:t>
            </a:r>
            <a:r>
              <a:rPr lang="en-US" dirty="0" err="1"/>
              <a:t>praksi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identifikovana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/>
              <a:t> </a:t>
            </a:r>
            <a:r>
              <a:rPr lang="en-US" dirty="0" err="1" smtClean="0"/>
              <a:t>koja</a:t>
            </a:r>
            <a:r>
              <a:rPr lang="sr-Latn-RS" dirty="0" smtClean="0"/>
              <a:t> </a:t>
            </a:r>
            <a:r>
              <a:rPr lang="en-US" dirty="0" err="1" smtClean="0"/>
              <a:t>mogu</a:t>
            </a:r>
            <a:r>
              <a:rPr lang="sr-Latn-RS" dirty="0"/>
              <a:t/>
            </a:r>
            <a:br>
              <a:rPr lang="sr-Latn-RS" dirty="0"/>
            </a:br>
            <a:r>
              <a:rPr lang="en-US" dirty="0" err="1" smtClean="0"/>
              <a:t>uticati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delotvornu</a:t>
            </a:r>
            <a:r>
              <a:rPr lang="sr-Latn-RS" dirty="0" smtClean="0"/>
              <a:t> </a:t>
            </a:r>
            <a:r>
              <a:rPr lang="en-US" dirty="0" err="1" smtClean="0"/>
              <a:t>primenu</a:t>
            </a:r>
            <a:r>
              <a:rPr lang="en-US" dirty="0" smtClean="0"/>
              <a:t> marketing-</a:t>
            </a:r>
            <a:r>
              <a:rPr lang="en-US" dirty="0" err="1" smtClean="0"/>
              <a:t>programa</a:t>
            </a:r>
            <a:r>
              <a:rPr lang="sr-Latn-RS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699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99" y="209586"/>
            <a:ext cx="5337219" cy="763526"/>
          </a:xfrm>
        </p:spPr>
        <p:txBody>
          <a:bodyPr>
            <a:noAutofit/>
          </a:bodyPr>
          <a:lstStyle/>
          <a:p>
            <a:pPr algn="ctr"/>
            <a:r>
              <a:rPr lang="sr-Latn-R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ORGANIZOVANjE MARKETINGA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AutoShape 2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888705"/>
            <a:ext cx="44939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dirty="0" smtClean="0"/>
              <a:t>Ocenjivanje </a:t>
            </a:r>
            <a:r>
              <a:rPr lang="sr-Latn-RS" dirty="0"/>
              <a:t>rezultata </a:t>
            </a:r>
            <a:r>
              <a:rPr lang="sr-Latn-RS" dirty="0" smtClean="0"/>
              <a:t>primene</a:t>
            </a: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>-delotvorna primena marketinga zahteva pozitivan pristup u:</a:t>
            </a:r>
            <a:endParaRPr lang="sr-Latn-RS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dirty="0" smtClean="0"/>
              <a:t>određivanju </a:t>
            </a:r>
            <a:r>
              <a:rPr lang="sr-Latn-RS" dirty="0"/>
              <a:t>jasnog </a:t>
            </a:r>
            <a:r>
              <a:rPr lang="sr-Latn-RS" dirty="0" smtClean="0"/>
              <a:t>marketing-zadatka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dirty="0"/>
              <a:t>s</a:t>
            </a:r>
            <a:r>
              <a:rPr lang="sr-Latn-RS" dirty="0" smtClean="0"/>
              <a:t>ubfunkcionalnu pouzdanost unutra marketing-aktivnosti kompanije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dirty="0"/>
              <a:t>kreiranju integrisanog </a:t>
            </a:r>
            <a:r>
              <a:rPr lang="sr-Latn-RS" dirty="0" smtClean="0"/>
              <a:t>marketing-programa i iskazivanje marketing aktivnosti na usmeni način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dirty="0" smtClean="0"/>
              <a:t>uspešnom upravljanju marketingom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242374"/>
            <a:ext cx="5430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/>
              <a:t>Umešnost</a:t>
            </a:r>
            <a:r>
              <a:rPr lang="en-US" dirty="0"/>
              <a:t> u </a:t>
            </a:r>
            <a:r>
              <a:rPr lang="en-US" dirty="0" err="1"/>
              <a:t>primeni</a:t>
            </a:r>
            <a:r>
              <a:rPr lang="en-US" dirty="0"/>
              <a:t> </a:t>
            </a:r>
            <a:r>
              <a:rPr lang="en-US" dirty="0" err="1"/>
              <a:t>planova</a:t>
            </a:r>
            <a:r>
              <a:rPr lang="en-US" dirty="0"/>
              <a:t> </a:t>
            </a:r>
            <a:r>
              <a:rPr lang="en-US" dirty="0" err="1" smtClean="0"/>
              <a:t>marketinga</a:t>
            </a:r>
            <a:r>
              <a:rPr lang="sr-Latn-RS" dirty="0" smtClean="0"/>
              <a:t>:</a:t>
            </a:r>
            <a:br>
              <a:rPr lang="sr-Latn-RS" dirty="0" smtClean="0"/>
            </a:br>
            <a:r>
              <a:rPr lang="sr-Latn-RS" dirty="0" smtClean="0"/>
              <a:t>a) alokacija b) praćenje c) organizovanje d) interakcija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0127" y="2786075"/>
            <a:ext cx="4906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/>
              <a:t>n</a:t>
            </a:r>
            <a:r>
              <a:rPr lang="sr-Latn-RS" dirty="0" smtClean="0"/>
              <a:t>aporima praćenja menadžmenta da se informiše o efektima sopstvenih postupaka i postupcima grupe kupaca i potencijalnih kupaca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/>
              <a:t>u</a:t>
            </a:r>
            <a:r>
              <a:rPr lang="sr-Latn-RS" dirty="0" smtClean="0"/>
              <a:t>spešnom alociranju vernema, novca i osoblja na marketing-zadatke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/>
              <a:t>o</a:t>
            </a:r>
            <a:r>
              <a:rPr lang="sr-Latn-RS" dirty="0" smtClean="0"/>
              <a:t>rganizovanju uprave, kako za obavljanje marketing-zadataka tako i interakcije s kupcima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99" y="209586"/>
            <a:ext cx="5337219" cy="763526"/>
          </a:xfrm>
        </p:spPr>
        <p:txBody>
          <a:bodyPr>
            <a:noAutofit/>
          </a:bodyPr>
          <a:lstStyle/>
          <a:p>
            <a:pPr algn="ctr"/>
            <a:r>
              <a:rPr lang="sr-Latn-R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ORGANIZOVANjE MARKETINGA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AutoShape 2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5575" y="1128077"/>
            <a:ext cx="535258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900" b="1" dirty="0" smtClean="0"/>
              <a:t>Marketing i finansije</a:t>
            </a:r>
            <a:endParaRPr lang="sr-Latn-RS" sz="1900" b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0" y="1412437"/>
            <a:ext cx="5374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/>
              <a:t>Marketing menadžeri treba da dobro poznaju finansijske tokove, </a:t>
            </a:r>
            <a:r>
              <a:rPr lang="sr-Latn-RS" dirty="0" smtClean="0"/>
              <a:t>odnosno da </a:t>
            </a:r>
            <a:r>
              <a:rPr lang="sr-Latn-RS" dirty="0"/>
              <a:t>razumeju </a:t>
            </a:r>
            <a:r>
              <a:rPr lang="sr-Latn-RS" dirty="0" smtClean="0"/>
              <a:t>finansije.</a:t>
            </a:r>
            <a:br>
              <a:rPr lang="sr-Latn-RS" dirty="0" smtClean="0"/>
            </a:br>
            <a:r>
              <a:rPr lang="sr-Latn-RS" dirty="0" smtClean="0"/>
              <a:t>Trebali bi da razumeju šta je bilans uspeha,</a:t>
            </a:r>
            <a:br>
              <a:rPr lang="sr-Latn-RS" dirty="0" smtClean="0"/>
            </a:br>
            <a:r>
              <a:rPr lang="sr-Latn-RS" dirty="0" smtClean="0"/>
              <a:t>izveštaj o toku godine, bilansi i budžeti.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695696"/>
            <a:ext cx="85725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Na dva, osnovna načina može se poboljšati finansijska dobit marketinga: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Povećanjem marketinške efektivnosti</a:t>
            </a:r>
          </a:p>
          <a:p>
            <a:r>
              <a:rPr lang="sr-Latn-RS" dirty="0" smtClean="0"/>
              <a:t>(potraga za produktivnijim marketinškim miksom)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/>
              <a:t>Povećanjem marketinške efikasnosti</a:t>
            </a:r>
          </a:p>
          <a:p>
            <a:r>
              <a:rPr lang="sr-Latn-RS" dirty="0"/>
              <a:t>(smanjenje troškova aktivnosti koje kompanija obavlja</a:t>
            </a:r>
            <a:r>
              <a:rPr lang="sr-Latn-RS" dirty="0" smtClean="0"/>
              <a:t>)</a:t>
            </a:r>
            <a:endParaRPr lang="sr-Latn-RS" dirty="0"/>
          </a:p>
        </p:txBody>
      </p:sp>
      <p:sp>
        <p:nvSpPr>
          <p:cNvPr id="14" name="Rectangle 13"/>
          <p:cNvSpPr/>
          <p:nvPr/>
        </p:nvSpPr>
        <p:spPr>
          <a:xfrm>
            <a:off x="3910305" y="2692566"/>
            <a:ext cx="5367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Za kompaniju </a:t>
            </a:r>
            <a:r>
              <a:rPr lang="sr-Latn-RS" dirty="0"/>
              <a:t>korisno da imenuje </a:t>
            </a:r>
            <a:r>
              <a:rPr lang="sr-Latn-RS" dirty="0" smtClean="0"/>
              <a:t>finansijske stručnjake </a:t>
            </a:r>
            <a:r>
              <a:rPr lang="sr-Latn-RS" dirty="0"/>
              <a:t>koji razumeju marketinški proces i </a:t>
            </a:r>
            <a:r>
              <a:rPr lang="sr-Latn-RS" dirty="0" smtClean="0"/>
              <a:t>šta je </a:t>
            </a:r>
            <a:r>
              <a:rPr lang="sr-Latn-RS" dirty="0"/>
              <a:t>sve potrebno da se primeni efikasan marketing </a:t>
            </a:r>
            <a:r>
              <a:rPr lang="sr-Latn-RS" dirty="0" smtClean="0"/>
              <a:t>u pravo vreme.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888" y="4062974"/>
            <a:ext cx="3350706" cy="1080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3" y="2614955"/>
            <a:ext cx="3623980" cy="1130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29" y="1215482"/>
            <a:ext cx="4304371" cy="1397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37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99" y="209586"/>
            <a:ext cx="5337219" cy="763526"/>
          </a:xfrm>
        </p:spPr>
        <p:txBody>
          <a:bodyPr>
            <a:noAutofit/>
          </a:bodyPr>
          <a:lstStyle/>
          <a:p>
            <a:pPr algn="ctr"/>
            <a:r>
              <a:rPr lang="sr-Latn-R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ORGANIZOVANjE MARKETINGA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AutoShape 2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5575" y="1128077"/>
            <a:ext cx="535258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900" b="1" dirty="0" smtClean="0"/>
              <a:t>Određivanje prodajnih kvota</a:t>
            </a:r>
            <a:endParaRPr lang="sr-Latn-RS" sz="1900" b="1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0" y="1412437"/>
            <a:ext cx="39921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/>
              <a:t>Visok stepen </a:t>
            </a:r>
            <a:r>
              <a:rPr lang="sr-Latn-RS" dirty="0" smtClean="0"/>
              <a:t>međuzavisnosti </a:t>
            </a:r>
            <a:r>
              <a:rPr lang="sr-Latn-RS" dirty="0"/>
              <a:t>postoji </a:t>
            </a:r>
            <a:r>
              <a:rPr lang="sr-Latn-RS" dirty="0" smtClean="0"/>
              <a:t>između </a:t>
            </a:r>
            <a:r>
              <a:rPr lang="sr-Latn-RS" dirty="0"/>
              <a:t>tri ključne </a:t>
            </a:r>
            <a:r>
              <a:rPr lang="sr-Latn-RS" dirty="0" smtClean="0"/>
              <a:t>kategorije:</a:t>
            </a:r>
            <a:endParaRPr lang="sr-Latn-R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prognoze prodaje </a:t>
            </a:r>
            <a:endParaRPr lang="sr-Latn-R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budžeta prodaje i</a:t>
            </a:r>
            <a:endParaRPr lang="sr-Latn-R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prodajnih kvota.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25951" y="3000968"/>
            <a:ext cx="57699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Utvrđivanje </a:t>
            </a:r>
            <a:r>
              <a:rPr lang="sr-Latn-RS" dirty="0"/>
              <a:t>prodajnih </a:t>
            </a:r>
            <a:r>
              <a:rPr lang="sr-Latn-RS" dirty="0" smtClean="0"/>
              <a:t>kvota može</a:t>
            </a:r>
            <a:br>
              <a:rPr lang="sr-Latn-RS" dirty="0" smtClean="0"/>
            </a:br>
            <a:r>
              <a:rPr lang="sr-Latn-RS" dirty="0" smtClean="0"/>
              <a:t>se odrediti pomoću dve metode: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Kvantitativne 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Kvalitativne.</a:t>
            </a:r>
          </a:p>
          <a:p>
            <a:r>
              <a:rPr lang="sr-Latn-RS" dirty="0" smtClean="0"/>
              <a:t>Samo kombinovanjem </a:t>
            </a:r>
            <a:r>
              <a:rPr lang="sr-Latn-RS" dirty="0"/>
              <a:t>kvantitativnog i kvalitativnog istraživanja u </a:t>
            </a:r>
            <a:r>
              <a:rPr lang="sr-Latn-RS" dirty="0" smtClean="0"/>
              <a:t>određivanju </a:t>
            </a:r>
            <a:r>
              <a:rPr lang="sr-Latn-RS" dirty="0"/>
              <a:t>prodajnih</a:t>
            </a:r>
          </a:p>
          <a:p>
            <a:r>
              <a:rPr lang="sr-Latn-RS" dirty="0"/>
              <a:t>kvota može se dobiti realna </a:t>
            </a:r>
            <a:r>
              <a:rPr lang="sr-Latn-RS" dirty="0" smtClean="0"/>
              <a:t>slika.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51" y="1167542"/>
            <a:ext cx="5018049" cy="1722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764"/>
            <a:ext cx="4125951" cy="2253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50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99" y="209586"/>
            <a:ext cx="5337219" cy="763526"/>
          </a:xfrm>
        </p:spPr>
        <p:txBody>
          <a:bodyPr>
            <a:noAutofit/>
          </a:bodyPr>
          <a:lstStyle/>
          <a:p>
            <a:pPr algn="ctr"/>
            <a:r>
              <a:rPr lang="sr-Latn-R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ORGANIZOVANjE MARKETINGA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AutoShape 2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" y="1118730"/>
            <a:ext cx="3267306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U najvećem broju preduzeća kvote su nezamenljivi mehanizam upravljanja prodajom i prodajnim osobljem.</a:t>
            </a:r>
          </a:p>
          <a:p>
            <a:r>
              <a:rPr lang="pl-PL" dirty="0" smtClean="0"/>
              <a:t>Koristi od prodajnih kvota su višestruke: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 smtClean="0"/>
              <a:t>motivacija prodavca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/>
              <a:t>o</a:t>
            </a:r>
            <a:r>
              <a:rPr lang="pl-PL" dirty="0" smtClean="0"/>
              <a:t>cena učinka prodavca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/>
              <a:t>u</a:t>
            </a:r>
            <a:r>
              <a:rPr lang="pl-PL" dirty="0" smtClean="0"/>
              <a:t>smeravanje i kontrola rada prodavca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/>
              <a:t>n</a:t>
            </a:r>
            <a:r>
              <a:rPr lang="pl-PL" dirty="0" smtClean="0"/>
              <a:t>agrađivanje prodavca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/>
              <a:t>p</a:t>
            </a:r>
            <a:r>
              <a:rPr lang="pl-PL" dirty="0" smtClean="0"/>
              <a:t>laniranje distribucije i upravljanje zalihama proizvoda</a:t>
            </a:r>
          </a:p>
          <a:p>
            <a:endParaRPr lang="sr-Latn-RS" sz="19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166625" y="1188268"/>
            <a:ext cx="28662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I pored očekivanje koristi, kvota ostaje kontroverzni instrument, jer izaziva brojne dileme i teškoće u sprovođenju.</a:t>
            </a:r>
            <a:br>
              <a:rPr lang="sr-Latn-RS" dirty="0" smtClean="0"/>
            </a:br>
            <a:r>
              <a:rPr lang="sr-Latn-RS" dirty="0" smtClean="0"/>
              <a:t>Razlozi za to su: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Sistem planiranja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Inflacija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Teškoće u </a:t>
            </a:r>
            <a:br>
              <a:rPr lang="sr-Latn-RS" dirty="0" smtClean="0"/>
            </a:br>
            <a:r>
              <a:rPr lang="sr-Latn-RS" dirty="0" smtClean="0"/>
              <a:t>određivanju kvote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Problemi u</a:t>
            </a:r>
            <a:br>
              <a:rPr lang="sr-Latn-RS" dirty="0" smtClean="0"/>
            </a:br>
            <a:r>
              <a:rPr lang="sr-Latn-RS" dirty="0" smtClean="0"/>
              <a:t>sprovođenju kvota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Otpor prodavaca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Latn-RS" dirty="0" smtClean="0"/>
              <a:t>Otpor menadžmenta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41" y="1172204"/>
            <a:ext cx="3044284" cy="3955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90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30966" y="567888"/>
            <a:ext cx="6713034" cy="44055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sz="1800" dirty="0"/>
              <a:t>Prodajne kvote mogu biti u različitim oblicima što omogućava njihovu različitu odnosno široku primenu</a:t>
            </a:r>
            <a:r>
              <a:rPr lang="sr-Latn-RS" sz="1800" dirty="0" smtClean="0"/>
              <a:t>.</a:t>
            </a:r>
          </a:p>
          <a:p>
            <a:pPr marL="0" indent="0">
              <a:buNone/>
            </a:pPr>
            <a:r>
              <a:rPr lang="sr-Latn-RS" sz="1800" dirty="0"/>
              <a:t>U praksi postoji samo nekoliko osnovnih vrsta kvota od kojih svaka ima </a:t>
            </a:r>
            <a:r>
              <a:rPr lang="sr-Latn-RS" sz="1800" dirty="0" smtClean="0"/>
              <a:t>svoje varijante</a:t>
            </a:r>
            <a:r>
              <a:rPr lang="sr-Latn-RS" sz="1800" dirty="0"/>
              <a:t>. </a:t>
            </a:r>
            <a:r>
              <a:rPr lang="sr-Latn-RS" sz="1800" dirty="0" smtClean="0"/>
              <a:t/>
            </a:r>
            <a:br>
              <a:rPr lang="sr-Latn-RS" sz="1800" dirty="0" smtClean="0"/>
            </a:br>
            <a:r>
              <a:rPr lang="sr-Latn-RS" sz="1800" dirty="0" smtClean="0"/>
              <a:t>Međutim</a:t>
            </a:r>
            <a:r>
              <a:rPr lang="sr-Latn-RS" sz="1800" dirty="0"/>
              <a:t>, vrlo je veliki broj mogućih kombinacija različitih vrsta </a:t>
            </a:r>
            <a:r>
              <a:rPr lang="sr-Latn-RS" sz="1800" dirty="0" smtClean="0"/>
              <a:t>kvota: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1800" dirty="0" smtClean="0"/>
              <a:t>Kvote na osnovu obima prodaje - količinske kvote u:</a:t>
            </a:r>
          </a:p>
          <a:p>
            <a:pPr marL="800100" lvl="2" indent="0">
              <a:buNone/>
            </a:pPr>
            <a:r>
              <a:rPr lang="sr-Latn-RS" sz="1400" dirty="0" smtClean="0"/>
              <a:t>-</a:t>
            </a:r>
            <a:r>
              <a:rPr lang="sr-Latn-RS" sz="1800" dirty="0" smtClean="0"/>
              <a:t>fizičkim jedinicama mere</a:t>
            </a:r>
          </a:p>
          <a:p>
            <a:pPr marL="800100" lvl="2" indent="0">
              <a:buNone/>
            </a:pPr>
            <a:r>
              <a:rPr lang="sr-Latn-RS" sz="1800" dirty="0" smtClean="0"/>
              <a:t>-vrednosnom obliku</a:t>
            </a:r>
          </a:p>
          <a:p>
            <a:pPr marL="800100" lvl="2" indent="0">
              <a:buNone/>
            </a:pPr>
            <a:r>
              <a:rPr lang="sr-Latn-RS" sz="1800" dirty="0" smtClean="0"/>
              <a:t>-u bodovima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1800" dirty="0" smtClean="0"/>
              <a:t>Kvote na osnovu profitabilnosti:</a:t>
            </a:r>
          </a:p>
          <a:p>
            <a:pPr marL="800100" lvl="2" indent="0">
              <a:buNone/>
            </a:pPr>
            <a:r>
              <a:rPr lang="sr-Latn-RS" sz="1800" dirty="0" smtClean="0"/>
              <a:t>-kvote troškova;</a:t>
            </a:r>
          </a:p>
          <a:p>
            <a:pPr marL="800100" lvl="2" indent="0">
              <a:buNone/>
            </a:pPr>
            <a:r>
              <a:rPr lang="sr-Latn-RS" sz="1800" dirty="0" smtClean="0"/>
              <a:t>-kvote bruto-marže ili neto profita;</a:t>
            </a:r>
            <a:endParaRPr lang="sr-Latn-R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sr-Latn-RS" sz="1800" dirty="0" smtClean="0"/>
              <a:t>Kvote na osnovu aktivnosti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Latn-RS" sz="1800" dirty="0" smtClean="0"/>
              <a:t>Kombinovane kvote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6225" y="183167"/>
            <a:ext cx="535258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900" b="1" dirty="0" smtClean="0">
                <a:solidFill>
                  <a:schemeClr val="bg1"/>
                </a:solidFill>
              </a:rPr>
              <a:t>VRSTE KVOTA I NjIHOVO SPROVOĐENjE</a:t>
            </a:r>
            <a:endParaRPr lang="sr-Latn-RS" sz="19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90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2028"/>
            <a:ext cx="9144000" cy="39614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99" y="209586"/>
            <a:ext cx="5337219" cy="763526"/>
          </a:xfrm>
        </p:spPr>
        <p:txBody>
          <a:bodyPr>
            <a:noAutofit/>
          </a:bodyPr>
          <a:lstStyle/>
          <a:p>
            <a:pPr algn="ctr"/>
            <a:r>
              <a:rPr lang="sr-Latn-R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VRSTE KVOTA I NjIHOVO SPROVOĐENjE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AutoShape 2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646340" y="1515611"/>
            <a:ext cx="3851318" cy="6132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Koliko je teško odrediti kvote,</a:t>
            </a:r>
            <a:br>
              <a:rPr lang="sr-Latn-RS" dirty="0"/>
            </a:br>
            <a:r>
              <a:rPr lang="sr-Latn-RS" dirty="0"/>
              <a:t>toliko je teško uspešno ih sprovoditi</a:t>
            </a:r>
            <a:r>
              <a:rPr lang="sr-Latn-RS" dirty="0" smtClean="0"/>
              <a:t>.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4386829" y="2173997"/>
            <a:ext cx="370339" cy="470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96951" y="2684289"/>
            <a:ext cx="7750098" cy="9569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Postoji veoma veliki broj razloga zbog kojih kvote ne mogu da se realizuju.</a:t>
            </a:r>
          </a:p>
          <a:p>
            <a:pPr algn="ctr"/>
            <a:r>
              <a:rPr lang="sr-Latn-RS" dirty="0" smtClean="0"/>
              <a:t>Dva osnovna razloga su sledeća: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2674147" y="3596153"/>
            <a:ext cx="520700" cy="508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913558" y="3596152"/>
            <a:ext cx="511731" cy="50800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004478" y="4106888"/>
            <a:ext cx="3185998" cy="884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Prodavci ih ne prihvataju kao svoje zadatke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5083763" y="4111927"/>
            <a:ext cx="3166949" cy="884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Nisu obezbeđeni svi uslovi da se sistem kvota uspešno koristi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46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3888" y="0"/>
            <a:ext cx="6230112" cy="6068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 smtClean="0">
                <a:solidFill>
                  <a:schemeClr val="bg1"/>
                </a:solidFill>
              </a:rPr>
              <a:t>Bitne karakteristike organizacione strukture:</a:t>
            </a: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endParaRPr lang="sr-Latn-RS" dirty="0" smtClean="0">
              <a:solidFill>
                <a:schemeClr val="bg1"/>
              </a:solidFill>
            </a:endParaRPr>
          </a:p>
          <a:p>
            <a:pPr>
              <a:spcAft>
                <a:spcPts val="1000"/>
              </a:spcAft>
              <a:buFont typeface="Wingdings" pitchFamily="2" charset="2"/>
              <a:buChar char="Ø"/>
            </a:pPr>
            <a:r>
              <a:rPr lang="sr-Latn-RS" dirty="0" smtClean="0">
                <a:solidFill>
                  <a:schemeClr val="bg1"/>
                </a:solidFill>
              </a:rPr>
              <a:t>Trebalo bi da bude markentiški orijentisana</a:t>
            </a:r>
          </a:p>
          <a:p>
            <a:pPr>
              <a:spcAft>
                <a:spcPts val="1000"/>
              </a:spcAft>
              <a:buFont typeface="Wingdings" pitchFamily="2" charset="2"/>
              <a:buChar char="Ø"/>
            </a:pPr>
            <a:r>
              <a:rPr lang="sr-Latn-RS" dirty="0" smtClean="0">
                <a:solidFill>
                  <a:schemeClr val="bg1"/>
                </a:solidFill>
              </a:rPr>
              <a:t>Mora da bude dizajnirana prema aktivnostima prodaje koje treba obaviti a ne prema prodavcima i njihovim željama</a:t>
            </a:r>
          </a:p>
          <a:p>
            <a:pPr>
              <a:spcAft>
                <a:spcPts val="1000"/>
              </a:spcAft>
              <a:buFont typeface="Wingdings" pitchFamily="2" charset="2"/>
              <a:buChar char="Ø"/>
            </a:pPr>
            <a:r>
              <a:rPr lang="sr-Latn-RS" dirty="0" smtClean="0">
                <a:solidFill>
                  <a:schemeClr val="bg1"/>
                </a:solidFill>
              </a:rPr>
              <a:t>Trebalo bi da osigurava precizno delegiranje autoriteta i odgovornosti zaposlenih na poslovima prodaje</a:t>
            </a:r>
          </a:p>
          <a:p>
            <a:pPr>
              <a:spcAft>
                <a:spcPts val="1000"/>
              </a:spcAft>
              <a:buFont typeface="Wingdings" pitchFamily="2" charset="2"/>
              <a:buChar char="Ø"/>
            </a:pPr>
            <a:r>
              <a:rPr lang="sr-Latn-RS" dirty="0" smtClean="0">
                <a:solidFill>
                  <a:schemeClr val="bg1"/>
                </a:solidFill>
              </a:rPr>
              <a:t>Trebalo bi da obezbeđuje razuman raspon kontole u vertikalnom procesu menadžmenta prodaje</a:t>
            </a:r>
          </a:p>
          <a:p>
            <a:pPr>
              <a:spcAft>
                <a:spcPts val="1000"/>
              </a:spcAft>
              <a:buFont typeface="Wingdings" pitchFamily="2" charset="2"/>
              <a:buChar char="Ø"/>
            </a:pPr>
            <a:r>
              <a:rPr lang="sr-Latn-RS" dirty="0" smtClean="0">
                <a:solidFill>
                  <a:schemeClr val="bg1"/>
                </a:solidFill>
              </a:rPr>
              <a:t>Trebalo bi da bude stabilna i, u isto vreme, fleksibilna</a:t>
            </a:r>
          </a:p>
          <a:p>
            <a:pPr>
              <a:spcAft>
                <a:spcPts val="1000"/>
              </a:spcAft>
              <a:buFont typeface="Wingdings" pitchFamily="2" charset="2"/>
              <a:buChar char="Ø"/>
            </a:pPr>
            <a:r>
              <a:rPr lang="sr-Latn-RS" dirty="0" smtClean="0">
                <a:solidFill>
                  <a:schemeClr val="bg1"/>
                </a:solidFill>
              </a:rPr>
              <a:t>Trebalo bi da usklađuje i koordiniše sve aktivnosti prodaje</a:t>
            </a:r>
          </a:p>
          <a:p>
            <a:pPr>
              <a:spcAft>
                <a:spcPts val="1000"/>
              </a:spcAft>
              <a:buFont typeface="Wingdings" pitchFamily="2" charset="2"/>
              <a:buChar char="Ø"/>
            </a:pPr>
            <a:r>
              <a:rPr lang="sr-Latn-RS" dirty="0" smtClean="0">
                <a:solidFill>
                  <a:schemeClr val="bg1"/>
                </a:solidFill>
              </a:rPr>
              <a:t>Morala bi da omogućava najbolje rezultate kada se eliminiše nepotrebno umnožavanje prodajnih napora, kada se minimiziraju interni konflikti i kada se maksimiziraju mogućnosti kooperacije između zaposlenih na poslovima prodaje</a:t>
            </a:r>
          </a:p>
          <a:p>
            <a:pPr>
              <a:buFont typeface="Wingdings" pitchFamily="2" charset="2"/>
              <a:buChar char="Ø"/>
            </a:pPr>
            <a:endParaRPr lang="sr-Latn-RS" dirty="0" smtClean="0"/>
          </a:p>
          <a:p>
            <a:pPr>
              <a:buFont typeface="Wingdings" pitchFamily="2" charset="2"/>
              <a:buChar char="Ø"/>
            </a:pPr>
            <a:endParaRPr lang="sr-Latn-R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2029"/>
            <a:ext cx="9144000" cy="39614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99" y="209586"/>
            <a:ext cx="5337219" cy="763526"/>
          </a:xfrm>
        </p:spPr>
        <p:txBody>
          <a:bodyPr>
            <a:noAutofit/>
          </a:bodyPr>
          <a:lstStyle/>
          <a:p>
            <a:pPr algn="ctr"/>
            <a:r>
              <a:rPr lang="sr-Latn-R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VRSTE KVOTA I NjIHOVO SPROVOĐENjE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AutoShape 2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02166" y="1430288"/>
            <a:ext cx="7844883" cy="6132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 smtClean="0"/>
              <a:t>Kako bi sistem kvota mogao biti uspešno realizovan od strane menadžera prodaje, neophodno je ispuniti nekoliko preduslova od kojih su najvažniji: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4339437" y="2178063"/>
            <a:ext cx="370339" cy="344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96951" y="2656885"/>
            <a:ext cx="7750098" cy="2233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sr-Latn-RS" dirty="0" smtClean="0"/>
              <a:t>Postaviti kvote na pravoj visini,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sr-Latn-RS" dirty="0" smtClean="0"/>
              <a:t>Uključiti prodavce u sistem određivanja kvota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sr-Latn-RS" dirty="0" smtClean="0"/>
              <a:t>Povezati kvote sa sistemom nagraživanja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sr-Latn-RS" dirty="0" smtClean="0"/>
              <a:t>Dati prodavcima povratnu informaciju o ostvarivanju kvote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sr-Latn-RS" dirty="0" smtClean="0"/>
              <a:t>Ne menjati kvotu pošto je ispunjena od strane prodavca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sr-Latn-RS" dirty="0" smtClean="0"/>
              <a:t>Obezbediti uslove za administraciju kvota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sr-Latn-RS" dirty="0" smtClean="0"/>
              <a:t>Ne treba koristiti kvotu kada to nije potrebno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89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3100" y="3205833"/>
            <a:ext cx="5118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000" dirty="0" smtClean="0"/>
              <a:t>HVALA NA PAŽNJI !</a:t>
            </a:r>
            <a:endParaRPr lang="en-US" sz="4000" dirty="0"/>
          </a:p>
        </p:txBody>
      </p:sp>
      <p:pic>
        <p:nvPicPr>
          <p:cNvPr id="5" name="Picture 2" descr="Резултат слика за hvala na paznj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5475" y="1425575"/>
            <a:ext cx="2428875" cy="18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99" y="209586"/>
            <a:ext cx="5337219" cy="763526"/>
          </a:xfrm>
        </p:spPr>
        <p:txBody>
          <a:bodyPr>
            <a:noAutofit/>
          </a:bodyPr>
          <a:lstStyle/>
          <a:p>
            <a:pPr algn="ctr"/>
            <a:r>
              <a:rPr lang="sr-Latn-R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ORGANIZOVANjE PRODAJNE SNAGE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AutoShape 2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1195685"/>
            <a:ext cx="863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b="1" u="sng" dirty="0" smtClean="0"/>
              <a:t>Razvoj efektivne organizacione strukture prodaje predstavlja vrlo odgovoran posao i u domenu je osnovnih zadataka menadžera prodaje.</a:t>
            </a:r>
            <a:endParaRPr lang="en-US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36830" y="1775617"/>
            <a:ext cx="4644898" cy="3344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50"/>
              </a:spcAft>
            </a:pPr>
            <a:r>
              <a:rPr lang="sr-Latn-RS" dirty="0" smtClean="0"/>
              <a:t>Menadžeri prodaje imaju aktivnu ulogu u rešavanju brojnih organizacionih pitanja koja se, pre svega, odnose na:</a:t>
            </a:r>
          </a:p>
          <a:p>
            <a:pPr>
              <a:spcAft>
                <a:spcPts val="250"/>
              </a:spcAft>
              <a:buFont typeface="Wingdings" pitchFamily="2" charset="2"/>
              <a:buChar char="Ø"/>
            </a:pPr>
            <a:r>
              <a:rPr lang="sr-Latn-RS" dirty="0" smtClean="0"/>
              <a:t>Formalne i neformalne organizacije</a:t>
            </a:r>
          </a:p>
          <a:p>
            <a:pPr>
              <a:spcAft>
                <a:spcPts val="250"/>
              </a:spcAft>
              <a:buFont typeface="Wingdings" pitchFamily="2" charset="2"/>
              <a:buChar char="Ø"/>
            </a:pPr>
            <a:r>
              <a:rPr lang="sr-Latn-RS" dirty="0" smtClean="0"/>
              <a:t>Horizontalne i vertikalne organizacije prodaje</a:t>
            </a:r>
          </a:p>
          <a:p>
            <a:pPr>
              <a:spcAft>
                <a:spcPts val="250"/>
              </a:spcAft>
              <a:buFont typeface="Wingdings" pitchFamily="2" charset="2"/>
              <a:buChar char="Ø"/>
            </a:pPr>
            <a:r>
              <a:rPr lang="sr-Latn-RS" dirty="0" smtClean="0"/>
              <a:t>Centralizovane i decentralizovane organizacione strukture prodajne snage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sr-Latn-RS" dirty="0" smtClean="0"/>
              <a:t>Linijske komponente organizacije</a:t>
            </a:r>
          </a:p>
          <a:p>
            <a:pPr>
              <a:spcAft>
                <a:spcPts val="600"/>
              </a:spcAft>
            </a:pPr>
            <a:r>
              <a:rPr lang="sr-Latn-RS" dirty="0" smtClean="0"/>
              <a:t>Međutim, od svih pitanja, poseban značaj ima pitanje centralizacije i decentralizacije organizacione strukture prodajne snage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28" y="1842016"/>
            <a:ext cx="4351190" cy="3181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96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99" y="209586"/>
            <a:ext cx="5337219" cy="763526"/>
          </a:xfrm>
        </p:spPr>
        <p:txBody>
          <a:bodyPr>
            <a:noAutofit/>
          </a:bodyPr>
          <a:lstStyle/>
          <a:p>
            <a:pPr algn="ctr"/>
            <a:r>
              <a:rPr lang="sr-Latn-R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ORGANIZOVANjE PRODAJNE SNAGE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AutoShape 2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1195685"/>
            <a:ext cx="863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b="1" u="sng" dirty="0"/>
              <a:t>U savremenoj teoriji i praksi </a:t>
            </a:r>
            <a:r>
              <a:rPr lang="sr-Latn-RS" b="1" u="sng" dirty="0" smtClean="0"/>
              <a:t>preovlažuju </a:t>
            </a:r>
            <a:r>
              <a:rPr lang="sr-Latn-RS" b="1" u="sng" dirty="0"/>
              <a:t>stavovi koji prednost daju</a:t>
            </a:r>
          </a:p>
          <a:p>
            <a:pPr algn="ctr"/>
            <a:r>
              <a:rPr lang="sr-Latn-RS" b="1" u="sng" dirty="0"/>
              <a:t>decentralizovanoj organizacionoj strukturi prodajne snage </a:t>
            </a:r>
            <a:r>
              <a:rPr lang="sr-Latn-RS" b="1" u="sng" dirty="0" smtClean="0"/>
              <a:t>preduzeća.</a:t>
            </a:r>
            <a:endParaRPr lang="en-US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36830" y="1842016"/>
            <a:ext cx="490093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"/>
              </a:spcAft>
            </a:pPr>
            <a:r>
              <a:rPr lang="sr-Latn-RS" dirty="0" smtClean="0"/>
              <a:t>Posebno se</a:t>
            </a:r>
            <a:r>
              <a:rPr lang="sr-Latn-RS" dirty="0"/>
              <a:t>, u tom </a:t>
            </a:r>
            <a:r>
              <a:rPr lang="sr-Latn-RS" dirty="0" smtClean="0"/>
              <a:t>pogledu,</a:t>
            </a:r>
            <a:br>
              <a:rPr lang="sr-Latn-RS" dirty="0" smtClean="0"/>
            </a:br>
            <a:r>
              <a:rPr lang="sr-Latn-RS" dirty="0" smtClean="0"/>
              <a:t>ističu </a:t>
            </a:r>
            <a:r>
              <a:rPr lang="sr-Latn-RS" dirty="0"/>
              <a:t>sledeće </a:t>
            </a:r>
            <a:r>
              <a:rPr lang="sr-Latn-RS" dirty="0" smtClean="0"/>
              <a:t>prednosti:</a:t>
            </a:r>
            <a:endParaRPr lang="sr-Latn-RS" dirty="0"/>
          </a:p>
          <a:p>
            <a:pPr marL="285750" indent="-285750">
              <a:spcAft>
                <a:spcPts val="150"/>
              </a:spcAft>
              <a:buFont typeface="Wingdings" panose="05000000000000000000" pitchFamily="2" charset="2"/>
              <a:buChar char="Ø"/>
            </a:pPr>
            <a:r>
              <a:rPr lang="sr-Latn-RS" dirty="0" smtClean="0"/>
              <a:t>Intenzivniji su obuhvat i pokrivenost tržišta</a:t>
            </a:r>
          </a:p>
          <a:p>
            <a:pPr marL="285750" indent="-285750">
              <a:spcAft>
                <a:spcPts val="150"/>
              </a:spcAft>
              <a:buFont typeface="Wingdings" panose="05000000000000000000" pitchFamily="2" charset="2"/>
              <a:buChar char="Ø"/>
            </a:pPr>
            <a:r>
              <a:rPr lang="sr-Latn-RS" dirty="0" smtClean="0"/>
              <a:t>Efektnije se ostvaruju procesi supervizije i kontrole prodaje</a:t>
            </a:r>
          </a:p>
          <a:p>
            <a:pPr marL="285750" indent="-285750">
              <a:spcAft>
                <a:spcPts val="150"/>
              </a:spcAft>
              <a:buFont typeface="Wingdings" panose="05000000000000000000" pitchFamily="2" charset="2"/>
              <a:buChar char="Ø"/>
            </a:pPr>
            <a:r>
              <a:rPr lang="sr-Latn-RS" dirty="0" smtClean="0"/>
              <a:t>Povećavaju se usluge potrošačima</a:t>
            </a:r>
          </a:p>
          <a:p>
            <a:pPr marL="285750" indent="-285750">
              <a:spcAft>
                <a:spcPts val="150"/>
              </a:spcAft>
              <a:buFont typeface="Wingdings" panose="05000000000000000000" pitchFamily="2" charset="2"/>
              <a:buChar char="Ø"/>
            </a:pPr>
            <a:r>
              <a:rPr lang="sr-Latn-RS" dirty="0" smtClean="0"/>
              <a:t>Obezbeđuje se praćenje troškova </a:t>
            </a:r>
            <a:br>
              <a:rPr lang="sr-Latn-RS" dirty="0" smtClean="0"/>
            </a:br>
            <a:r>
              <a:rPr lang="sr-Latn-RS" dirty="0" smtClean="0"/>
              <a:t>na lokalnom nivou</a:t>
            </a:r>
          </a:p>
          <a:p>
            <a:pPr marL="285750" indent="-285750">
              <a:spcAft>
                <a:spcPts val="150"/>
              </a:spcAft>
              <a:buFont typeface="Wingdings" panose="05000000000000000000" pitchFamily="2" charset="2"/>
              <a:buChar char="Ø"/>
            </a:pPr>
            <a:r>
              <a:rPr lang="sr-Latn-RS" dirty="0" smtClean="0"/>
              <a:t>Povećavaju se moral i inicijativnost</a:t>
            </a:r>
            <a:br>
              <a:rPr lang="sr-Latn-RS" dirty="0" smtClean="0"/>
            </a:br>
            <a:r>
              <a:rPr lang="sr-Latn-RS" dirty="0" smtClean="0"/>
              <a:t>prodajnog osoblja</a:t>
            </a:r>
          </a:p>
          <a:p>
            <a:pPr marL="285750" indent="-285750">
              <a:spcAft>
                <a:spcPts val="150"/>
              </a:spcAft>
              <a:buFont typeface="Wingdings" panose="05000000000000000000" pitchFamily="2" charset="2"/>
              <a:buChar char="Ø"/>
            </a:pPr>
            <a:r>
              <a:rPr lang="sr-Latn-RS" dirty="0" smtClean="0"/>
              <a:t>Smanjuju se troškovi putovanja i komuniciranja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32" y="1842016"/>
            <a:ext cx="4204886" cy="31810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55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99" y="209586"/>
            <a:ext cx="5337219" cy="763526"/>
          </a:xfrm>
        </p:spPr>
        <p:txBody>
          <a:bodyPr>
            <a:noAutofit/>
          </a:bodyPr>
          <a:lstStyle/>
          <a:p>
            <a:pPr algn="ctr"/>
            <a:r>
              <a:rPr lang="sr-Latn-R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ODGOVARAJUĆE VOĐENjE</a:t>
            </a:r>
            <a:br>
              <a:rPr lang="sr-Latn-R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sr-Latn-R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PRODAJNOG OSOBLjA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AutoShape 2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1195685"/>
            <a:ext cx="3863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b="1" u="sng" dirty="0"/>
              <a:t>Za menadžera prodaje najteži zadatak predstavlja </a:t>
            </a:r>
            <a:r>
              <a:rPr lang="sr-Latn-RS" b="1" u="sng" dirty="0" smtClean="0"/>
              <a:t>vođenje </a:t>
            </a:r>
            <a:r>
              <a:rPr lang="sr-Latn-RS" b="1" u="sng" dirty="0"/>
              <a:t>prodajne </a:t>
            </a:r>
            <a:r>
              <a:rPr lang="sr-Latn-RS" b="1" u="sng" dirty="0" smtClean="0"/>
              <a:t>snage odnosno </a:t>
            </a:r>
            <a:r>
              <a:rPr lang="sr-Latn-RS" b="1" u="sng" dirty="0"/>
              <a:t>prodavaca.</a:t>
            </a:r>
            <a:endParaRPr lang="en-US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228600" y="2119015"/>
            <a:ext cx="4501896" cy="2713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"/>
              </a:spcAft>
            </a:pPr>
            <a:r>
              <a:rPr lang="pl-PL" dirty="0"/>
              <a:t>Bojni su razlozi za to, kao na </a:t>
            </a:r>
            <a:r>
              <a:rPr lang="pl-PL" dirty="0" smtClean="0"/>
              <a:t>primer</a:t>
            </a:r>
            <a:r>
              <a:rPr lang="sr-Latn-RS" dirty="0" smtClean="0"/>
              <a:t>:</a:t>
            </a:r>
            <a:endParaRPr lang="sr-Latn-RS" dirty="0"/>
          </a:p>
          <a:p>
            <a:pPr marL="285750" indent="-285750">
              <a:spcAft>
                <a:spcPts val="150"/>
              </a:spcAft>
              <a:buFont typeface="Wingdings" panose="05000000000000000000" pitchFamily="2" charset="2"/>
              <a:buChar char="Ø"/>
            </a:pPr>
            <a:r>
              <a:rPr lang="sr-Latn-RS" dirty="0" smtClean="0"/>
              <a:t>Prodavci </a:t>
            </a:r>
            <a:r>
              <a:rPr lang="sr-Latn-RS" dirty="0"/>
              <a:t>šire geografsko područje svog </a:t>
            </a:r>
            <a:r>
              <a:rPr lang="sr-Latn-RS" dirty="0" smtClean="0"/>
              <a:t>poslovanja</a:t>
            </a:r>
          </a:p>
          <a:p>
            <a:pPr marL="285750" indent="-285750">
              <a:spcAft>
                <a:spcPts val="150"/>
              </a:spcAft>
              <a:buFont typeface="Wingdings" panose="05000000000000000000" pitchFamily="2" charset="2"/>
              <a:buChar char="Ø"/>
            </a:pPr>
            <a:r>
              <a:rPr lang="sr-Latn-RS" dirty="0" smtClean="0"/>
              <a:t>Stalno </a:t>
            </a:r>
            <a:r>
              <a:rPr lang="sr-Latn-RS" dirty="0"/>
              <a:t>povećavanje broja proizvoda i usluga na diferenciranim tržištima</a:t>
            </a:r>
            <a:endParaRPr lang="sr-Latn-RS" dirty="0" smtClean="0"/>
          </a:p>
          <a:p>
            <a:pPr marL="285750" indent="-285750">
              <a:spcAft>
                <a:spcPts val="150"/>
              </a:spcAft>
              <a:buFont typeface="Wingdings" panose="05000000000000000000" pitchFamily="2" charset="2"/>
              <a:buChar char="Ø"/>
            </a:pPr>
            <a:r>
              <a:rPr lang="sr-Latn-RS" dirty="0"/>
              <a:t>P</a:t>
            </a:r>
            <a:r>
              <a:rPr lang="sr-Latn-RS" dirty="0" smtClean="0"/>
              <a:t>ovećanje </a:t>
            </a:r>
            <a:r>
              <a:rPr lang="sr-Latn-RS" dirty="0"/>
              <a:t>tehničkog nivoa procesa prodaje </a:t>
            </a:r>
            <a:endParaRPr lang="sr-Latn-RS" dirty="0" smtClean="0"/>
          </a:p>
          <a:p>
            <a:pPr marL="285750" indent="-285750">
              <a:spcAft>
                <a:spcPts val="150"/>
              </a:spcAft>
              <a:buFont typeface="Wingdings" panose="05000000000000000000" pitchFamily="2" charset="2"/>
              <a:buChar char="Ø"/>
            </a:pPr>
            <a:r>
              <a:rPr lang="pl-PL" dirty="0" smtClean="0"/>
              <a:t>Sve </a:t>
            </a:r>
            <a:r>
              <a:rPr lang="pl-PL" dirty="0"/>
              <a:t>izraženija konkurencija na tržištu </a:t>
            </a:r>
            <a:endParaRPr lang="pl-PL" dirty="0" smtClean="0"/>
          </a:p>
          <a:p>
            <a:pPr marL="285750" indent="-285750">
              <a:spcAft>
                <a:spcPts val="150"/>
              </a:spcAft>
              <a:buFont typeface="Wingdings" panose="05000000000000000000" pitchFamily="2" charset="2"/>
              <a:buChar char="Ø"/>
            </a:pPr>
            <a:r>
              <a:rPr lang="sr-Latn-RS" dirty="0" smtClean="0"/>
              <a:t>P</a:t>
            </a:r>
            <a:r>
              <a:rPr lang="it-IT" dirty="0" smtClean="0"/>
              <a:t>oslovi </a:t>
            </a:r>
            <a:r>
              <a:rPr lang="it-IT" dirty="0"/>
              <a:t>prodavca postaju, sve više, autonomni i nestandardizovani</a:t>
            </a:r>
            <a:endParaRPr lang="sr-Latn-R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96" y="1365503"/>
            <a:ext cx="4302422" cy="3467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56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99" y="209586"/>
            <a:ext cx="5337219" cy="763526"/>
          </a:xfrm>
        </p:spPr>
        <p:txBody>
          <a:bodyPr>
            <a:noAutofit/>
          </a:bodyPr>
          <a:lstStyle/>
          <a:p>
            <a:pPr algn="ctr"/>
            <a:r>
              <a:rPr lang="sr-Latn-R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ODGOVARAJUĆE VOĐENjE</a:t>
            </a:r>
            <a:br>
              <a:rPr lang="sr-Latn-R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sr-Latn-R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PRODAJNOG OSOBLjA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AutoShape 2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5575" y="1243799"/>
            <a:ext cx="3863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/>
              <a:t>G</a:t>
            </a:r>
            <a:r>
              <a:rPr lang="sr-Latn-RS" b="1" u="sng" dirty="0" smtClean="0"/>
              <a:t>lavni </a:t>
            </a:r>
            <a:r>
              <a:rPr lang="sr-Latn-RS" b="1" u="sng" dirty="0"/>
              <a:t>zadatak menadžera </a:t>
            </a:r>
            <a:r>
              <a:rPr lang="sr-Latn-RS" b="1" u="sng" dirty="0" smtClean="0"/>
              <a:t>prodaje</a:t>
            </a:r>
            <a:r>
              <a:rPr lang="en-US" b="1" u="sng" dirty="0" smtClean="0"/>
              <a:t> je</a:t>
            </a:r>
            <a:r>
              <a:rPr lang="sr-Latn-RS" b="1" u="sng" dirty="0" smtClean="0"/>
              <a:t> da</a:t>
            </a:r>
            <a:r>
              <a:rPr lang="en-US" b="1" u="sng" dirty="0" smtClean="0"/>
              <a:t> </a:t>
            </a:r>
            <a:r>
              <a:rPr lang="sr-Latn-RS" b="1" u="sng" dirty="0" smtClean="0"/>
              <a:t>rukovodi </a:t>
            </a:r>
            <a:r>
              <a:rPr lang="sr-Latn-RS" b="1" u="sng" dirty="0"/>
              <a:t>prodajnim aktivnostima prodajnog osoblja, dok je glavni </a:t>
            </a:r>
            <a:r>
              <a:rPr lang="sr-Latn-RS" b="1" u="sng" dirty="0" smtClean="0"/>
              <a:t>zadatak</a:t>
            </a:r>
            <a:r>
              <a:rPr lang="en-US" b="1" u="sng" dirty="0" smtClean="0"/>
              <a:t> </a:t>
            </a:r>
            <a:r>
              <a:rPr lang="sr-Latn-RS" b="1" u="sng" dirty="0" smtClean="0"/>
              <a:t>prodavca </a:t>
            </a:r>
            <a:r>
              <a:rPr lang="sr-Latn-RS" b="1" u="sng" dirty="0"/>
              <a:t>da </a:t>
            </a:r>
            <a:r>
              <a:rPr lang="sr-Latn-RS" b="1" u="sng" dirty="0" smtClean="0"/>
              <a:t>prodaje</a:t>
            </a:r>
            <a:r>
              <a:rPr lang="en-US" b="1" u="sng" dirty="0" smtClean="0"/>
              <a:t>.</a:t>
            </a:r>
            <a:endParaRPr lang="en-US" b="1" u="sng" dirty="0"/>
          </a:p>
        </p:txBody>
      </p:sp>
      <p:sp>
        <p:nvSpPr>
          <p:cNvPr id="12" name="Rectangle 11"/>
          <p:cNvSpPr/>
          <p:nvPr/>
        </p:nvSpPr>
        <p:spPr>
          <a:xfrm>
            <a:off x="4531022" y="2825497"/>
            <a:ext cx="2650066" cy="2056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"/>
              </a:spcAft>
            </a:pPr>
            <a:r>
              <a:rPr lang="sr-Latn-RS" dirty="0"/>
              <a:t>Suštinu menadžmenta prodaje predstavlja </a:t>
            </a:r>
            <a:r>
              <a:rPr lang="sr-Latn-RS" dirty="0" smtClean="0"/>
              <a:t>motivacija.</a:t>
            </a:r>
          </a:p>
          <a:p>
            <a:pPr>
              <a:spcAft>
                <a:spcPts val="150"/>
              </a:spcAft>
            </a:pPr>
            <a:r>
              <a:rPr lang="sr-Latn-RS" dirty="0" smtClean="0"/>
              <a:t>Zbog toga, menadžeri prodaje </a:t>
            </a:r>
            <a:r>
              <a:rPr lang="sr-Latn-RS" dirty="0"/>
              <a:t>treba da </a:t>
            </a:r>
            <a:r>
              <a:rPr lang="sr-Latn-RS" dirty="0" smtClean="0"/>
              <a:t>ugrađuju </a:t>
            </a:r>
            <a:r>
              <a:rPr lang="sr-Latn-RS" dirty="0"/>
              <a:t>što je više moguće više stimulativnih </a:t>
            </a:r>
            <a:r>
              <a:rPr lang="sr-Latn-RS" dirty="0" smtClean="0"/>
              <a:t>elemenata.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0520"/>
            <a:ext cx="4206240" cy="241298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401312" y="1243799"/>
            <a:ext cx="4141534" cy="1486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prodavci</a:t>
            </a:r>
            <a:r>
              <a:rPr lang="en-US" dirty="0" smtClean="0"/>
              <a:t> </a:t>
            </a:r>
            <a:r>
              <a:rPr lang="en-US" dirty="0" err="1" smtClean="0"/>
              <a:t>obavljaju</a:t>
            </a:r>
            <a:r>
              <a:rPr lang="en-US" dirty="0" smtClean="0"/>
              <a:t> </a:t>
            </a:r>
            <a:r>
              <a:rPr lang="en-US" dirty="0" err="1" smtClean="0"/>
              <a:t>svoj</a:t>
            </a:r>
            <a:r>
              <a:rPr lang="en-US" dirty="0" smtClean="0"/>
              <a:t> </a:t>
            </a:r>
            <a:r>
              <a:rPr lang="en-US" dirty="0" err="1" smtClean="0"/>
              <a:t>posao</a:t>
            </a:r>
            <a:r>
              <a:rPr lang="sr-Latn-RS" dirty="0"/>
              <a:t/>
            </a:r>
            <a:br>
              <a:rPr lang="sr-Latn-RS" dirty="0"/>
            </a:br>
            <a:r>
              <a:rPr lang="en-US" dirty="0" err="1" smtClean="0"/>
              <a:t>tada</a:t>
            </a:r>
            <a:r>
              <a:rPr lang="en-US" dirty="0" smtClean="0"/>
              <a:t> je </a:t>
            </a:r>
            <a:r>
              <a:rPr lang="sr-Latn-RS" dirty="0" smtClean="0"/>
              <a:t>i </a:t>
            </a:r>
            <a:r>
              <a:rPr lang="en-US" dirty="0" err="1" smtClean="0"/>
              <a:t>menad</a:t>
            </a:r>
            <a:r>
              <a:rPr lang="sr-Latn-RS" dirty="0" smtClean="0"/>
              <a:t>žer prodaje uspešan,</a:t>
            </a:r>
          </a:p>
          <a:p>
            <a:pPr algn="ctr"/>
            <a:r>
              <a:rPr lang="sr-Latn-RS" dirty="0"/>
              <a:t>i</a:t>
            </a:r>
            <a:r>
              <a:rPr lang="sr-Latn-RS" dirty="0" smtClean="0"/>
              <a:t> obrnuto,</a:t>
            </a:r>
          </a:p>
          <a:p>
            <a:pPr algn="ctr"/>
            <a:r>
              <a:rPr lang="sr-Latn-RS" dirty="0" smtClean="0"/>
              <a:t>Ako prodavci slabo obavljaju svoj posao, neuspeh se pripisuje menadžeru prodaje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 rot="16200000">
            <a:off x="3999519" y="1752313"/>
            <a:ext cx="325107" cy="2834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194" y="2825497"/>
            <a:ext cx="1657806" cy="19929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26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83139" y="207075"/>
            <a:ext cx="28370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 smtClean="0">
                <a:solidFill>
                  <a:schemeClr val="bg1"/>
                </a:solidFill>
              </a:rPr>
              <a:t>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procesu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realizacije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programa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prodaje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presudan</a:t>
            </a:r>
            <a:r>
              <a:rPr lang="sr-Latn-R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značaj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ima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sistem</a:t>
            </a:r>
            <a:r>
              <a:rPr lang="sr-Latn-R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motivacije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nagra</a:t>
            </a:r>
            <a:r>
              <a:rPr lang="sr-Latn-RS" b="1" dirty="0" smtClean="0">
                <a:solidFill>
                  <a:schemeClr val="bg1"/>
                </a:solidFill>
              </a:rPr>
              <a:t>đi</a:t>
            </a:r>
            <a:r>
              <a:rPr lang="en-US" b="1" dirty="0" err="1" smtClean="0">
                <a:solidFill>
                  <a:schemeClr val="bg1"/>
                </a:solidFill>
              </a:rPr>
              <a:t>vanja</a:t>
            </a:r>
            <a:r>
              <a:rPr lang="sr-Latn-R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prodajnog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osoblja</a:t>
            </a:r>
            <a:r>
              <a:rPr lang="sr-Latn-R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5774" y="183201"/>
            <a:ext cx="369709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"/>
              </a:spcAft>
            </a:pPr>
            <a:r>
              <a:rPr lang="sr-Latn-RS" dirty="0" smtClean="0">
                <a:solidFill>
                  <a:schemeClr val="bg1"/>
                </a:solidFill>
              </a:rPr>
              <a:t>Tri osnovna faktora koja određuju nivo motivacije prodajnog osoblja su:</a:t>
            </a:r>
          </a:p>
          <a:p>
            <a:pPr marL="285750" indent="-285750">
              <a:spcAft>
                <a:spcPts val="150"/>
              </a:spcAft>
              <a:buFont typeface="Wingdings" panose="05000000000000000000" pitchFamily="2" charset="2"/>
              <a:buChar char="Ø"/>
            </a:pPr>
            <a:r>
              <a:rPr lang="sr-Latn-RS" dirty="0" smtClean="0">
                <a:solidFill>
                  <a:schemeClr val="bg1"/>
                </a:solidFill>
              </a:rPr>
              <a:t>Napori prodajnog osoblja</a:t>
            </a:r>
          </a:p>
          <a:p>
            <a:pPr marL="285750" indent="-285750">
              <a:spcAft>
                <a:spcPts val="150"/>
              </a:spcAft>
              <a:buFont typeface="Wingdings" panose="05000000000000000000" pitchFamily="2" charset="2"/>
              <a:buChar char="Ø"/>
            </a:pPr>
            <a:r>
              <a:rPr lang="sr-Latn-RS" dirty="0" smtClean="0">
                <a:solidFill>
                  <a:schemeClr val="bg1"/>
                </a:solidFill>
              </a:rPr>
              <a:t>Potrebe, i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dirty="0" smtClean="0">
                <a:solidFill>
                  <a:schemeClr val="bg1"/>
                </a:solidFill>
              </a:rPr>
              <a:t>Organizacioni ciljevi</a:t>
            </a:r>
          </a:p>
        </p:txBody>
      </p:sp>
      <p:sp>
        <p:nvSpPr>
          <p:cNvPr id="8" name="Down Arrow 7"/>
          <p:cNvSpPr/>
          <p:nvPr/>
        </p:nvSpPr>
        <p:spPr>
          <a:xfrm rot="16200000">
            <a:off x="5330847" y="229201"/>
            <a:ext cx="154954" cy="3149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31978" y="1921835"/>
            <a:ext cx="59526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50"/>
              </a:spcAft>
            </a:pPr>
            <a:r>
              <a:rPr lang="sr-Latn-RS" dirty="0">
                <a:solidFill>
                  <a:schemeClr val="bg1"/>
                </a:solidFill>
              </a:rPr>
              <a:t>Bitan zadatak regionalnih menadžera prodaje predstavlja </a:t>
            </a:r>
            <a:r>
              <a:rPr lang="sr-Latn-RS" b="1" dirty="0">
                <a:solidFill>
                  <a:schemeClr val="bg1"/>
                </a:solidFill>
              </a:rPr>
              <a:t>određivanje prodajnih </a:t>
            </a:r>
            <a:r>
              <a:rPr lang="sr-Latn-RS" b="1" dirty="0" smtClean="0">
                <a:solidFill>
                  <a:schemeClr val="bg1"/>
                </a:solidFill>
              </a:rPr>
              <a:t>ruta,</a:t>
            </a:r>
            <a:r>
              <a:rPr lang="sr-Latn-RS" dirty="0" smtClean="0">
                <a:solidFill>
                  <a:schemeClr val="bg1"/>
                </a:solidFill>
              </a:rPr>
              <a:t/>
            </a:r>
            <a:br>
              <a:rPr lang="sr-Latn-RS" dirty="0" smtClean="0">
                <a:solidFill>
                  <a:schemeClr val="bg1"/>
                </a:solidFill>
              </a:rPr>
            </a:br>
            <a:r>
              <a:rPr lang="sr-Latn-RS" dirty="0" smtClean="0">
                <a:solidFill>
                  <a:schemeClr val="bg1"/>
                </a:solidFill>
              </a:rPr>
              <a:t>stoga </a:t>
            </a:r>
            <a:r>
              <a:rPr lang="sr-Latn-RS" dirty="0">
                <a:solidFill>
                  <a:schemeClr val="bg1"/>
                </a:solidFill>
              </a:rPr>
              <a:t>je </a:t>
            </a:r>
            <a:r>
              <a:rPr lang="sr-Latn-RS" dirty="0" smtClean="0">
                <a:solidFill>
                  <a:schemeClr val="bg1"/>
                </a:solidFill>
              </a:rPr>
              <a:t>neophodno da </a:t>
            </a:r>
            <a:r>
              <a:rPr lang="sr-Latn-RS" dirty="0">
                <a:solidFill>
                  <a:schemeClr val="bg1"/>
                </a:solidFill>
              </a:rPr>
              <a:t>se precizno utvrde sledeći elementi</a:t>
            </a:r>
            <a:r>
              <a:rPr lang="sr-Latn-RS" dirty="0" smtClean="0">
                <a:solidFill>
                  <a:schemeClr val="bg1"/>
                </a:solidFill>
              </a:rPr>
              <a:t>:</a:t>
            </a:r>
            <a:endParaRPr lang="sr-Latn-R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12529" y="2870440"/>
            <a:ext cx="3578225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50"/>
              </a:spcAft>
              <a:buFont typeface="Wingdings" panose="05000000000000000000" pitchFamily="2" charset="2"/>
              <a:buChar char="Ø"/>
            </a:pPr>
            <a:r>
              <a:rPr lang="sr-Latn-RS" dirty="0">
                <a:solidFill>
                  <a:schemeClr val="bg1"/>
                </a:solidFill>
              </a:rPr>
              <a:t>Broj različitih tipova kupoprodaje</a:t>
            </a:r>
          </a:p>
          <a:p>
            <a:pPr marL="285750" indent="-285750">
              <a:spcAft>
                <a:spcPts val="150"/>
              </a:spcAft>
              <a:buFont typeface="Wingdings" panose="05000000000000000000" pitchFamily="2" charset="2"/>
              <a:buChar char="Ø"/>
            </a:pPr>
            <a:r>
              <a:rPr lang="sr-Latn-RS" dirty="0" smtClean="0">
                <a:solidFill>
                  <a:schemeClr val="bg1"/>
                </a:solidFill>
              </a:rPr>
              <a:t>Potrebni </a:t>
            </a:r>
            <a:r>
              <a:rPr lang="sr-Latn-RS" dirty="0">
                <a:solidFill>
                  <a:schemeClr val="bg1"/>
                </a:solidFill>
              </a:rPr>
              <a:t>nivo učestalosti komuniciranja sa potencijalnim </a:t>
            </a:r>
            <a:r>
              <a:rPr lang="sr-Latn-RS" dirty="0" smtClean="0">
                <a:solidFill>
                  <a:schemeClr val="bg1"/>
                </a:solidFill>
              </a:rPr>
              <a:t>kupcem</a:t>
            </a:r>
          </a:p>
          <a:p>
            <a:pPr marL="285750" indent="-285750">
              <a:spcAft>
                <a:spcPts val="150"/>
              </a:spcAft>
              <a:buFont typeface="Wingdings" panose="05000000000000000000" pitchFamily="2" charset="2"/>
              <a:buChar char="Ø"/>
            </a:pPr>
            <a:r>
              <a:rPr lang="sr-Latn-RS" dirty="0" smtClean="0">
                <a:solidFill>
                  <a:schemeClr val="bg1"/>
                </a:solidFill>
              </a:rPr>
              <a:t>Dužina pojedinačnog komuniciranja sa kupcem</a:t>
            </a:r>
            <a:endParaRPr lang="sr-Latn-R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0754" y="2870440"/>
            <a:ext cx="3238501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50"/>
              </a:spcAft>
              <a:buFont typeface="Wingdings" panose="05000000000000000000" pitchFamily="2" charset="2"/>
              <a:buChar char="Ø"/>
            </a:pPr>
            <a:r>
              <a:rPr lang="sr-Latn-RS" dirty="0" smtClean="0">
                <a:solidFill>
                  <a:schemeClr val="bg1"/>
                </a:solidFill>
              </a:rPr>
              <a:t>Potrebna </a:t>
            </a:r>
            <a:r>
              <a:rPr lang="sr-Latn-RS" dirty="0">
                <a:solidFill>
                  <a:schemeClr val="bg1"/>
                </a:solidFill>
              </a:rPr>
              <a:t>dužina vremena putovanja između dva </a:t>
            </a:r>
            <a:r>
              <a:rPr lang="sr-Latn-RS" dirty="0" smtClean="0">
                <a:solidFill>
                  <a:schemeClr val="bg1"/>
                </a:solidFill>
              </a:rPr>
              <a:t>kupca</a:t>
            </a:r>
          </a:p>
          <a:p>
            <a:pPr marL="285750" indent="-285750">
              <a:spcAft>
                <a:spcPts val="150"/>
              </a:spcAft>
              <a:buFont typeface="Wingdings" panose="05000000000000000000" pitchFamily="2" charset="2"/>
              <a:buChar char="Ø"/>
            </a:pPr>
            <a:r>
              <a:rPr lang="sr-Latn-RS" dirty="0" smtClean="0">
                <a:solidFill>
                  <a:schemeClr val="bg1"/>
                </a:solidFill>
              </a:rPr>
              <a:t>Dužine vremena neophodnog </a:t>
            </a:r>
            <a:r>
              <a:rPr lang="sr-Latn-RS" dirty="0">
                <a:solidFill>
                  <a:schemeClr val="bg1"/>
                </a:solidFill>
              </a:rPr>
              <a:t>za obavljanje ostalih pratećih </a:t>
            </a:r>
            <a:r>
              <a:rPr lang="sr-Latn-RS" dirty="0" smtClean="0">
                <a:solidFill>
                  <a:schemeClr val="bg1"/>
                </a:solidFill>
              </a:rPr>
              <a:t>aktivnosti prodaje </a:t>
            </a:r>
            <a:endParaRPr lang="sr-Latn-R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91" y="1715381"/>
            <a:ext cx="7723909" cy="644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21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699" y="209586"/>
            <a:ext cx="5337219" cy="763526"/>
          </a:xfrm>
        </p:spPr>
        <p:txBody>
          <a:bodyPr>
            <a:noAutofit/>
          </a:bodyPr>
          <a:lstStyle/>
          <a:p>
            <a:pPr algn="ctr"/>
            <a:r>
              <a:rPr lang="sr-Latn-R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ODGOVARAJUĆE VOĐENjE</a:t>
            </a:r>
            <a:br>
              <a:rPr lang="sr-Latn-R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sr-Latn-R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PRODAJNOG OSOBLjA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2" name="AutoShape 2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тат слика за proda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AutoShape 2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Potrošači u RS se žale na sve - od igle do lokomoti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52801" y="1370537"/>
            <a:ext cx="5680117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Sa aspekta organizacije prodaje </a:t>
            </a:r>
            <a:r>
              <a:rPr lang="nb-NO" dirty="0" smtClean="0"/>
              <a:t>efikasnim</a:t>
            </a:r>
            <a:r>
              <a:rPr lang="sr-Latn-RS" dirty="0" smtClean="0"/>
              <a:t> </a:t>
            </a:r>
            <a:r>
              <a:rPr lang="nb-NO" dirty="0" smtClean="0"/>
              <a:t>upravljanjem </a:t>
            </a:r>
            <a:r>
              <a:rPr lang="nb-NO" dirty="0"/>
              <a:t>vremenom </a:t>
            </a:r>
            <a:r>
              <a:rPr lang="nb-NO" dirty="0" smtClean="0"/>
              <a:t>i</a:t>
            </a:r>
            <a:r>
              <a:rPr lang="sr-Latn-RS" dirty="0" smtClean="0"/>
              <a:t> </a:t>
            </a:r>
            <a:r>
              <a:rPr lang="nb-NO" dirty="0" smtClean="0"/>
              <a:t>kretanjem prodavaca</a:t>
            </a:r>
            <a:r>
              <a:rPr lang="sr-Latn-RS" dirty="0" smtClean="0"/>
              <a:t> </a:t>
            </a:r>
            <a:r>
              <a:rPr lang="nb-NO" dirty="0" smtClean="0"/>
              <a:t>postižu </a:t>
            </a:r>
            <a:r>
              <a:rPr lang="nb-NO" dirty="0"/>
              <a:t>se sledeći </a:t>
            </a:r>
            <a:r>
              <a:rPr lang="nb-NO" dirty="0" smtClean="0"/>
              <a:t>efekti</a:t>
            </a:r>
            <a:r>
              <a:rPr lang="sr-Latn-RS" dirty="0" smtClean="0"/>
              <a:t>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dirty="0" smtClean="0"/>
              <a:t>Snižavaju </a:t>
            </a:r>
            <a:r>
              <a:rPr lang="sr-Latn-RS" dirty="0"/>
              <a:t>se troškovi </a:t>
            </a:r>
            <a:r>
              <a:rPr lang="sr-Latn-RS" dirty="0" smtClean="0"/>
              <a:t>prodaje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dirty="0" smtClean="0"/>
              <a:t>Povećava </a:t>
            </a:r>
            <a:r>
              <a:rPr lang="pl-PL" dirty="0"/>
              <a:t>se produktivnost u prodajnom </a:t>
            </a:r>
            <a:r>
              <a:rPr lang="pl-PL" dirty="0" smtClean="0"/>
              <a:t>procesu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dirty="0" smtClean="0"/>
              <a:t>Unapređuju </a:t>
            </a:r>
            <a:r>
              <a:rPr lang="sr-Latn-RS" dirty="0"/>
              <a:t>se obim i obrada tržišnog </a:t>
            </a:r>
            <a:r>
              <a:rPr lang="sr-Latn-RS" dirty="0" smtClean="0"/>
              <a:t>područja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r-Latn-RS" dirty="0" smtClean="0"/>
              <a:t>Unapređuje </a:t>
            </a:r>
            <a:r>
              <a:rPr lang="sr-Latn-RS" dirty="0"/>
              <a:t>se proces </a:t>
            </a:r>
            <a:r>
              <a:rPr lang="sr-Latn-RS" dirty="0" smtClean="0"/>
              <a:t>komuniciranja</a:t>
            </a:r>
            <a:br>
              <a:rPr lang="sr-Latn-RS" dirty="0" smtClean="0"/>
            </a:br>
            <a:r>
              <a:rPr lang="sr-Latn-RS" dirty="0" smtClean="0"/>
              <a:t>između </a:t>
            </a:r>
            <a:r>
              <a:rPr lang="sr-Latn-RS" dirty="0"/>
              <a:t>menadžmenta i </a:t>
            </a:r>
            <a:r>
              <a:rPr lang="sr-Latn-RS" dirty="0" smtClean="0"/>
              <a:t>prodajnog osoblja</a:t>
            </a:r>
            <a:r>
              <a:rPr lang="sr-Latn-RS" dirty="0"/>
              <a:t>, kao </a:t>
            </a:r>
            <a:r>
              <a:rPr lang="sr-Latn-RS" dirty="0" smtClean="0"/>
              <a:t>i</a:t>
            </a:r>
            <a:br>
              <a:rPr lang="sr-Latn-RS" dirty="0" smtClean="0"/>
            </a:br>
            <a:r>
              <a:rPr lang="sr-Latn-RS" dirty="0" smtClean="0"/>
              <a:t>između </a:t>
            </a:r>
            <a:r>
              <a:rPr lang="sr-Latn-RS" dirty="0"/>
              <a:t>prodajnog osoblja i samih </a:t>
            </a:r>
            <a:r>
              <a:rPr lang="sr-Latn-RS" dirty="0" smtClean="0"/>
              <a:t>potrošača</a:t>
            </a:r>
          </a:p>
          <a:p>
            <a:pPr>
              <a:spcAft>
                <a:spcPts val="600"/>
              </a:spcAft>
            </a:pPr>
            <a:r>
              <a:rPr lang="sr-Latn-RS" dirty="0"/>
              <a:t>Zajednički zadatak menadžera prodaje i samih prodavaca je </a:t>
            </a:r>
            <a:r>
              <a:rPr lang="sr-Latn-RS" dirty="0" smtClean="0"/>
              <a:t>unapređivanje prodajne </a:t>
            </a:r>
            <a:r>
              <a:rPr lang="sr-Latn-RS" dirty="0"/>
              <a:t>prakse i iskustava.</a:t>
            </a:r>
            <a:endParaRPr lang="sr-Latn-R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7598"/>
            <a:ext cx="3352801" cy="29529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212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1287</Words>
  <Application>Microsoft Office PowerPoint</Application>
  <PresentationFormat>On-screen Show (16:9)</PresentationFormat>
  <Paragraphs>272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ORGANIZOVANJE PRODAJE  I  PRODAJNA KVOTA </vt:lpstr>
      <vt:lpstr>ORGANIZOVANjE PRODAJNE SNAGE</vt:lpstr>
      <vt:lpstr>Slide 3</vt:lpstr>
      <vt:lpstr>ORGANIZOVANjE PRODAJNE SNAGE</vt:lpstr>
      <vt:lpstr>ORGANIZOVANjE PRODAJNE SNAGE</vt:lpstr>
      <vt:lpstr>ODGOVARAJUĆE VOĐENjE PRODAJNOG OSOBLjA</vt:lpstr>
      <vt:lpstr>ODGOVARAJUĆE VOĐENjE PRODAJNOG OSOBLjA</vt:lpstr>
      <vt:lpstr>Slide 8</vt:lpstr>
      <vt:lpstr>ODGOVARAJUĆE VOĐENjE PRODAJNOG OSOBLjA</vt:lpstr>
      <vt:lpstr>Slide 10</vt:lpstr>
      <vt:lpstr>PRODAJNE SPOSOBNOSTI I VEŠTINE</vt:lpstr>
      <vt:lpstr>PRODAJNE SPOSOBNOSTI I VEŠTINE</vt:lpstr>
      <vt:lpstr>PRODAJNE SPOSOBNOSTI I VEŠTINE</vt:lpstr>
      <vt:lpstr>PRODAJNE SPOSOBNOSTI I VEŠTINE</vt:lpstr>
      <vt:lpstr>Slide 15</vt:lpstr>
      <vt:lpstr>ORGANIZOVANjE MARKETINGA</vt:lpstr>
      <vt:lpstr>ORGANIZOVANjE MARKETINGA</vt:lpstr>
      <vt:lpstr>ORGANIZOVANjE MARKETINGA</vt:lpstr>
      <vt:lpstr>ORGANIZOVANjE MARKETINGA</vt:lpstr>
      <vt:lpstr>ORGANIZOVANjE MARKETINGA</vt:lpstr>
      <vt:lpstr>ORGANIZOVANjE MARKETINGA</vt:lpstr>
      <vt:lpstr>ORGANIZOVANjE MARKETINGA</vt:lpstr>
      <vt:lpstr>ORGANIZOVANjE MARKETINGA</vt:lpstr>
      <vt:lpstr>ORGANIZOVANjE MARKETINGA</vt:lpstr>
      <vt:lpstr>ORGANIZOVANjE MARKETINGA</vt:lpstr>
      <vt:lpstr>ORGANIZOVANjE MARKETINGA</vt:lpstr>
      <vt:lpstr>ORGANIZOVANjE MARKETINGA</vt:lpstr>
      <vt:lpstr>Slide 28</vt:lpstr>
      <vt:lpstr>VRSTE KVOTA I NjIHOVO SPROVOĐENjE</vt:lpstr>
      <vt:lpstr>VRSTE KVOTA I NjIHOVO SPROVOĐENjE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2021-04-03T11:22:45Z</dcterms:modified>
</cp:coreProperties>
</file>