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8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2094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7957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7908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344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8510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1792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2245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7728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49460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27327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75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13189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302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25178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08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244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986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6083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6625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2228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416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9698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36449-6D9F-4953-92C2-2209FB226130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C5B2A-BD00-4472-A204-91E6CF446E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44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187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IX </a:t>
            </a:r>
            <a:r>
              <a:rPr lang="en-US" b="1" dirty="0" err="1" smtClean="0"/>
              <a:t>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RS" b="1" dirty="0" smtClean="0"/>
              <a:t>Vrednost osigurane stvari i suma osiguranja</a:t>
            </a:r>
          </a:p>
          <a:p>
            <a:r>
              <a:rPr lang="en-US" dirty="0"/>
              <a:t>Osigur</a:t>
            </a:r>
            <a:r>
              <a:rPr lang="sr-Latn-RS" dirty="0"/>
              <a:t>anje, J. Kočović, P. Šulejić, T. Rakonjac Antić, Ekonomski fakultet u Beogradu, 2010. godina </a:t>
            </a:r>
            <a:r>
              <a:rPr lang="sr-Latn-RS" dirty="0" smtClean="0"/>
              <a:t>(254-259 str</a:t>
            </a:r>
            <a:r>
              <a:rPr lang="sr-Latn-RS" dirty="0"/>
              <a:t>.)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74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Nadosiguranje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b="1" dirty="0" smtClean="0"/>
              <a:t>Naknada iz osiguranja </a:t>
            </a:r>
            <a:r>
              <a:rPr lang="sr-Latn-CS" dirty="0" smtClean="0"/>
              <a:t>biće </a:t>
            </a:r>
            <a:r>
              <a:rPr lang="sr-Latn-CS" dirty="0" smtClean="0">
                <a:solidFill>
                  <a:srgbClr val="92D050"/>
                </a:solidFill>
              </a:rPr>
              <a:t>jednaka</a:t>
            </a:r>
            <a:r>
              <a:rPr lang="sr-Latn-CS" dirty="0" smtClean="0"/>
              <a:t> </a:t>
            </a:r>
            <a:r>
              <a:rPr lang="sr-Latn-CS" b="1" dirty="0" smtClean="0"/>
              <a:t>vrednosti osigurane stvari </a:t>
            </a:r>
          </a:p>
          <a:p>
            <a:r>
              <a:rPr lang="sr-Latn-CS" dirty="0" smtClean="0"/>
              <a:t>Kod nadosiguranja </a:t>
            </a:r>
            <a:r>
              <a:rPr lang="sr-Latn-CS" b="1" dirty="0" smtClean="0"/>
              <a:t>VOS</a:t>
            </a:r>
            <a:r>
              <a:rPr lang="sr-Latn-CS" dirty="0" smtClean="0"/>
              <a:t> je </a:t>
            </a:r>
            <a:r>
              <a:rPr lang="sr-Latn-CS" dirty="0" smtClean="0">
                <a:solidFill>
                  <a:srgbClr val="92D050"/>
                </a:solidFill>
              </a:rPr>
              <a:t>gornja granica naknade iz osiguranja</a:t>
            </a:r>
          </a:p>
          <a:p>
            <a:r>
              <a:rPr lang="sr-Latn-CS" sz="2800" b="1" dirty="0"/>
              <a:t>Primer</a:t>
            </a:r>
            <a:r>
              <a:rPr lang="sr-Latn-CS" sz="2800" dirty="0"/>
              <a:t>: </a:t>
            </a:r>
            <a:r>
              <a:rPr lang="sr-Latn-CS" sz="2800" dirty="0" smtClean="0"/>
              <a:t>Vrednost </a:t>
            </a:r>
            <a:r>
              <a:rPr lang="sr-Latn-CS" sz="2800" dirty="0"/>
              <a:t>osiguranog objekta – 50.000, OS – 550.000. </a:t>
            </a:r>
          </a:p>
          <a:p>
            <a:r>
              <a:rPr lang="sr-Latn-CS" sz="2800" dirty="0"/>
              <a:t>Totalna šteta</a:t>
            </a:r>
          </a:p>
          <a:p>
            <a:r>
              <a:rPr lang="sr-Latn-CS" sz="2800" dirty="0"/>
              <a:t>Naknada?</a:t>
            </a:r>
            <a:endParaRPr lang="en-US" sz="2800" dirty="0"/>
          </a:p>
          <a:p>
            <a:endParaRPr lang="sr-Latn-CS" dirty="0" smtClean="0">
              <a:solidFill>
                <a:srgbClr val="92D050"/>
              </a:solidFill>
            </a:endParaRPr>
          </a:p>
          <a:p>
            <a:endParaRPr lang="sr-Latn-CS" dirty="0" smtClean="0">
              <a:solidFill>
                <a:srgbClr val="92D050"/>
              </a:solidFill>
            </a:endParaRPr>
          </a:p>
          <a:p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4613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Višestruko osiguranje</a:t>
            </a:r>
            <a:endParaRPr lang="en-US" sz="3400" b="1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2800" b="1" dirty="0"/>
              <a:t>Višestruko</a:t>
            </a:r>
            <a:r>
              <a:rPr lang="sr-Latn-CS" sz="2800" dirty="0"/>
              <a:t> osiguranje postoji kada se </a:t>
            </a:r>
            <a:r>
              <a:rPr lang="sr-Latn-CS" sz="2800" dirty="0">
                <a:solidFill>
                  <a:srgbClr val="FF0000"/>
                </a:solidFill>
              </a:rPr>
              <a:t>isti predmet </a:t>
            </a:r>
            <a:r>
              <a:rPr lang="sr-Latn-CS" sz="2800" b="1" dirty="0"/>
              <a:t>osigura</a:t>
            </a:r>
            <a:r>
              <a:rPr lang="sr-Latn-CS" sz="2800" dirty="0"/>
              <a:t> kod </a:t>
            </a:r>
            <a:r>
              <a:rPr lang="sr-Latn-CS" sz="2800" dirty="0">
                <a:solidFill>
                  <a:srgbClr val="FF0000"/>
                </a:solidFill>
              </a:rPr>
              <a:t>više osiguravača </a:t>
            </a:r>
            <a:r>
              <a:rPr lang="sr-Latn-CS" sz="2800" dirty="0"/>
              <a:t>od istog rizika, </a:t>
            </a:r>
            <a:r>
              <a:rPr lang="sr-Latn-CS" sz="2800" dirty="0">
                <a:solidFill>
                  <a:srgbClr val="FF0000"/>
                </a:solidFill>
              </a:rPr>
              <a:t>za isto vreme i za isti </a:t>
            </a:r>
            <a:r>
              <a:rPr lang="sr-Latn-CS" sz="2800" dirty="0" smtClean="0">
                <a:solidFill>
                  <a:srgbClr val="FF0000"/>
                </a:solidFill>
              </a:rPr>
              <a:t>interes</a:t>
            </a:r>
            <a:endParaRPr lang="sr-Latn-CS" sz="2800" dirty="0"/>
          </a:p>
          <a:p>
            <a:r>
              <a:rPr lang="sr-Latn-CS" sz="2800" dirty="0"/>
              <a:t>Ako se u ovom slučaju </a:t>
            </a:r>
            <a:r>
              <a:rPr lang="sr-Latn-CS" sz="2800" b="1" dirty="0"/>
              <a:t>dogodi</a:t>
            </a:r>
            <a:r>
              <a:rPr lang="sr-Latn-CS" sz="2800" dirty="0"/>
              <a:t> da </a:t>
            </a:r>
            <a:r>
              <a:rPr lang="sr-Latn-CS" sz="2800" b="1" dirty="0"/>
              <a:t>zbir suma svih zaključenih osiguranja </a:t>
            </a:r>
            <a:r>
              <a:rPr lang="sr-Latn-CS" sz="2800" dirty="0">
                <a:solidFill>
                  <a:srgbClr val="FF0000"/>
                </a:solidFill>
              </a:rPr>
              <a:t>prelazi </a:t>
            </a:r>
            <a:r>
              <a:rPr lang="sr-Latn-CS" sz="2800" dirty="0">
                <a:solidFill>
                  <a:srgbClr val="00B0F0"/>
                </a:solidFill>
              </a:rPr>
              <a:t>vrednost osiguranog predmeta</a:t>
            </a:r>
            <a:r>
              <a:rPr lang="sr-Latn-CS" sz="2800" dirty="0"/>
              <a:t>, onda je reč o </a:t>
            </a:r>
            <a:r>
              <a:rPr lang="sr-Latn-CS" sz="2800" dirty="0">
                <a:solidFill>
                  <a:srgbClr val="FF0000"/>
                </a:solidFill>
              </a:rPr>
              <a:t>dvostrukom osiguranju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369608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Višestruko osiguranje</a:t>
            </a:r>
            <a:endParaRPr lang="en-US" sz="3400" dirty="0"/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dirty="0"/>
              <a:t>Da bi </a:t>
            </a:r>
            <a:r>
              <a:rPr lang="sr-Latn-CS" sz="3200" b="1" dirty="0"/>
              <a:t>postojalo višestruko osiguranje</a:t>
            </a:r>
            <a:r>
              <a:rPr lang="sr-Latn-CS" sz="3200" dirty="0"/>
              <a:t>, nužno je da se ispune sledeći uslovi</a:t>
            </a:r>
            <a:r>
              <a:rPr lang="sr-Latn-CS" sz="3200" dirty="0" smtClean="0"/>
              <a:t>:</a:t>
            </a:r>
            <a:endParaRPr lang="sr-Latn-CS" sz="3200" dirty="0"/>
          </a:p>
          <a:p>
            <a:pPr marL="514350" indent="-514350">
              <a:buFont typeface="+mj-lt"/>
              <a:buAutoNum type="arabicParenR"/>
            </a:pPr>
            <a:r>
              <a:rPr lang="sr-Latn-CS" sz="3200" dirty="0" smtClean="0">
                <a:solidFill>
                  <a:srgbClr val="FF0000"/>
                </a:solidFill>
              </a:rPr>
              <a:t>istovetnost </a:t>
            </a:r>
            <a:r>
              <a:rPr lang="sr-Latn-CS" sz="3200" dirty="0">
                <a:solidFill>
                  <a:srgbClr val="FF0000"/>
                </a:solidFill>
              </a:rPr>
              <a:t>predmeta </a:t>
            </a:r>
            <a:r>
              <a:rPr lang="sr-Latn-CS" sz="3200" dirty="0"/>
              <a:t>osiguranja – sva osiguranja treba da se odnose na </a:t>
            </a:r>
            <a:r>
              <a:rPr lang="sr-Latn-CS" sz="3200" dirty="0">
                <a:solidFill>
                  <a:srgbClr val="FF0000"/>
                </a:solidFill>
              </a:rPr>
              <a:t>istu stvar</a:t>
            </a:r>
            <a:r>
              <a:rPr lang="sr-Latn-CS" sz="3200" dirty="0"/>
              <a:t>, na </a:t>
            </a:r>
            <a:r>
              <a:rPr lang="sr-Latn-CS" sz="3200" dirty="0">
                <a:solidFill>
                  <a:srgbClr val="FF0000"/>
                </a:solidFill>
              </a:rPr>
              <a:t>isto pravo</a:t>
            </a:r>
            <a:r>
              <a:rPr lang="sr-Latn-CS" sz="3200" dirty="0"/>
              <a:t>, na </a:t>
            </a:r>
            <a:r>
              <a:rPr lang="sr-Latn-CS" sz="3200" dirty="0">
                <a:solidFill>
                  <a:srgbClr val="FF0000"/>
                </a:solidFill>
              </a:rPr>
              <a:t>istu imovinu</a:t>
            </a:r>
            <a:endParaRPr lang="en-US" sz="3200" dirty="0">
              <a:solidFill>
                <a:srgbClr val="FF0000"/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551637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Višestruko osiguranje</a:t>
            </a:r>
            <a:endParaRPr lang="en-US" sz="3400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pPr marL="514350" indent="-514350">
              <a:buFont typeface="+mj-lt"/>
              <a:buAutoNum type="arabicParenR" startAt="2"/>
            </a:pPr>
            <a:r>
              <a:rPr lang="sr-Latn-CS" sz="3200" dirty="0" smtClean="0">
                <a:solidFill>
                  <a:srgbClr val="FF0000"/>
                </a:solidFill>
              </a:rPr>
              <a:t>istovetnost </a:t>
            </a:r>
            <a:r>
              <a:rPr lang="sr-Latn-CS" sz="3200" dirty="0">
                <a:solidFill>
                  <a:srgbClr val="FF0000"/>
                </a:solidFill>
              </a:rPr>
              <a:t>rizika </a:t>
            </a:r>
            <a:r>
              <a:rPr lang="sr-Latn-CS" sz="3200" dirty="0"/>
              <a:t>– više zaključenih osiguranja moraju se </a:t>
            </a:r>
            <a:r>
              <a:rPr lang="sr-Latn-CS" sz="3200" b="1" dirty="0"/>
              <a:t>odnositi na isti rizik </a:t>
            </a:r>
            <a:r>
              <a:rPr lang="sr-Latn-CS" sz="3200" dirty="0"/>
              <a:t>(npr. požar, krađa, grad)</a:t>
            </a:r>
          </a:p>
          <a:p>
            <a:r>
              <a:rPr lang="sr-Latn-CS" sz="3200" b="1" dirty="0"/>
              <a:t>Nema višestrukog osiguranja </a:t>
            </a:r>
            <a:r>
              <a:rPr lang="sr-Latn-CS" sz="3200" dirty="0"/>
              <a:t>ako je </a:t>
            </a:r>
            <a:r>
              <a:rPr lang="sr-Latn-CS" sz="3200" dirty="0">
                <a:solidFill>
                  <a:srgbClr val="FF0000"/>
                </a:solidFill>
              </a:rPr>
              <a:t>jedna zgrada osigurana od požara</a:t>
            </a:r>
            <a:r>
              <a:rPr lang="sr-Latn-CS" sz="3200" dirty="0"/>
              <a:t> </a:t>
            </a:r>
            <a:r>
              <a:rPr lang="sr-Latn-CS" sz="3200" b="1" dirty="0"/>
              <a:t>kod jednog osiguravača</a:t>
            </a:r>
            <a:r>
              <a:rPr lang="sr-Latn-CS" sz="3200" dirty="0"/>
              <a:t>, a </a:t>
            </a:r>
            <a:r>
              <a:rPr lang="sr-Latn-CS" sz="3200" dirty="0">
                <a:solidFill>
                  <a:srgbClr val="FF0000"/>
                </a:solidFill>
              </a:rPr>
              <a:t>od poplave kod drugog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7625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Višestruko osiguranje</a:t>
            </a:r>
            <a:endParaRPr lang="en-US" sz="3400" dirty="0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 marL="514350" indent="-514350">
              <a:buFont typeface="+mj-lt"/>
              <a:buAutoNum type="arabicParenR" startAt="3"/>
            </a:pPr>
            <a:r>
              <a:rPr lang="sr-Latn-CS" sz="3200" dirty="0" smtClean="0">
                <a:solidFill>
                  <a:srgbClr val="FF0000"/>
                </a:solidFill>
              </a:rPr>
              <a:t>istovetnost </a:t>
            </a:r>
            <a:r>
              <a:rPr lang="sr-Latn-CS" sz="3200" dirty="0">
                <a:solidFill>
                  <a:srgbClr val="FF0000"/>
                </a:solidFill>
              </a:rPr>
              <a:t>interesa </a:t>
            </a:r>
            <a:r>
              <a:rPr lang="sr-Latn-CS" sz="3200" dirty="0"/>
              <a:t>– </a:t>
            </a:r>
            <a:r>
              <a:rPr lang="sr-Latn-CS" sz="3200" dirty="0">
                <a:solidFill>
                  <a:srgbClr val="92D050"/>
                </a:solidFill>
              </a:rPr>
              <a:t>nije nužno </a:t>
            </a:r>
            <a:r>
              <a:rPr lang="sr-Latn-CS" sz="3200" dirty="0"/>
              <a:t>da </a:t>
            </a:r>
            <a:r>
              <a:rPr lang="sr-Latn-CS" sz="3200" dirty="0">
                <a:solidFill>
                  <a:srgbClr val="92D050"/>
                </a:solidFill>
              </a:rPr>
              <a:t>svi ugovori</a:t>
            </a:r>
            <a:r>
              <a:rPr lang="sr-Latn-CS" sz="3200" dirty="0"/>
              <a:t> budu </a:t>
            </a:r>
            <a:r>
              <a:rPr lang="sr-Latn-CS" sz="3200" dirty="0">
                <a:solidFill>
                  <a:srgbClr val="92D050"/>
                </a:solidFill>
              </a:rPr>
              <a:t>zaključeni od strane istog lica</a:t>
            </a:r>
            <a:r>
              <a:rPr lang="sr-Latn-CS" sz="3200" dirty="0"/>
              <a:t>, </a:t>
            </a:r>
            <a:r>
              <a:rPr lang="sr-Latn-CS" sz="3200" b="1" dirty="0"/>
              <a:t>nužno</a:t>
            </a:r>
            <a:r>
              <a:rPr lang="sr-Latn-CS" sz="3200" dirty="0"/>
              <a:t> je da je u pitanju </a:t>
            </a:r>
            <a:r>
              <a:rPr lang="sr-Latn-CS" sz="3200" b="1" dirty="0"/>
              <a:t>zaštita istih interesa </a:t>
            </a:r>
            <a:r>
              <a:rPr lang="sr-Latn-CS" sz="3200" dirty="0"/>
              <a:t>putem ovakvih osiguranja</a:t>
            </a:r>
          </a:p>
          <a:p>
            <a:r>
              <a:rPr lang="sr-Latn-CS" sz="3200" b="1" dirty="0"/>
              <a:t>Na primer</a:t>
            </a:r>
            <a:r>
              <a:rPr lang="sr-Latn-CS" sz="3200" dirty="0"/>
              <a:t>: odgovornost za štete iz lova osiguravaju istovremeno i lovac za sebe i lovačko društvo kome on pripada za svoje članove</a:t>
            </a:r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1636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Višestruko osiguranje</a:t>
            </a:r>
            <a:endParaRPr lang="en-US" sz="3400" dirty="0"/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 marL="514350" indent="-514350">
              <a:lnSpc>
                <a:spcPct val="90000"/>
              </a:lnSpc>
              <a:buFont typeface="+mj-lt"/>
              <a:buAutoNum type="arabicParenR" startAt="4"/>
            </a:pPr>
            <a:r>
              <a:rPr lang="sr-Latn-CS" sz="2800" dirty="0" smtClean="0">
                <a:solidFill>
                  <a:srgbClr val="FF0000"/>
                </a:solidFill>
              </a:rPr>
              <a:t>istovetnost </a:t>
            </a:r>
            <a:r>
              <a:rPr lang="sr-Latn-CS" sz="2800" dirty="0">
                <a:solidFill>
                  <a:srgbClr val="FF0000"/>
                </a:solidFill>
              </a:rPr>
              <a:t>perioda osiguranja </a:t>
            </a:r>
            <a:r>
              <a:rPr lang="sr-Latn-CS" sz="2800" dirty="0"/>
              <a:t>– zaključena osiguranja moraju se odnositi na isti vremenski period</a:t>
            </a:r>
          </a:p>
          <a:p>
            <a:pPr>
              <a:lnSpc>
                <a:spcPct val="90000"/>
              </a:lnSpc>
            </a:pPr>
            <a:r>
              <a:rPr lang="sr-Latn-CS" sz="2800" b="1" dirty="0"/>
              <a:t>Nije nužno </a:t>
            </a:r>
            <a:r>
              <a:rPr lang="sr-Latn-CS" sz="2800" dirty="0"/>
              <a:t>da se </a:t>
            </a:r>
            <a:r>
              <a:rPr lang="sr-Latn-CS" sz="2800" dirty="0">
                <a:solidFill>
                  <a:srgbClr val="FF0000"/>
                </a:solidFill>
              </a:rPr>
              <a:t>njihov početak i kraj podudaraju</a:t>
            </a:r>
          </a:p>
          <a:p>
            <a:pPr>
              <a:lnSpc>
                <a:spcPct val="90000"/>
              </a:lnSpc>
            </a:pPr>
            <a:r>
              <a:rPr lang="sr-Latn-CS" sz="2800" dirty="0"/>
              <a:t>Oni se </a:t>
            </a:r>
            <a:r>
              <a:rPr lang="sr-Latn-CS" sz="2800" dirty="0">
                <a:solidFill>
                  <a:srgbClr val="FF0000"/>
                </a:solidFill>
              </a:rPr>
              <a:t>mogu</a:t>
            </a:r>
            <a:r>
              <a:rPr lang="sr-Latn-CS" sz="2800" dirty="0"/>
              <a:t> i </a:t>
            </a:r>
            <a:r>
              <a:rPr lang="sr-Latn-CS" sz="2800" dirty="0">
                <a:solidFill>
                  <a:srgbClr val="FF0000"/>
                </a:solidFill>
              </a:rPr>
              <a:t>samo delimično poklapati</a:t>
            </a:r>
          </a:p>
          <a:p>
            <a:pPr>
              <a:lnSpc>
                <a:spcPct val="90000"/>
              </a:lnSpc>
            </a:pPr>
            <a:r>
              <a:rPr lang="sr-Latn-CS" sz="2800" dirty="0"/>
              <a:t>U tom slučaju ako je </a:t>
            </a:r>
            <a:r>
              <a:rPr lang="sr-Latn-CS" sz="2800" b="1" dirty="0"/>
              <a:t>jedno osiguranje počelo ranije</a:t>
            </a:r>
            <a:r>
              <a:rPr lang="sr-Latn-CS" sz="2800" dirty="0"/>
              <a:t>, </a:t>
            </a:r>
            <a:r>
              <a:rPr lang="sr-Latn-CS" sz="2800" dirty="0">
                <a:solidFill>
                  <a:srgbClr val="FF0000"/>
                </a:solidFill>
              </a:rPr>
              <a:t>višestruko osiguranje </a:t>
            </a:r>
            <a:r>
              <a:rPr lang="sr-Latn-CS" sz="2800" dirty="0"/>
              <a:t>postoji </a:t>
            </a:r>
            <a:r>
              <a:rPr lang="sr-Latn-CS" sz="2800" b="1" dirty="0"/>
              <a:t>samo u periodu u kome oba osiguranja traju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2003072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Višestruko osiguranje</a:t>
            </a:r>
            <a:endParaRPr lang="en-US" sz="3400" dirty="0"/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pPr marL="514350" indent="-514350">
              <a:buFont typeface="+mj-lt"/>
              <a:buAutoNum type="arabicParenR" startAt="5"/>
            </a:pPr>
            <a:r>
              <a:rPr lang="sr-Latn-CS" sz="3200" dirty="0" smtClean="0">
                <a:solidFill>
                  <a:srgbClr val="FF0000"/>
                </a:solidFill>
              </a:rPr>
              <a:t>dva </a:t>
            </a:r>
            <a:r>
              <a:rPr lang="sr-Latn-CS" sz="3200" dirty="0">
                <a:solidFill>
                  <a:srgbClr val="FF0000"/>
                </a:solidFill>
              </a:rPr>
              <a:t>ili više osiguravača </a:t>
            </a:r>
            <a:r>
              <a:rPr lang="sr-Latn-CS" sz="3200" dirty="0"/>
              <a:t>– potrebno je da je reč o </a:t>
            </a:r>
            <a:r>
              <a:rPr lang="sr-Latn-CS" sz="3200" dirty="0">
                <a:solidFill>
                  <a:srgbClr val="FF0000"/>
                </a:solidFill>
              </a:rPr>
              <a:t>više ugovora o osiguranju</a:t>
            </a:r>
            <a:r>
              <a:rPr lang="sr-Latn-CS" sz="3200" dirty="0"/>
              <a:t> </a:t>
            </a:r>
            <a:r>
              <a:rPr lang="sr-Latn-CS" sz="3200" b="1" dirty="0"/>
              <a:t>zaključenih kod najmanje dva ili više osiguravača</a:t>
            </a:r>
          </a:p>
          <a:p>
            <a:r>
              <a:rPr lang="sr-Latn-CS" sz="3200" dirty="0"/>
              <a:t>Kod </a:t>
            </a:r>
            <a:r>
              <a:rPr lang="sr-Latn-CS" sz="3200" dirty="0">
                <a:solidFill>
                  <a:srgbClr val="FF0000"/>
                </a:solidFill>
              </a:rPr>
              <a:t>višestrukog osiguranja </a:t>
            </a:r>
            <a:r>
              <a:rPr lang="sr-Latn-CS" sz="3200" dirty="0"/>
              <a:t>naročito kada ono postane dvostruko postoji </a:t>
            </a:r>
            <a:r>
              <a:rPr lang="sr-Latn-CS" sz="3200" dirty="0">
                <a:solidFill>
                  <a:srgbClr val="FF0000"/>
                </a:solidFill>
              </a:rPr>
              <a:t>opasnost</a:t>
            </a:r>
            <a:r>
              <a:rPr lang="sr-Latn-CS" sz="3200" dirty="0"/>
              <a:t> </a:t>
            </a:r>
            <a:r>
              <a:rPr lang="sr-Latn-CS" sz="3200" b="1" dirty="0"/>
              <a:t>od povrede načela obeštećenja</a:t>
            </a:r>
          </a:p>
          <a:p>
            <a:pPr>
              <a:buFont typeface="Wingdings" pitchFamily="2" charset="2"/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034926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Višestruko 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400" dirty="0"/>
              <a:t>Zato postoji </a:t>
            </a:r>
            <a:r>
              <a:rPr lang="sr-Latn-CS" sz="2400" b="1" dirty="0"/>
              <a:t>u zakonodavstvu </a:t>
            </a:r>
            <a:r>
              <a:rPr lang="sr-Latn-CS" sz="2400" dirty="0">
                <a:solidFill>
                  <a:srgbClr val="FF0000"/>
                </a:solidFill>
              </a:rPr>
              <a:t>više pravila</a:t>
            </a:r>
            <a:r>
              <a:rPr lang="sr-Latn-CS" sz="2400" dirty="0"/>
              <a:t> za višestruko odnosno dvostruko osiguranje koja se </a:t>
            </a:r>
            <a:r>
              <a:rPr lang="sr-Latn-CS" sz="2400" b="1" dirty="0"/>
              <a:t>moraju ispoštovati: </a:t>
            </a:r>
          </a:p>
          <a:p>
            <a:pPr>
              <a:buNone/>
            </a:pPr>
            <a:r>
              <a:rPr lang="sr-Latn-CS" sz="2400" dirty="0">
                <a:solidFill>
                  <a:srgbClr val="FF0000"/>
                </a:solidFill>
              </a:rPr>
              <a:t>1) punovažnost višestrukog osiguranja</a:t>
            </a:r>
          </a:p>
          <a:p>
            <a:r>
              <a:rPr lang="sr-Latn-CS" sz="2400" dirty="0"/>
              <a:t>Ako je neki </a:t>
            </a:r>
            <a:r>
              <a:rPr lang="sr-Latn-CS" sz="2400" b="1" dirty="0"/>
              <a:t>predmet osiguran </a:t>
            </a:r>
            <a:r>
              <a:rPr lang="sr-Latn-CS" sz="2400" dirty="0"/>
              <a:t>kod </a:t>
            </a:r>
            <a:r>
              <a:rPr lang="sr-Latn-CS" sz="2400" dirty="0">
                <a:solidFill>
                  <a:srgbClr val="FF0000"/>
                </a:solidFill>
              </a:rPr>
              <a:t>dva ili više osiguravača</a:t>
            </a:r>
            <a:r>
              <a:rPr lang="sr-Latn-CS" sz="2400" dirty="0"/>
              <a:t> od </a:t>
            </a:r>
            <a:r>
              <a:rPr lang="sr-Latn-CS" sz="2400" b="1" dirty="0"/>
              <a:t>istog rizika</a:t>
            </a:r>
            <a:r>
              <a:rPr lang="sr-Latn-CS" sz="2400" dirty="0"/>
              <a:t>, </a:t>
            </a:r>
            <a:r>
              <a:rPr lang="sr-Latn-CS" sz="2400" b="1" dirty="0"/>
              <a:t>za isti interes </a:t>
            </a:r>
            <a:r>
              <a:rPr lang="sr-Latn-CS" sz="2400" dirty="0"/>
              <a:t>i </a:t>
            </a:r>
            <a:r>
              <a:rPr lang="sr-Latn-CS" sz="2400" b="1" dirty="0"/>
              <a:t>za isto vreme</a:t>
            </a:r>
            <a:r>
              <a:rPr lang="sr-Latn-CS" sz="2400" dirty="0"/>
              <a:t>, tako da </a:t>
            </a:r>
            <a:r>
              <a:rPr lang="sr-Latn-CS" sz="2400" dirty="0">
                <a:solidFill>
                  <a:srgbClr val="FF0000"/>
                </a:solidFill>
              </a:rPr>
              <a:t>zbir suma osiguranja nije veći od vrednosti osiguranog predmeta</a:t>
            </a:r>
          </a:p>
          <a:p>
            <a:r>
              <a:rPr lang="sr-Latn-CS" sz="2400" b="1" dirty="0"/>
              <a:t>Svaki osiguravač </a:t>
            </a:r>
            <a:r>
              <a:rPr lang="sr-Latn-CS" sz="2400" dirty="0"/>
              <a:t>odgovara </a:t>
            </a:r>
            <a:r>
              <a:rPr lang="sr-Latn-CS" sz="2400" dirty="0">
                <a:solidFill>
                  <a:srgbClr val="FF0000"/>
                </a:solidFill>
              </a:rPr>
              <a:t>za izvršenje u potpunosti obaveza </a:t>
            </a:r>
            <a:r>
              <a:rPr lang="sr-Latn-CS" sz="2400" dirty="0"/>
              <a:t>nastalih iz ugovora koji je on zaključio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2776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Višestruko 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pPr>
              <a:buNone/>
            </a:pPr>
            <a:r>
              <a:rPr lang="sr-Latn-CS" sz="2400" dirty="0">
                <a:solidFill>
                  <a:srgbClr val="FF0000"/>
                </a:solidFill>
              </a:rPr>
              <a:t>2) obaveze obaveštavanja osiguravača</a:t>
            </a:r>
          </a:p>
          <a:p>
            <a:r>
              <a:rPr lang="sr-Latn-CS" sz="2400" dirty="0"/>
              <a:t>Osiguranik </a:t>
            </a:r>
            <a:r>
              <a:rPr lang="sr-Latn-CS" sz="2400" b="1" dirty="0"/>
              <a:t>mora da obavesti </a:t>
            </a:r>
            <a:r>
              <a:rPr lang="sr-Latn-CS" sz="2400" dirty="0"/>
              <a:t>sve osiguravače o postojanju višestrukog osiguranja</a:t>
            </a:r>
          </a:p>
          <a:p>
            <a:r>
              <a:rPr lang="sr-Latn-CS" sz="2400" dirty="0"/>
              <a:t>Mora dati </a:t>
            </a:r>
            <a:r>
              <a:rPr lang="sr-Latn-CS" sz="2400" b="1" dirty="0"/>
              <a:t>podatke</a:t>
            </a:r>
            <a:r>
              <a:rPr lang="sr-Latn-CS" sz="2400" dirty="0"/>
              <a:t> o </a:t>
            </a:r>
            <a:r>
              <a:rPr lang="sr-Latn-CS" sz="2400" dirty="0">
                <a:solidFill>
                  <a:srgbClr val="FF0000"/>
                </a:solidFill>
              </a:rPr>
              <a:t>imenu osiguravača </a:t>
            </a:r>
            <a:r>
              <a:rPr lang="sr-Latn-CS" sz="2400" dirty="0"/>
              <a:t>i o </a:t>
            </a:r>
            <a:r>
              <a:rPr lang="sr-Latn-CS" sz="2400" dirty="0" smtClean="0">
                <a:solidFill>
                  <a:srgbClr val="FF0000"/>
                </a:solidFill>
              </a:rPr>
              <a:t>sumi </a:t>
            </a:r>
            <a:r>
              <a:rPr lang="sr-Latn-CS" sz="2400" dirty="0">
                <a:solidFill>
                  <a:srgbClr val="FF0000"/>
                </a:solidFill>
              </a:rPr>
              <a:t>osiguranja </a:t>
            </a:r>
          </a:p>
          <a:p>
            <a:pPr>
              <a:buNone/>
            </a:pPr>
            <a:r>
              <a:rPr lang="sr-Latn-CS" sz="2400" dirty="0">
                <a:solidFill>
                  <a:srgbClr val="FF0000"/>
                </a:solidFill>
              </a:rPr>
              <a:t>3) nesavesno zaključivanje ugovora o dvostrukom osiguranju</a:t>
            </a:r>
          </a:p>
          <a:p>
            <a:r>
              <a:rPr lang="sr-Latn-CS" sz="2400" dirty="0">
                <a:solidFill>
                  <a:srgbClr val="FF0000"/>
                </a:solidFill>
              </a:rPr>
              <a:t>Zaključivanje više ugovora </a:t>
            </a:r>
            <a:r>
              <a:rPr lang="sr-Latn-CS" sz="2400" b="1" dirty="0"/>
              <a:t>kod raznih osiguravača  </a:t>
            </a:r>
            <a:r>
              <a:rPr lang="sr-Latn-CS" sz="2400" dirty="0"/>
              <a:t>na način </a:t>
            </a:r>
            <a:r>
              <a:rPr lang="sr-Latn-CS" sz="2400" dirty="0">
                <a:solidFill>
                  <a:srgbClr val="FF0000"/>
                </a:solidFill>
              </a:rPr>
              <a:t>da ukupna suma osiguranja prelazi VOS</a:t>
            </a:r>
            <a:r>
              <a:rPr lang="sr-Latn-CS" sz="2400" dirty="0"/>
              <a:t>, u </a:t>
            </a:r>
            <a:r>
              <a:rPr lang="sr-Latn-CS" sz="2400" b="1" dirty="0"/>
              <a:t>nameri da se pribavi nedozvoljena imovinska korist </a:t>
            </a:r>
          </a:p>
          <a:p>
            <a:endParaRPr lang="sr-Latn-C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845866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Višestruko 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b="1" dirty="0" smtClean="0"/>
              <a:t>Zakonodavac</a:t>
            </a:r>
            <a:r>
              <a:rPr lang="sr-Latn-CS" dirty="0" smtClean="0"/>
              <a:t> </a:t>
            </a:r>
            <a:r>
              <a:rPr lang="sr-Latn-CS" dirty="0" smtClean="0">
                <a:solidFill>
                  <a:srgbClr val="FF0000"/>
                </a:solidFill>
              </a:rPr>
              <a:t>izjednačava sa nesavesnim nadosiguranjem</a:t>
            </a:r>
          </a:p>
          <a:p>
            <a:r>
              <a:rPr lang="sr-Latn-CS" dirty="0" smtClean="0"/>
              <a:t>Takvi </a:t>
            </a:r>
            <a:r>
              <a:rPr lang="sr-Latn-CS" dirty="0" smtClean="0">
                <a:solidFill>
                  <a:srgbClr val="FF0000"/>
                </a:solidFill>
              </a:rPr>
              <a:t>ugovori</a:t>
            </a:r>
            <a:r>
              <a:rPr lang="sr-Latn-CS" dirty="0" smtClean="0"/>
              <a:t> proglašavaju se </a:t>
            </a:r>
            <a:r>
              <a:rPr lang="sr-Latn-CS" dirty="0" smtClean="0">
                <a:solidFill>
                  <a:srgbClr val="FF0000"/>
                </a:solidFill>
              </a:rPr>
              <a:t>ništavim</a:t>
            </a:r>
          </a:p>
          <a:p>
            <a:r>
              <a:rPr lang="sr-Latn-CS" dirty="0" smtClean="0"/>
              <a:t>Svaki </a:t>
            </a:r>
            <a:r>
              <a:rPr lang="sr-Latn-CS" b="1" dirty="0" smtClean="0"/>
              <a:t>osiguravač može tražiti</a:t>
            </a:r>
            <a:r>
              <a:rPr lang="sr-Latn-CS" dirty="0" smtClean="0"/>
              <a:t>: poništenje ugovora, zadržati primljene premije i zahtevati nesmanjenu premiju za tekući period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475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Vrednost osigurane stvari i suma osiguranja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400" b="1" dirty="0"/>
              <a:t>Suma osiguranja </a:t>
            </a:r>
            <a:r>
              <a:rPr lang="sr-Latn-CS" sz="2400" dirty="0"/>
              <a:t>– iznos na koji je </a:t>
            </a:r>
            <a:r>
              <a:rPr lang="sr-Latn-CS" sz="2400" dirty="0">
                <a:solidFill>
                  <a:srgbClr val="FF0000"/>
                </a:solidFill>
              </a:rPr>
              <a:t>neka stvar osigurana</a:t>
            </a:r>
          </a:p>
          <a:p>
            <a:r>
              <a:rPr lang="sr-Latn-CS" sz="2400" dirty="0">
                <a:solidFill>
                  <a:srgbClr val="00B0F0"/>
                </a:solidFill>
              </a:rPr>
              <a:t>Prema njoj se određuje premija</a:t>
            </a:r>
          </a:p>
          <a:p>
            <a:r>
              <a:rPr lang="sr-Latn-CS" sz="2400" dirty="0"/>
              <a:t>Može se desiti da:</a:t>
            </a:r>
          </a:p>
          <a:p>
            <a:pPr>
              <a:buNone/>
            </a:pPr>
            <a:r>
              <a:rPr lang="sr-Latn-CS" sz="2400" dirty="0"/>
              <a:t>1) </a:t>
            </a:r>
            <a:r>
              <a:rPr lang="sr-Latn-CS" sz="2400" dirty="0">
                <a:solidFill>
                  <a:srgbClr val="FF0000"/>
                </a:solidFill>
              </a:rPr>
              <a:t>suma osiguranja bude veća od vrednosti osigurane </a:t>
            </a:r>
            <a:r>
              <a:rPr lang="sr-Latn-CS" sz="2400" dirty="0" smtClean="0">
                <a:solidFill>
                  <a:srgbClr val="FF0000"/>
                </a:solidFill>
              </a:rPr>
              <a:t>stvari </a:t>
            </a:r>
            <a:r>
              <a:rPr lang="en-US" sz="2400" dirty="0" smtClean="0">
                <a:solidFill>
                  <a:srgbClr val="FF0000"/>
                </a:solidFill>
              </a:rPr>
              <a:t>  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    </a:t>
            </a:r>
            <a:r>
              <a:rPr lang="sr-Latn-CS" sz="2400" b="1" dirty="0" smtClean="0"/>
              <a:t>(nadosiguranje</a:t>
            </a:r>
            <a:r>
              <a:rPr lang="sr-Latn-CS" sz="2400" b="1" dirty="0"/>
              <a:t>)</a:t>
            </a:r>
          </a:p>
          <a:p>
            <a:pPr>
              <a:buNone/>
            </a:pPr>
            <a:r>
              <a:rPr lang="sr-Latn-CS" sz="2400" dirty="0"/>
              <a:t>2) </a:t>
            </a:r>
            <a:r>
              <a:rPr lang="sr-Latn-CS" sz="2400" dirty="0">
                <a:solidFill>
                  <a:srgbClr val="FF0000"/>
                </a:solidFill>
              </a:rPr>
              <a:t>suma osiguranja bude niža od vrednosti osigurane </a:t>
            </a:r>
            <a:r>
              <a:rPr lang="sr-Latn-CS" sz="2400" dirty="0" smtClean="0">
                <a:solidFill>
                  <a:srgbClr val="FF0000"/>
                </a:solidFill>
              </a:rPr>
              <a:t>stvari</a:t>
            </a:r>
            <a:endParaRPr lang="en-US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    </a:t>
            </a:r>
            <a:r>
              <a:rPr lang="sr-Latn-CS" sz="2400" b="1" dirty="0" smtClean="0"/>
              <a:t>(podosiguranje</a:t>
            </a:r>
            <a:r>
              <a:rPr lang="sr-Latn-CS" sz="2400" b="1" dirty="0"/>
              <a:t>)</a:t>
            </a:r>
          </a:p>
          <a:p>
            <a:r>
              <a:rPr lang="sr-Latn-CS" sz="2400" b="1" dirty="0"/>
              <a:t>Javljaju se kod osiguranja imovine</a:t>
            </a:r>
          </a:p>
        </p:txBody>
      </p:sp>
    </p:spTree>
    <p:extLst>
      <p:ext uri="{BB962C8B-B14F-4D97-AF65-F5344CB8AC3E}">
        <p14:creationId xmlns:p14="http://schemas.microsoft.com/office/powerpoint/2010/main" xmlns="" val="151188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Višestruko 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pPr marL="514350" indent="-514350">
              <a:buFont typeface="+mj-lt"/>
              <a:buAutoNum type="arabicParenR" startAt="4"/>
            </a:pPr>
            <a:r>
              <a:rPr lang="sr-Latn-CS" sz="2800" dirty="0" smtClean="0">
                <a:solidFill>
                  <a:srgbClr val="FF0000"/>
                </a:solidFill>
              </a:rPr>
              <a:t>savesno </a:t>
            </a:r>
            <a:r>
              <a:rPr lang="sr-Latn-CS" sz="2800" dirty="0">
                <a:solidFill>
                  <a:srgbClr val="FF0000"/>
                </a:solidFill>
              </a:rPr>
              <a:t>zaključivanje ugovora o dvostukom osiguranju</a:t>
            </a:r>
          </a:p>
          <a:p>
            <a:r>
              <a:rPr lang="sr-Latn-CS" sz="2800" dirty="0"/>
              <a:t>Zaključivanje ugovora nastaje </a:t>
            </a:r>
            <a:r>
              <a:rPr lang="sr-Latn-CS" sz="2800" dirty="0">
                <a:solidFill>
                  <a:srgbClr val="FF0000"/>
                </a:solidFill>
              </a:rPr>
              <a:t>bez namere</a:t>
            </a:r>
            <a:r>
              <a:rPr lang="sr-Latn-CS" sz="2800" dirty="0"/>
              <a:t> da se njime </a:t>
            </a:r>
            <a:r>
              <a:rPr lang="sr-Latn-CS" sz="2800" dirty="0">
                <a:solidFill>
                  <a:srgbClr val="FF0000"/>
                </a:solidFill>
              </a:rPr>
              <a:t>ostvari neopravdana korist</a:t>
            </a:r>
          </a:p>
          <a:p>
            <a:r>
              <a:rPr lang="sr-Latn-CS" sz="2800" dirty="0"/>
              <a:t>Može biti </a:t>
            </a:r>
            <a:r>
              <a:rPr lang="sr-Latn-CS" sz="2800" b="1" dirty="0" smtClean="0"/>
              <a:t>zaključeno </a:t>
            </a:r>
            <a:r>
              <a:rPr lang="sr-Latn-CS" sz="2800" b="1" dirty="0"/>
              <a:t>i bez znanja osiguranika</a:t>
            </a:r>
          </a:p>
          <a:p>
            <a:r>
              <a:rPr lang="sr-Latn-CS" sz="2800" b="1" dirty="0"/>
              <a:t>Primer</a:t>
            </a:r>
            <a:r>
              <a:rPr lang="sr-Latn-CS" sz="2800" dirty="0"/>
              <a:t>: prevoznik robe može osigurati robu od rizika ne znajući da je njen vlasnik osigurao istu tu robu od istog rizika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320272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Višestruko 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dirty="0" smtClean="0"/>
              <a:t>Svi </a:t>
            </a:r>
            <a:r>
              <a:rPr lang="sr-Latn-CS" b="1" dirty="0" smtClean="0"/>
              <a:t>ugovor</a:t>
            </a:r>
            <a:r>
              <a:rPr lang="sr-Latn-CS" dirty="0" smtClean="0"/>
              <a:t>i ostaju </a:t>
            </a:r>
            <a:r>
              <a:rPr lang="sr-Latn-CS" dirty="0" smtClean="0">
                <a:solidFill>
                  <a:srgbClr val="FF0000"/>
                </a:solidFill>
              </a:rPr>
              <a:t>punovažni</a:t>
            </a:r>
          </a:p>
          <a:p>
            <a:r>
              <a:rPr lang="sr-Latn-CS" b="1" dirty="0" smtClean="0"/>
              <a:t>Ne proizvode </a:t>
            </a:r>
            <a:r>
              <a:rPr lang="sr-Latn-CS" dirty="0" smtClean="0">
                <a:solidFill>
                  <a:srgbClr val="FF0000"/>
                </a:solidFill>
              </a:rPr>
              <a:t>u potpunosti svoja dejstva </a:t>
            </a:r>
          </a:p>
          <a:p>
            <a:r>
              <a:rPr lang="sr-Latn-CS" dirty="0" smtClean="0"/>
              <a:t>Da ne bi bio </a:t>
            </a:r>
            <a:r>
              <a:rPr lang="sr-Latn-CS" b="1" dirty="0" smtClean="0"/>
              <a:t>narušen princip obeštećenja</a:t>
            </a:r>
          </a:p>
          <a:p>
            <a:r>
              <a:rPr lang="sr-Latn-CS" dirty="0" smtClean="0"/>
              <a:t>Do narušavanja principa </a:t>
            </a:r>
            <a:r>
              <a:rPr lang="sr-Latn-CS" b="1" dirty="0" smtClean="0"/>
              <a:t>došlo bi </a:t>
            </a:r>
            <a:r>
              <a:rPr lang="sr-Latn-CS" dirty="0" smtClean="0"/>
              <a:t>ukoliko bi </a:t>
            </a:r>
            <a:r>
              <a:rPr lang="sr-Latn-CS" b="1" dirty="0" smtClean="0"/>
              <a:t>svaki osiguravač u potpunosti izvršio svoju obavezu </a:t>
            </a:r>
            <a:r>
              <a:rPr lang="sr-Latn-CS" dirty="0" smtClean="0"/>
              <a:t>iz ugovora koji je zaključio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3223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Podosiguranje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b="1" dirty="0"/>
              <a:t>Podosiguranje</a:t>
            </a:r>
            <a:r>
              <a:rPr lang="sr-Latn-CS" sz="3200" dirty="0"/>
              <a:t> – postoji u slučaju kada je </a:t>
            </a:r>
            <a:r>
              <a:rPr lang="sr-Latn-CS" sz="3200" dirty="0">
                <a:solidFill>
                  <a:srgbClr val="FF0000"/>
                </a:solidFill>
              </a:rPr>
              <a:t>suma osiguranja </a:t>
            </a:r>
            <a:r>
              <a:rPr lang="sr-Latn-CS" sz="3200" b="1" dirty="0"/>
              <a:t>manja</a:t>
            </a:r>
            <a:r>
              <a:rPr lang="sr-Latn-CS" sz="3200" dirty="0"/>
              <a:t> od </a:t>
            </a:r>
            <a:r>
              <a:rPr lang="sr-Latn-CS" sz="3200" dirty="0">
                <a:solidFill>
                  <a:srgbClr val="FF0000"/>
                </a:solidFill>
              </a:rPr>
              <a:t>vrednosti osigurane </a:t>
            </a:r>
            <a:r>
              <a:rPr lang="sr-Latn-CS" sz="3200" dirty="0" smtClean="0">
                <a:solidFill>
                  <a:srgbClr val="FF0000"/>
                </a:solidFill>
              </a:rPr>
              <a:t>stvari</a:t>
            </a:r>
            <a:endParaRPr lang="sr-Latn-CS" sz="2800" dirty="0"/>
          </a:p>
          <a:p>
            <a:r>
              <a:rPr lang="sr-Latn-CS" sz="3200" dirty="0"/>
              <a:t>Do podosiguranja može doći još </a:t>
            </a:r>
            <a:r>
              <a:rPr lang="sr-Latn-CS" sz="3200" dirty="0">
                <a:solidFill>
                  <a:srgbClr val="FF0000"/>
                </a:solidFill>
              </a:rPr>
              <a:t>u momentu zaključenja ugovora </a:t>
            </a:r>
            <a:r>
              <a:rPr lang="sr-Latn-CS" sz="3200" dirty="0"/>
              <a:t>ali i </a:t>
            </a:r>
            <a:r>
              <a:rPr lang="sr-Latn-CS" sz="3200" dirty="0">
                <a:solidFill>
                  <a:srgbClr val="00B0F0"/>
                </a:solidFill>
              </a:rPr>
              <a:t>kasnije tokom trajanja osiguranja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43636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Podosiguranje</a:t>
            </a:r>
            <a:endParaRPr lang="en-US" sz="3400" dirty="0"/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600" dirty="0"/>
              <a:t>Osiguranik </a:t>
            </a:r>
            <a:r>
              <a:rPr lang="sr-Latn-CS" sz="2600" dirty="0">
                <a:solidFill>
                  <a:srgbClr val="FF0000"/>
                </a:solidFill>
              </a:rPr>
              <a:t>može namerno </a:t>
            </a:r>
            <a:r>
              <a:rPr lang="sr-Latn-CS" sz="2600" dirty="0"/>
              <a:t>zaključiti podosiguranje ali do toga </a:t>
            </a:r>
            <a:r>
              <a:rPr lang="sr-Latn-CS" sz="2600" dirty="0">
                <a:solidFill>
                  <a:srgbClr val="00B0F0"/>
                </a:solidFill>
              </a:rPr>
              <a:t>može doći i bez njegove volje</a:t>
            </a:r>
          </a:p>
          <a:p>
            <a:r>
              <a:rPr lang="sr-Latn-CS" sz="2600" dirty="0"/>
              <a:t>On </a:t>
            </a:r>
            <a:r>
              <a:rPr lang="sr-Latn-CS" sz="2600" b="1" dirty="0"/>
              <a:t>može zaključiti ugovor na manju sumu </a:t>
            </a:r>
            <a:r>
              <a:rPr lang="sr-Latn-CS" sz="2600" dirty="0"/>
              <a:t>osiguranja </a:t>
            </a:r>
            <a:r>
              <a:rPr lang="sr-Latn-CS" sz="2600" dirty="0">
                <a:solidFill>
                  <a:srgbClr val="FF0000"/>
                </a:solidFill>
              </a:rPr>
              <a:t>nego što iznosi vrednost osiguranog predmeta</a:t>
            </a:r>
            <a:r>
              <a:rPr lang="sr-Latn-CS" sz="2600" dirty="0"/>
              <a:t> da bi </a:t>
            </a:r>
            <a:r>
              <a:rPr lang="sr-Latn-CS" sz="2600" dirty="0">
                <a:solidFill>
                  <a:srgbClr val="FF0000"/>
                </a:solidFill>
              </a:rPr>
              <a:t>plaćao manje premije</a:t>
            </a:r>
            <a:r>
              <a:rPr lang="sr-Latn-CS" sz="2600" dirty="0"/>
              <a:t> osiguranja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xmlns="" val="2736305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Podosiguranje</a:t>
            </a:r>
            <a:endParaRPr lang="en-US" sz="3400" dirty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dirty="0"/>
              <a:t>Međutim, može </a:t>
            </a:r>
            <a:r>
              <a:rPr lang="sr-Latn-CS" sz="3200" dirty="0">
                <a:solidFill>
                  <a:srgbClr val="FF0000"/>
                </a:solidFill>
              </a:rPr>
              <a:t>u toku trajanja ugovora</a:t>
            </a:r>
            <a:r>
              <a:rPr lang="sr-Latn-CS" sz="3200" dirty="0"/>
              <a:t> </a:t>
            </a:r>
            <a:r>
              <a:rPr lang="sr-Latn-CS" sz="3200" b="1" dirty="0"/>
              <a:t>doći do povećanja vrednosti stvar</a:t>
            </a:r>
            <a:r>
              <a:rPr lang="sr-Latn-CS" sz="3200" dirty="0"/>
              <a:t>i (npr. usled povećanja cena, devalvacije)</a:t>
            </a:r>
          </a:p>
          <a:p>
            <a:r>
              <a:rPr lang="sr-Latn-CS" sz="3200" dirty="0"/>
              <a:t>U slučaju podosiguranja </a:t>
            </a:r>
            <a:r>
              <a:rPr lang="sr-Latn-CS" sz="3200" b="1" dirty="0"/>
              <a:t>ne postoji mogućnost</a:t>
            </a:r>
            <a:r>
              <a:rPr lang="sr-Latn-CS" sz="3200" dirty="0"/>
              <a:t> da osiguranik ostvari iz osiguranja </a:t>
            </a:r>
            <a:r>
              <a:rPr lang="sr-Latn-CS" sz="3200" dirty="0">
                <a:solidFill>
                  <a:srgbClr val="FF0000"/>
                </a:solidFill>
              </a:rPr>
              <a:t>veću naknadu od pretrpljene štete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7753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Podosiguranje</a:t>
            </a:r>
            <a:endParaRPr lang="en-US" sz="3400" dirty="0"/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b="1" dirty="0"/>
              <a:t>Suma osiguranja </a:t>
            </a:r>
            <a:r>
              <a:rPr lang="sr-Latn-CS" sz="3200" dirty="0"/>
              <a:t>je u slučaju podosiguranja </a:t>
            </a:r>
            <a:r>
              <a:rPr lang="sr-Latn-CS" sz="3200" dirty="0">
                <a:solidFill>
                  <a:srgbClr val="FF0000"/>
                </a:solidFill>
              </a:rPr>
              <a:t>gornja granica naknade iz osiguranja</a:t>
            </a:r>
          </a:p>
          <a:p>
            <a:r>
              <a:rPr lang="sr-Latn-CS" sz="3200" dirty="0"/>
              <a:t>Za </a:t>
            </a:r>
            <a:r>
              <a:rPr lang="sr-Latn-CS" sz="3200" dirty="0">
                <a:solidFill>
                  <a:srgbClr val="FF0000"/>
                </a:solidFill>
              </a:rPr>
              <a:t>određivanje naknade </a:t>
            </a:r>
            <a:r>
              <a:rPr lang="sr-Latn-CS" sz="3200" dirty="0"/>
              <a:t>koristi se </a:t>
            </a:r>
            <a:r>
              <a:rPr lang="sr-Latn-CS" sz="3200" b="1" dirty="0"/>
              <a:t>pravilo proporcionalnosti</a:t>
            </a:r>
          </a:p>
          <a:p>
            <a:r>
              <a:rPr lang="en-US" sz="3200" dirty="0" err="1"/>
              <a:t>Pravilo</a:t>
            </a:r>
            <a:r>
              <a:rPr lang="en-US" sz="3200" dirty="0"/>
              <a:t> </a:t>
            </a:r>
            <a:r>
              <a:rPr lang="en-US" sz="3200" dirty="0" err="1"/>
              <a:t>proporcionalnosti</a:t>
            </a:r>
            <a:r>
              <a:rPr lang="en-US" sz="3200" dirty="0"/>
              <a:t> je </a:t>
            </a:r>
            <a:r>
              <a:rPr lang="en-US" sz="3200" dirty="0" err="1">
                <a:solidFill>
                  <a:srgbClr val="FF0000"/>
                </a:solidFill>
              </a:rPr>
              <a:t>dispo</a:t>
            </a:r>
            <a:r>
              <a:rPr lang="sr-Latn-CS" sz="3200" dirty="0">
                <a:solidFill>
                  <a:srgbClr val="FF0000"/>
                </a:solidFill>
              </a:rPr>
              <a:t>zitivnog karaktera </a:t>
            </a:r>
            <a:r>
              <a:rPr lang="sr-Latn-CS" sz="3200" dirty="0"/>
              <a:t>(naređuje, propisuje)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8056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Podosiguranje</a:t>
            </a:r>
            <a:endParaRPr lang="en-US" sz="3400" dirty="0"/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dirty="0" smtClean="0">
                <a:solidFill>
                  <a:srgbClr val="FF0000"/>
                </a:solidFill>
              </a:rPr>
              <a:t>Naknada : </a:t>
            </a:r>
            <a:r>
              <a:rPr lang="sr-Latn-CS" dirty="0">
                <a:solidFill>
                  <a:srgbClr val="FF0000"/>
                </a:solidFill>
              </a:rPr>
              <a:t>šteta = suma osiguranja : vrednost osigurane </a:t>
            </a:r>
            <a:r>
              <a:rPr lang="sr-Latn-CS" dirty="0" smtClean="0">
                <a:solidFill>
                  <a:srgbClr val="FF0000"/>
                </a:solidFill>
              </a:rPr>
              <a:t>stvari</a:t>
            </a:r>
            <a:endParaRPr lang="sr-Latn-CS" dirty="0"/>
          </a:p>
          <a:p>
            <a:r>
              <a:rPr lang="sr-Latn-CS" b="1" dirty="0"/>
              <a:t>Naknada</a:t>
            </a:r>
            <a:r>
              <a:rPr lang="sr-Latn-CS" dirty="0"/>
              <a:t> = šteta x suma osiguranja /vrednost osigurane </a:t>
            </a:r>
            <a:r>
              <a:rPr lang="sr-Latn-CS" dirty="0" smtClean="0"/>
              <a:t>stvari</a:t>
            </a: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xmlns="" val="41107739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Podosiguranje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13206"/>
            <a:ext cx="10668000" cy="4106594"/>
          </a:xfrm>
        </p:spPr>
        <p:txBody>
          <a:bodyPr/>
          <a:lstStyle/>
          <a:p>
            <a:r>
              <a:rPr lang="sr-Latn-CS" b="1" dirty="0" smtClean="0"/>
              <a:t>Primer</a:t>
            </a:r>
            <a:r>
              <a:rPr lang="sr-Latn-CS" dirty="0" smtClean="0"/>
              <a:t>: VOS = 10.000; OS = 5.000; Nastala šteta 5.000; N=?</a:t>
            </a:r>
          </a:p>
          <a:p>
            <a:r>
              <a:rPr lang="sr-Latn-CS" dirty="0" smtClean="0"/>
              <a:t>Nakn</a:t>
            </a:r>
            <a:r>
              <a:rPr lang="en-US" dirty="0" smtClean="0"/>
              <a:t>a</a:t>
            </a:r>
            <a:r>
              <a:rPr lang="sr-Latn-CS" dirty="0" smtClean="0"/>
              <a:t>da=</a:t>
            </a:r>
          </a:p>
          <a:p>
            <a:r>
              <a:rPr lang="sr-Latn-CS" dirty="0" smtClean="0"/>
              <a:t>5.000x5.000/10.000=2.500</a:t>
            </a:r>
          </a:p>
          <a:p>
            <a:r>
              <a:rPr lang="sr-Latn-CS" dirty="0" smtClean="0"/>
              <a:t>Osiguranik neće dobiti 5.000 dinara iz osiguranja, nego samo 2.500, iako osigurana suma pokriva ceo iznos štete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1590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Podosiguranje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sz="2800" dirty="0"/>
              <a:t>Šteta</a:t>
            </a:r>
            <a:r>
              <a:rPr lang="en-US" sz="2800" dirty="0"/>
              <a:t>&gt;</a:t>
            </a:r>
            <a:r>
              <a:rPr lang="sr-Latn-CS" sz="2800" dirty="0"/>
              <a:t>OS, nije totalna šteta</a:t>
            </a:r>
          </a:p>
          <a:p>
            <a:r>
              <a:rPr lang="sr-Latn-CS" sz="2800" dirty="0"/>
              <a:t>Npr. šteta = 6.000</a:t>
            </a:r>
          </a:p>
          <a:p>
            <a:r>
              <a:rPr lang="sr-Latn-CS" sz="2800" dirty="0"/>
              <a:t>Naknada = </a:t>
            </a:r>
          </a:p>
          <a:p>
            <a:r>
              <a:rPr lang="sr-Latn-CS" sz="2800" dirty="0"/>
              <a:t>5.000x6.000/10.000= 3.000</a:t>
            </a:r>
          </a:p>
          <a:p>
            <a:r>
              <a:rPr lang="sr-Latn-CS" sz="2800" dirty="0"/>
              <a:t>Osiguranik dobija samo polovinu iznosa</a:t>
            </a:r>
          </a:p>
          <a:p>
            <a:r>
              <a:rPr lang="sr-Latn-CS" sz="2800" dirty="0"/>
              <a:t>Osiguranik će dobiti </a:t>
            </a:r>
            <a:r>
              <a:rPr lang="sr-Latn-CS" sz="2800" b="1" dirty="0"/>
              <a:t>punu naknadu </a:t>
            </a:r>
            <a:r>
              <a:rPr lang="sr-Latn-CS" sz="2800" dirty="0"/>
              <a:t>štete tek ako je stvar osigurana na </a:t>
            </a:r>
            <a:r>
              <a:rPr lang="sr-Latn-CS" sz="2800" b="1" dirty="0"/>
              <a:t>punu vrednost, </a:t>
            </a:r>
            <a:r>
              <a:rPr lang="sr-Latn-CS" sz="2800" dirty="0"/>
              <a:t>tj. kada je OS=VOS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4664180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Podosiguranje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r>
              <a:rPr lang="sr-Latn-CS" sz="2400" dirty="0">
                <a:solidFill>
                  <a:srgbClr val="FF0000"/>
                </a:solidFill>
              </a:rPr>
              <a:t>Dejstvo pravila proporcionalnosti </a:t>
            </a:r>
            <a:r>
              <a:rPr lang="sr-Latn-CS" sz="2400" dirty="0"/>
              <a:t>je očigledno kod kada je reč o </a:t>
            </a:r>
            <a:r>
              <a:rPr lang="sr-Latn-CS" sz="2400" b="1" dirty="0"/>
              <a:t>delimičnoj šteti</a:t>
            </a:r>
          </a:p>
          <a:p>
            <a:r>
              <a:rPr lang="sr-Latn-CS" sz="2400" dirty="0"/>
              <a:t>Deluje </a:t>
            </a:r>
            <a:r>
              <a:rPr lang="sr-Latn-CS" sz="2400" dirty="0">
                <a:solidFill>
                  <a:srgbClr val="FF0000"/>
                </a:solidFill>
              </a:rPr>
              <a:t>i kod totalne štete, </a:t>
            </a:r>
            <a:r>
              <a:rPr lang="sr-Latn-CS" sz="2400" dirty="0" smtClean="0"/>
              <a:t>samo </a:t>
            </a:r>
            <a:r>
              <a:rPr lang="sr-Latn-CS" sz="2400" dirty="0"/>
              <a:t>u slučaju podosiguranja, osiguranik </a:t>
            </a:r>
            <a:r>
              <a:rPr lang="sr-Latn-CS" sz="2400" b="1" dirty="0"/>
              <a:t>dobija</a:t>
            </a:r>
            <a:r>
              <a:rPr lang="sr-Latn-CS" sz="2400" dirty="0"/>
              <a:t> onoliko </a:t>
            </a:r>
            <a:r>
              <a:rPr lang="sr-Latn-CS" sz="2400" b="1" dirty="0"/>
              <a:t>koliko iznosi suma osiguranja</a:t>
            </a:r>
          </a:p>
          <a:p>
            <a:r>
              <a:rPr lang="sr-Latn-CS" sz="2400" dirty="0"/>
              <a:t>Pravilo proporcionalnosti je “</a:t>
            </a:r>
            <a:r>
              <a:rPr lang="sr-Latn-CS" sz="2400" dirty="0" smtClean="0"/>
              <a:t>maskirano</a:t>
            </a:r>
            <a:r>
              <a:rPr lang="sr-Latn-CS" sz="2400" dirty="0"/>
              <a:t>” </a:t>
            </a:r>
            <a:r>
              <a:rPr lang="sr-Latn-CS" sz="2400" b="1" dirty="0"/>
              <a:t>drugim pravilom</a:t>
            </a:r>
            <a:r>
              <a:rPr lang="sr-Latn-CS" sz="2400" dirty="0"/>
              <a:t>: po kome je </a:t>
            </a:r>
            <a:r>
              <a:rPr lang="sr-Latn-CS" sz="2400" b="1" dirty="0"/>
              <a:t>suma osiguranja gornja granica </a:t>
            </a:r>
            <a:r>
              <a:rPr lang="sr-Latn-CS" sz="2400" dirty="0"/>
              <a:t>obaveze osiguravača</a:t>
            </a:r>
          </a:p>
        </p:txBody>
      </p:sp>
    </p:spTree>
    <p:extLst>
      <p:ext uri="{BB962C8B-B14F-4D97-AF65-F5344CB8AC3E}">
        <p14:creationId xmlns:p14="http://schemas.microsoft.com/office/powerpoint/2010/main" xmlns="" val="375767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Nadosiguranje</a:t>
            </a:r>
            <a:endParaRPr lang="en-US" sz="3400" b="1" dirty="0"/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3200" b="1" dirty="0"/>
              <a:t>Nadosiguranje </a:t>
            </a:r>
            <a:r>
              <a:rPr lang="sr-Latn-CS" sz="3200" dirty="0"/>
              <a:t>postoji kada SO premašuje VOS</a:t>
            </a:r>
          </a:p>
          <a:p>
            <a:pPr>
              <a:lnSpc>
                <a:spcPct val="90000"/>
              </a:lnSpc>
            </a:pPr>
            <a:r>
              <a:rPr lang="sr-Latn-CS" sz="3200" dirty="0"/>
              <a:t>SO može prelaziti VOS </a:t>
            </a:r>
            <a:r>
              <a:rPr lang="sr-Latn-CS" sz="3200" dirty="0">
                <a:solidFill>
                  <a:srgbClr val="FF0000"/>
                </a:solidFill>
              </a:rPr>
              <a:t>još u momentu zaključenja ugovora </a:t>
            </a:r>
            <a:r>
              <a:rPr lang="sr-Latn-CS" sz="3200" dirty="0"/>
              <a:t>o osiguranju</a:t>
            </a:r>
          </a:p>
          <a:p>
            <a:pPr>
              <a:lnSpc>
                <a:spcPct val="90000"/>
              </a:lnSpc>
            </a:pPr>
            <a:r>
              <a:rPr lang="sr-Latn-CS" sz="3200" dirty="0"/>
              <a:t>U odnosu na ovu okolnost </a:t>
            </a:r>
            <a:r>
              <a:rPr lang="sr-Latn-CS" sz="3200" b="1" dirty="0"/>
              <a:t>ugovorne strane </a:t>
            </a:r>
            <a:r>
              <a:rPr lang="sr-Latn-CS" sz="3200" dirty="0"/>
              <a:t>mogu biti </a:t>
            </a:r>
            <a:r>
              <a:rPr lang="sr-Latn-CS" sz="3200" dirty="0">
                <a:solidFill>
                  <a:srgbClr val="FF0000"/>
                </a:solidFill>
              </a:rPr>
              <a:t>savesne ili nesavesne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426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Podosiguranje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b="1" dirty="0" smtClean="0"/>
              <a:t>Zaključak</a:t>
            </a:r>
            <a:r>
              <a:rPr lang="sr-Latn-CS" dirty="0" smtClean="0"/>
              <a:t>:</a:t>
            </a:r>
            <a:r>
              <a:rPr lang="sr-Latn-CS" dirty="0" smtClean="0">
                <a:solidFill>
                  <a:srgbClr val="FF0000"/>
                </a:solidFill>
              </a:rPr>
              <a:t> 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dirty="0" smtClean="0">
                <a:solidFill>
                  <a:srgbClr val="FF0000"/>
                </a:solidFill>
              </a:rPr>
              <a:t>primena pravila proporcionalnosti </a:t>
            </a:r>
            <a:r>
              <a:rPr lang="sr-Latn-CS" b="1" dirty="0" smtClean="0"/>
              <a:t>ograničena</a:t>
            </a:r>
            <a:r>
              <a:rPr lang="sr-Latn-CS" dirty="0" smtClean="0"/>
              <a:t> samo na slučaj </a:t>
            </a:r>
            <a:r>
              <a:rPr lang="sr-Latn-CS" b="1" dirty="0" smtClean="0"/>
              <a:t>delimičnog oštećenja </a:t>
            </a:r>
            <a:r>
              <a:rPr lang="sr-Latn-CS" dirty="0" smtClean="0"/>
              <a:t>osigurane stvari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dirty="0" smtClean="0">
                <a:solidFill>
                  <a:srgbClr val="FF0000"/>
                </a:solidFill>
              </a:rPr>
              <a:t>u slučaju potpune propasti </a:t>
            </a:r>
            <a:r>
              <a:rPr lang="sr-Latn-CS" dirty="0" smtClean="0"/>
              <a:t>osigurane stvari, osiguravač uprkos podosiguranju </a:t>
            </a:r>
            <a:r>
              <a:rPr lang="sr-Latn-CS" b="1" dirty="0" smtClean="0"/>
              <a:t>isplaćuje celu osiguranu sumu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27323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Podosiguranje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/>
              <a:t>Primer iz sudske prakse:</a:t>
            </a:r>
          </a:p>
          <a:p>
            <a:r>
              <a:rPr lang="sr-Latn-CS" sz="2800" dirty="0" smtClean="0"/>
              <a:t>Vrednos</a:t>
            </a:r>
            <a:r>
              <a:rPr lang="en-US" sz="2800" dirty="0" smtClean="0"/>
              <a:t>t</a:t>
            </a:r>
            <a:r>
              <a:rPr lang="sr-Latn-CS" sz="2800" dirty="0" smtClean="0"/>
              <a:t> </a:t>
            </a:r>
            <a:r>
              <a:rPr lang="sr-Latn-CS" sz="2800" dirty="0"/>
              <a:t>osiguranog zida u momentu osiguranog slučaja (poplave Dunava) bila je 10.000 dinara, zid je bio osiguran na 5.000 dinara</a:t>
            </a:r>
          </a:p>
          <a:p>
            <a:r>
              <a:rPr lang="sr-Latn-CS" sz="2800" dirty="0"/>
              <a:t>Popravka zida je bila isključena, jedino je dolazilo u obzir podizanje novog zida</a:t>
            </a:r>
          </a:p>
          <a:p>
            <a:r>
              <a:rPr lang="sr-Latn-CS" sz="2800" dirty="0"/>
              <a:t>Prvostepeni sud je dosudio celu osiguranu sumu od 5.000 dinara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79422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600" b="1" dirty="0"/>
              <a:t>Podosiguranje</a:t>
            </a:r>
            <a:endParaRPr lang="en-US" sz="3400" dirty="0"/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pPr algn="just"/>
            <a:r>
              <a:rPr lang="sr-Latn-CS" sz="3200" dirty="0"/>
              <a:t>Primer: Vrednost osiguranog objekta 136.000, OS=108.800, Šteta=73.420</a:t>
            </a:r>
          </a:p>
          <a:p>
            <a:pPr algn="just"/>
            <a:r>
              <a:rPr lang="sr-Latn-CS" sz="3200" dirty="0"/>
              <a:t>N=? </a:t>
            </a:r>
          </a:p>
          <a:p>
            <a:pPr algn="just"/>
            <a:r>
              <a:rPr lang="sr-Latn-CS" sz="3200" dirty="0"/>
              <a:t>N=108.800x73.420/136.000=58.736</a:t>
            </a:r>
          </a:p>
          <a:p>
            <a:pPr algn="just"/>
            <a:r>
              <a:rPr lang="sr-Latn-CS" sz="3200" dirty="0"/>
              <a:t>U slučaju totalne štete?</a:t>
            </a:r>
          </a:p>
          <a:p>
            <a:pPr algn="just"/>
            <a:r>
              <a:rPr lang="sr-Latn-CS" sz="3200" dirty="0"/>
              <a:t>N=OS, N=108.800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84880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Nadosiguranje</a:t>
            </a:r>
            <a:endParaRPr lang="en-US" sz="3400" b="1" dirty="0"/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600" dirty="0"/>
              <a:t>Na </a:t>
            </a:r>
            <a:r>
              <a:rPr lang="sr-Latn-CS" sz="2600" b="1" dirty="0"/>
              <a:t>primer</a:t>
            </a:r>
            <a:r>
              <a:rPr lang="sr-Latn-CS" sz="2600" dirty="0"/>
              <a:t>: osiguranik može da zaključi ovakav ugovor </a:t>
            </a:r>
            <a:r>
              <a:rPr lang="sr-Latn-CS" sz="2600" dirty="0">
                <a:solidFill>
                  <a:srgbClr val="FF0000"/>
                </a:solidFill>
              </a:rPr>
              <a:t>usled nepoznavanja prave vrednosti svoje stvari </a:t>
            </a:r>
            <a:r>
              <a:rPr lang="sr-Latn-CS" sz="2600" dirty="0"/>
              <a:t>ili </a:t>
            </a:r>
            <a:r>
              <a:rPr lang="sr-Latn-CS" sz="2600" dirty="0">
                <a:solidFill>
                  <a:srgbClr val="92D050"/>
                </a:solidFill>
              </a:rPr>
              <a:t>u nameri da izbegne eventualno podosiguranje </a:t>
            </a:r>
            <a:r>
              <a:rPr lang="sr-Latn-CS" sz="2600" dirty="0"/>
              <a:t>(i primenu pravila proporcije) ili </a:t>
            </a:r>
            <a:r>
              <a:rPr lang="sr-Latn-CS" sz="2600" dirty="0">
                <a:solidFill>
                  <a:srgbClr val="00B0F0"/>
                </a:solidFill>
              </a:rPr>
              <a:t>u želji da poveća kredit kod svojih poverilaca </a:t>
            </a:r>
            <a:r>
              <a:rPr lang="sr-Latn-CS" sz="2600" dirty="0"/>
              <a:t>(pokazujući im polisu na znatnu sumu osiguranja)</a:t>
            </a:r>
          </a:p>
          <a:p>
            <a:pPr>
              <a:lnSpc>
                <a:spcPct val="90000"/>
              </a:lnSpc>
            </a:pPr>
            <a:r>
              <a:rPr lang="sr-Latn-CS" sz="2600" dirty="0"/>
              <a:t>Međutim osiguranik </a:t>
            </a:r>
            <a:r>
              <a:rPr lang="sr-Latn-CS" sz="2600" b="1" dirty="0"/>
              <a:t>može</a:t>
            </a:r>
            <a:r>
              <a:rPr lang="sr-Latn-CS" sz="2600" dirty="0"/>
              <a:t> zaključiti ugovor o nadosiguranju </a:t>
            </a:r>
            <a:r>
              <a:rPr lang="sr-Latn-CS" sz="2600" dirty="0">
                <a:solidFill>
                  <a:srgbClr val="FF0000"/>
                </a:solidFill>
              </a:rPr>
              <a:t>i u nameri da ostvari veću naknadu</a:t>
            </a:r>
            <a:r>
              <a:rPr lang="sr-Latn-CS" sz="2600" dirty="0"/>
              <a:t> iz osiguranja </a:t>
            </a:r>
            <a:r>
              <a:rPr lang="sr-Latn-CS" sz="2600" dirty="0">
                <a:solidFill>
                  <a:srgbClr val="00B0F0"/>
                </a:solidFill>
              </a:rPr>
              <a:t>nego što je vrednost njegove stvari</a:t>
            </a:r>
            <a:endParaRPr lang="en-US" sz="2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790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Nadosiguranje</a:t>
            </a:r>
            <a:endParaRPr lang="en-US" sz="3400" b="1" dirty="0"/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2600" dirty="0"/>
              <a:t>Do nadosiguranja </a:t>
            </a:r>
            <a:r>
              <a:rPr lang="sr-Latn-CS" sz="2600" b="1" dirty="0"/>
              <a:t>može doći </a:t>
            </a:r>
            <a:r>
              <a:rPr lang="sr-Latn-CS" sz="2600" dirty="0">
                <a:solidFill>
                  <a:srgbClr val="FF0000"/>
                </a:solidFill>
              </a:rPr>
              <a:t>i posle zaključenog ugovora</a:t>
            </a:r>
            <a:r>
              <a:rPr lang="sr-Latn-CS" sz="2600" dirty="0"/>
              <a:t>, odnosno </a:t>
            </a:r>
            <a:r>
              <a:rPr lang="sr-Latn-CS" sz="2600" dirty="0">
                <a:solidFill>
                  <a:srgbClr val="FF0000"/>
                </a:solidFill>
              </a:rPr>
              <a:t>u toku trajanja osiguranja</a:t>
            </a:r>
          </a:p>
          <a:p>
            <a:r>
              <a:rPr lang="sr-Latn-CS" sz="2600" dirty="0"/>
              <a:t>To je naročito </a:t>
            </a:r>
            <a:r>
              <a:rPr lang="sr-Latn-CS" sz="2600" dirty="0">
                <a:solidFill>
                  <a:srgbClr val="92D050"/>
                </a:solidFill>
              </a:rPr>
              <a:t>slučaj kada dođe do smanjenja vrednosti osigurane stvari u toku trajanja ugovora</a:t>
            </a:r>
            <a:r>
              <a:rPr lang="sr-Latn-CS" sz="2600" dirty="0"/>
              <a:t>: usled istrošenosti ili upotrebe stvari, usled pada cena, usled smanjenja vrednosti stvari zbog nastanka osiguranog slučaja (npr. oštećena stvar nije popravljena ili zamenjena)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xmlns="" val="153539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Nadosiguranje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2400" dirty="0"/>
              <a:t>U uporednom pravu veliki značaj se pridaje postojanju </a:t>
            </a:r>
            <a:r>
              <a:rPr lang="sr-Latn-CS" sz="2400" dirty="0">
                <a:solidFill>
                  <a:srgbClr val="FF0000"/>
                </a:solidFill>
              </a:rPr>
              <a:t>savesnosti ugovornih strana </a:t>
            </a:r>
            <a:r>
              <a:rPr lang="sr-Latn-CS" sz="2400" dirty="0"/>
              <a:t>u momentu zaključenja ugovora</a:t>
            </a:r>
          </a:p>
          <a:p>
            <a:r>
              <a:rPr lang="sr-Latn-CS" sz="2400" dirty="0"/>
              <a:t>Zavisno od toga propisuju se </a:t>
            </a:r>
            <a:r>
              <a:rPr lang="sr-Latn-CS" sz="2400" dirty="0">
                <a:solidFill>
                  <a:srgbClr val="FF0000"/>
                </a:solidFill>
              </a:rPr>
              <a:t>različita pravila:</a:t>
            </a:r>
          </a:p>
          <a:p>
            <a:pPr>
              <a:buNone/>
            </a:pPr>
            <a:r>
              <a:rPr lang="sr-Latn-CS" sz="2400" dirty="0">
                <a:solidFill>
                  <a:srgbClr val="00B0F0"/>
                </a:solidFill>
              </a:rPr>
              <a:t>1) Nesavesno zaključeno nadosiguranje</a:t>
            </a:r>
          </a:p>
          <a:p>
            <a:r>
              <a:rPr lang="sr-Latn-CS" sz="2400" dirty="0"/>
              <a:t>Zaključenje ugovora u nameri da se putem </a:t>
            </a:r>
            <a:r>
              <a:rPr lang="sr-Latn-CS" sz="2400" b="1" dirty="0"/>
              <a:t>nadosiguranja</a:t>
            </a:r>
            <a:r>
              <a:rPr lang="sr-Latn-CS" sz="2400" dirty="0"/>
              <a:t> </a:t>
            </a:r>
            <a:r>
              <a:rPr lang="sr-Latn-CS" sz="2400" dirty="0">
                <a:solidFill>
                  <a:srgbClr val="FF0000"/>
                </a:solidFill>
              </a:rPr>
              <a:t>postigne nedozvoljena imovinska korist </a:t>
            </a:r>
          </a:p>
          <a:p>
            <a:r>
              <a:rPr lang="sr-Latn-CS" sz="2400" dirty="0">
                <a:solidFill>
                  <a:srgbClr val="00B0F0"/>
                </a:solidFill>
              </a:rPr>
              <a:t>Suprotno je načelu obeštećenja</a:t>
            </a:r>
          </a:p>
          <a:p>
            <a:r>
              <a:rPr lang="sr-Latn-CS" sz="2400" dirty="0"/>
              <a:t>Takav </a:t>
            </a:r>
            <a:r>
              <a:rPr lang="sr-Latn-CS" sz="2400" b="1" dirty="0"/>
              <a:t>ugovor</a:t>
            </a:r>
            <a:r>
              <a:rPr lang="sr-Latn-CS" sz="2400" dirty="0"/>
              <a:t> je </a:t>
            </a:r>
            <a:r>
              <a:rPr lang="sr-Latn-CS" sz="2400" b="1" dirty="0"/>
              <a:t>ništav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215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Nadosiguranje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13206"/>
            <a:ext cx="10668000" cy="4106594"/>
          </a:xfrm>
        </p:spPr>
        <p:txBody>
          <a:bodyPr/>
          <a:lstStyle/>
          <a:p>
            <a:r>
              <a:rPr lang="sr-Latn-CS" sz="2400" dirty="0"/>
              <a:t>Osiguranik </a:t>
            </a:r>
            <a:r>
              <a:rPr lang="sr-Latn-CS" sz="2400" b="1" dirty="0"/>
              <a:t>ne može zahtevati nikakvu naknadu iz osiguranja</a:t>
            </a:r>
          </a:p>
          <a:p>
            <a:r>
              <a:rPr lang="sr-Latn-CS" sz="2400" dirty="0">
                <a:solidFill>
                  <a:srgbClr val="FF0000"/>
                </a:solidFill>
              </a:rPr>
              <a:t>Mora vratiti </a:t>
            </a:r>
            <a:r>
              <a:rPr lang="sr-Latn-CS" sz="2400" dirty="0"/>
              <a:t>ono što je primio u slučaju već nastupelog osiguranog slučaja </a:t>
            </a:r>
          </a:p>
          <a:p>
            <a:r>
              <a:rPr lang="sr-Latn-CS" sz="2400" dirty="0"/>
              <a:t>Ukoliko je </a:t>
            </a:r>
            <a:r>
              <a:rPr lang="sr-Latn-CS" sz="2400" dirty="0">
                <a:solidFill>
                  <a:srgbClr val="FF0000"/>
                </a:solidFill>
              </a:rPr>
              <a:t>osiguravač savestan </a:t>
            </a:r>
            <a:r>
              <a:rPr lang="sr-Latn-CS" sz="2400" dirty="0"/>
              <a:t>on </a:t>
            </a:r>
            <a:r>
              <a:rPr lang="sr-Latn-CS" sz="2400" b="1" dirty="0"/>
              <a:t>ima pravo </a:t>
            </a:r>
            <a:r>
              <a:rPr lang="sr-Latn-CS" sz="2400" dirty="0"/>
              <a:t>da </a:t>
            </a:r>
            <a:r>
              <a:rPr lang="sr-Latn-CS" sz="2400" dirty="0">
                <a:solidFill>
                  <a:srgbClr val="FF0000"/>
                </a:solidFill>
              </a:rPr>
              <a:t>zadrži već uplaćenu premiju</a:t>
            </a:r>
          </a:p>
          <a:p>
            <a:r>
              <a:rPr lang="sr-Latn-CS" sz="2400" b="1" dirty="0"/>
              <a:t>Teorijski </a:t>
            </a:r>
            <a:r>
              <a:rPr lang="sr-Latn-CS" sz="2400" dirty="0">
                <a:solidFill>
                  <a:srgbClr val="FF0000"/>
                </a:solidFill>
              </a:rPr>
              <a:t>obe strane mogu biti nesavesne</a:t>
            </a:r>
          </a:p>
          <a:p>
            <a:r>
              <a:rPr lang="sr-Latn-CS" sz="2400" b="1" dirty="0"/>
              <a:t>Praktično </a:t>
            </a:r>
            <a:r>
              <a:rPr lang="sr-Latn-CS" sz="2400" dirty="0"/>
              <a:t>– </a:t>
            </a:r>
            <a:r>
              <a:rPr lang="sr-Latn-CS" sz="2400" dirty="0">
                <a:solidFill>
                  <a:srgbClr val="FF0000"/>
                </a:solidFill>
              </a:rPr>
              <a:t>retko se osiguravač ponaša nesavesno </a:t>
            </a:r>
            <a:r>
              <a:rPr lang="sr-Latn-CS" sz="2400" dirty="0"/>
              <a:t>(npr. pristupa ugovoru u cilju da naplati veću premiju iz nadosiguranja)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893016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Nadosiguranje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pPr>
              <a:buNone/>
            </a:pPr>
            <a:r>
              <a:rPr lang="sr-Latn-CS" sz="2800" dirty="0">
                <a:solidFill>
                  <a:srgbClr val="92D050"/>
                </a:solidFill>
              </a:rPr>
              <a:t>2) Savesno zaključeno nadosiguranje</a:t>
            </a:r>
          </a:p>
          <a:p>
            <a:r>
              <a:rPr lang="sr-Latn-CS" sz="2800" dirty="0"/>
              <a:t>Ukoliko je </a:t>
            </a:r>
            <a:r>
              <a:rPr lang="sr-Latn-CS" sz="2800" b="1" dirty="0"/>
              <a:t>ugovoreno nadosiguranje </a:t>
            </a:r>
            <a:r>
              <a:rPr lang="sr-Latn-CS" sz="2800" dirty="0"/>
              <a:t>a da </a:t>
            </a:r>
            <a:r>
              <a:rPr lang="sr-Latn-CS" sz="2800" dirty="0">
                <a:solidFill>
                  <a:srgbClr val="FF0000"/>
                </a:solidFill>
              </a:rPr>
              <a:t>ni jedna strana nije postupila </a:t>
            </a:r>
            <a:r>
              <a:rPr lang="sr-Latn-CS" sz="2800" dirty="0" smtClean="0">
                <a:solidFill>
                  <a:srgbClr val="FF0000"/>
                </a:solidFill>
              </a:rPr>
              <a:t>nesavesno</a:t>
            </a:r>
            <a:r>
              <a:rPr lang="sr-Latn-CS" sz="2800" dirty="0" smtClean="0">
                <a:solidFill>
                  <a:schemeClr val="tx2"/>
                </a:solidFill>
              </a:rPr>
              <a:t>,</a:t>
            </a:r>
            <a:r>
              <a:rPr lang="sr-Latn-CS" sz="2800" dirty="0" smtClean="0">
                <a:solidFill>
                  <a:srgbClr val="FF0000"/>
                </a:solidFill>
              </a:rPr>
              <a:t> </a:t>
            </a:r>
            <a:r>
              <a:rPr lang="sr-Latn-CS" sz="2800" b="1" dirty="0" smtClean="0">
                <a:solidFill>
                  <a:schemeClr val="tx2"/>
                </a:solidFill>
              </a:rPr>
              <a:t>u</a:t>
            </a:r>
            <a:r>
              <a:rPr lang="sr-Latn-CS" sz="2800" b="1" dirty="0" smtClean="0"/>
              <a:t>govor</a:t>
            </a:r>
            <a:r>
              <a:rPr lang="sr-Latn-CS" sz="2800" dirty="0" smtClean="0"/>
              <a:t> </a:t>
            </a:r>
            <a:r>
              <a:rPr lang="sr-Latn-CS" sz="2800" dirty="0"/>
              <a:t>je </a:t>
            </a:r>
            <a:r>
              <a:rPr lang="sr-Latn-CS" sz="2800" b="1" dirty="0"/>
              <a:t>punovažan</a:t>
            </a:r>
          </a:p>
          <a:p>
            <a:r>
              <a:rPr lang="sr-Latn-CS" sz="2800" dirty="0"/>
              <a:t>Ugovor </a:t>
            </a:r>
            <a:r>
              <a:rPr lang="sr-Latn-CS" sz="2800" b="1" dirty="0"/>
              <a:t>ostaje na snazi</a:t>
            </a:r>
            <a:r>
              <a:rPr lang="sr-Latn-CS" sz="2800" dirty="0"/>
              <a:t>, ali se </a:t>
            </a:r>
            <a:r>
              <a:rPr lang="sr-Latn-CS" sz="2800" dirty="0">
                <a:solidFill>
                  <a:srgbClr val="FF0000"/>
                </a:solidFill>
              </a:rPr>
              <a:t>suma osiguranja </a:t>
            </a:r>
            <a:r>
              <a:rPr lang="sr-Latn-CS" sz="2800" b="1" dirty="0"/>
              <a:t>smanjuje do iznosa </a:t>
            </a:r>
            <a:r>
              <a:rPr lang="sr-Latn-CS" sz="2800" dirty="0">
                <a:solidFill>
                  <a:srgbClr val="FF0000"/>
                </a:solidFill>
              </a:rPr>
              <a:t>stvarne vrednosti osigurane stvari </a:t>
            </a:r>
          </a:p>
          <a:p>
            <a:r>
              <a:rPr lang="sr-Latn-CS" sz="2800" dirty="0"/>
              <a:t>Dolazi do </a:t>
            </a:r>
            <a:r>
              <a:rPr lang="sr-Latn-CS" sz="2800" dirty="0">
                <a:solidFill>
                  <a:srgbClr val="FF0000"/>
                </a:solidFill>
              </a:rPr>
              <a:t>smanjenja premije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7075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4000" b="1" dirty="0"/>
              <a:t>Nadosiguranje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dirty="0" smtClean="0"/>
              <a:t>Do smanjenja </a:t>
            </a:r>
            <a:r>
              <a:rPr lang="sr-Latn-CS" b="1" dirty="0" smtClean="0"/>
              <a:t>ne dolazi automatski</a:t>
            </a:r>
            <a:r>
              <a:rPr lang="sr-Latn-CS" dirty="0" smtClean="0">
                <a:solidFill>
                  <a:schemeClr val="tx2"/>
                </a:solidFill>
              </a:rPr>
              <a:t>,</a:t>
            </a:r>
            <a:r>
              <a:rPr lang="sr-Latn-CS" b="1" dirty="0" smtClean="0"/>
              <a:t> </a:t>
            </a:r>
            <a:r>
              <a:rPr lang="sr-Latn-CS" dirty="0" smtClean="0"/>
              <a:t>već na </a:t>
            </a:r>
            <a:r>
              <a:rPr lang="sr-Latn-CS" dirty="0" smtClean="0">
                <a:solidFill>
                  <a:srgbClr val="FF0000"/>
                </a:solidFill>
              </a:rPr>
              <a:t>zahtev jedne od ugovornih strana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Pretpostavka: </a:t>
            </a:r>
            <a:r>
              <a:rPr lang="sr-Latn-CS" dirty="0" smtClean="0"/>
              <a:t>kod osiguranja nekog objekta došlo do totalne štete, pri čemu je </a:t>
            </a:r>
            <a:r>
              <a:rPr lang="sr-Latn-CS" dirty="0" smtClean="0">
                <a:solidFill>
                  <a:srgbClr val="92D050"/>
                </a:solidFill>
              </a:rPr>
              <a:t>SO veća od VOS </a:t>
            </a:r>
            <a:r>
              <a:rPr lang="sr-Latn-CS" dirty="0" smtClean="0"/>
              <a:t>(odnosno iznosa štete)</a:t>
            </a:r>
          </a:p>
          <a:p>
            <a:r>
              <a:rPr lang="sr-Latn-CS" b="1" dirty="0" smtClean="0"/>
              <a:t>Osiguravač</a:t>
            </a:r>
            <a:r>
              <a:rPr lang="sr-Latn-CS" dirty="0" smtClean="0"/>
              <a:t> će u tom slučaju </a:t>
            </a:r>
            <a:r>
              <a:rPr lang="sr-Latn-CS" b="1" dirty="0" smtClean="0"/>
              <a:t>platiti </a:t>
            </a:r>
            <a:r>
              <a:rPr lang="sr-Latn-CS" dirty="0" smtClean="0">
                <a:solidFill>
                  <a:srgbClr val="92D050"/>
                </a:solidFill>
              </a:rPr>
              <a:t>samo iznos  štete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24597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1388</Words>
  <Application>Microsoft Office PowerPoint</Application>
  <PresentationFormat>Custom</PresentationFormat>
  <Paragraphs>143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Profile</vt:lpstr>
      <vt:lpstr>IX nedelja</vt:lpstr>
      <vt:lpstr>Vrednost osigurane stvari i suma osiguranja</vt:lpstr>
      <vt:lpstr>Nadosiguranje</vt:lpstr>
      <vt:lpstr>Nadosiguranje</vt:lpstr>
      <vt:lpstr>Nadosiguranje</vt:lpstr>
      <vt:lpstr>Nadosiguranje</vt:lpstr>
      <vt:lpstr>Nadosiguranje</vt:lpstr>
      <vt:lpstr>Nadosiguranje</vt:lpstr>
      <vt:lpstr>Nadosiguranje</vt:lpstr>
      <vt:lpstr>Nadosiguranje</vt:lpstr>
      <vt:lpstr>Višestruko osiguranje</vt:lpstr>
      <vt:lpstr>Višestruko osiguranje</vt:lpstr>
      <vt:lpstr>Višestruko osiguranje</vt:lpstr>
      <vt:lpstr>Višestruko osiguranje</vt:lpstr>
      <vt:lpstr>Višestruko osiguranje</vt:lpstr>
      <vt:lpstr>Višestruko osiguranje</vt:lpstr>
      <vt:lpstr>Višestruko osiguranje</vt:lpstr>
      <vt:lpstr>Višestruko osiguranje</vt:lpstr>
      <vt:lpstr>Višestruko osiguranje</vt:lpstr>
      <vt:lpstr>Višestruko osiguranje</vt:lpstr>
      <vt:lpstr>Višestruko osiguranje</vt:lpstr>
      <vt:lpstr>Podosiguranje </vt:lpstr>
      <vt:lpstr>Podosiguranje</vt:lpstr>
      <vt:lpstr>Podosiguranje</vt:lpstr>
      <vt:lpstr>Podosiguranje</vt:lpstr>
      <vt:lpstr>Podosiguranje</vt:lpstr>
      <vt:lpstr>Podosiguranje</vt:lpstr>
      <vt:lpstr>Podosiguranje</vt:lpstr>
      <vt:lpstr>Podosiguranje</vt:lpstr>
      <vt:lpstr>Podosiguranje</vt:lpstr>
      <vt:lpstr>Podosiguranje</vt:lpstr>
      <vt:lpstr>Podosiguranje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Vrednost osigurane stvari i suma osiguranja</dc:title>
  <dc:creator>Korisnik</dc:creator>
  <cp:lastModifiedBy>Anicici1</cp:lastModifiedBy>
  <cp:revision>7</cp:revision>
  <dcterms:created xsi:type="dcterms:W3CDTF">2018-12-15T21:31:54Z</dcterms:created>
  <dcterms:modified xsi:type="dcterms:W3CDTF">2019-01-28T15:12:40Z</dcterms:modified>
</cp:coreProperties>
</file>