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6" r:id="rId2"/>
    <p:sldId id="339" r:id="rId3"/>
    <p:sldId id="283" r:id="rId4"/>
    <p:sldId id="340" r:id="rId5"/>
    <p:sldId id="341" r:id="rId6"/>
    <p:sldId id="342" r:id="rId7"/>
    <p:sldId id="343" r:id="rId8"/>
    <p:sldId id="359" r:id="rId9"/>
  </p:sldIdLst>
  <p:sldSz cx="9144000" cy="5143500" type="screen16x9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7" d="100"/>
          <a:sy n="87" d="100"/>
        </p:scale>
        <p:origin x="52" y="7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185930-2322-48D0-8B0A-51AD5B0C797B}" type="datetimeFigureOut">
              <a:rPr lang="en-GB" smtClean="0"/>
              <a:t>30/03/2026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13FBAA-0072-4837-86D3-F2640CD0423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35576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9730ED-E5D5-C733-8BEC-11516AE58B4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5DE586D4-6B7C-41AB-71B6-DE549774CC80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6234BA2A-D2B9-C4A0-45E9-637F63AA1B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0B20312-A211-67C3-1EAF-BAA8583B303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77372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83BA3CE-C9AD-204F-EBCB-42432F34FB2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C70D3F7-170A-9731-40AE-E056C73F13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078F787-2C3E-4FFB-30D8-D2F4AA7F049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96E5150-510B-BF77-0BE1-EFB7CDC7089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413FBAA-0072-4837-86D3-F2640CD0423F}" type="slidenum">
              <a:rPr lang="en-GB" smtClean="0"/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555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882169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619780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589361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34110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2838226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40752218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3439435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5912334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05168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2855378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r-Cyrl-R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r-Cyrl-R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7377565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sr-Cyrl-R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r-Cyrl-R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EA7A66-A758-4038-BD20-59D4A075E212}" type="datetimeFigureOut">
              <a:rPr lang="sr-Cyrl-RS" smtClean="0"/>
              <a:t>30.03.2026.</a:t>
            </a:fld>
            <a:endParaRPr lang="sr-Cyrl-R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r-Cyrl-R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D7222F8-76CA-42BD-874C-0C1E3F89CB7A}" type="slidenum">
              <a:rPr lang="sr-Cyrl-RS" smtClean="0"/>
              <a:t>‹#›</a:t>
            </a:fld>
            <a:endParaRPr lang="sr-Cyrl-RS"/>
          </a:p>
        </p:txBody>
      </p:sp>
    </p:spTree>
    <p:extLst>
      <p:ext uri="{BB962C8B-B14F-4D97-AF65-F5344CB8AC3E}">
        <p14:creationId xmlns:p14="http://schemas.microsoft.com/office/powerpoint/2010/main" val="370133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sv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10" Type="http://schemas.openxmlformats.org/officeDocument/2006/relationships/image" Target="../media/image12.svg"/><Relationship Id="rId4" Type="http://schemas.openxmlformats.org/officeDocument/2006/relationships/image" Target="../media/image6.svg"/><Relationship Id="rId9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erson hiking on top of a mountain">
            <a:extLst>
              <a:ext uri="{FF2B5EF4-FFF2-40B4-BE49-F238E27FC236}">
                <a16:creationId xmlns:a16="http://schemas.microsoft.com/office/drawing/2014/main" id="{3184BC49-C913-3207-2F80-187BD7A770B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36561"/>
            <a:ext cx="9433048" cy="564362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idx="4294967295"/>
          </p:nvPr>
        </p:nvSpPr>
        <p:spPr>
          <a:xfrm>
            <a:off x="3466629" y="2644130"/>
            <a:ext cx="2257500" cy="647700"/>
          </a:xfrm>
        </p:spPr>
        <p:txBody>
          <a:bodyPr>
            <a:noAutofit/>
          </a:bodyPr>
          <a:lstStyle/>
          <a:p>
            <a:pPr algn="l"/>
            <a:r>
              <a:rPr lang="sr-Cyrl-RS" sz="3200" dirty="0">
                <a:solidFill>
                  <a:schemeClr val="bg1"/>
                </a:solidFill>
                <a:latin typeface="Ink Free" panose="03080402000500000000" pitchFamily="66" charset="0"/>
              </a:rPr>
              <a:t>Менаџмент</a:t>
            </a:r>
            <a:r>
              <a:rPr lang="sr-Cyrl-RS" sz="3200" dirty="0">
                <a:solidFill>
                  <a:schemeClr val="bg1"/>
                </a:solidFill>
                <a:latin typeface="Cambria" pitchFamily="18" charset="0"/>
              </a:rPr>
              <a:t> </a:t>
            </a:r>
          </a:p>
        </p:txBody>
      </p:sp>
      <p:sp>
        <p:nvSpPr>
          <p:cNvPr id="6" name="Subtitle 2"/>
          <p:cNvSpPr txBox="1">
            <a:spLocks/>
          </p:cNvSpPr>
          <p:nvPr/>
        </p:nvSpPr>
        <p:spPr>
          <a:xfrm>
            <a:off x="13200" y="4844356"/>
            <a:ext cx="6081212" cy="38985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sr-Cyrl-RS" sz="1200" b="1" dirty="0">
                <a:solidFill>
                  <a:schemeClr val="bg1"/>
                </a:solidFill>
                <a:latin typeface="Ink Free" panose="03080402000500000000" pitchFamily="66" charset="0"/>
              </a:rPr>
              <a:t>Академија Западна Србија – одсек Ваљево, предмет: Менаџмент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8C54B1F-C794-9C9E-5B98-51908852617C}"/>
              </a:ext>
            </a:extLst>
          </p:cNvPr>
          <p:cNvSpPr txBox="1"/>
          <p:nvPr/>
        </p:nvSpPr>
        <p:spPr>
          <a:xfrm>
            <a:off x="2704082" y="2089808"/>
            <a:ext cx="3740126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Организовање</a:t>
            </a:r>
            <a:endParaRPr lang="en-GB" sz="4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8D875D2-D99C-BE1D-B062-2B228FF6EC9E}"/>
              </a:ext>
            </a:extLst>
          </p:cNvPr>
          <p:cNvSpPr txBox="1"/>
          <p:nvPr/>
        </p:nvSpPr>
        <p:spPr>
          <a:xfrm>
            <a:off x="3792697" y="1883608"/>
            <a:ext cx="1616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Ink Free" panose="03080402000500000000" pitchFamily="66" charset="0"/>
              </a:rPr>
              <a:t>Сесија седма:</a:t>
            </a:r>
            <a:endParaRPr lang="en-GB" sz="20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95035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7FB44F4-4E41-7D5D-2388-E4485945CF8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064F9D9-965F-69D7-D88D-135F10A0B349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Stvaranje Adama">
            <a:extLst>
              <a:ext uri="{FF2B5EF4-FFF2-40B4-BE49-F238E27FC236}">
                <a16:creationId xmlns:a16="http://schemas.microsoft.com/office/drawing/2014/main" id="{86F5A7BD-EA5E-879F-8EA9-375980B3CC7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5300"/>
            <a:ext cx="9144000" cy="41513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493005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4DC064-F26B-147E-461F-C331BF32B7A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2A2154-84C4-6A85-FB08-B16D765809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773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1 000 000 000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	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C38F7FB2-A817-804A-FC65-A2B068BE50D5}"/>
              </a:ext>
            </a:extLst>
          </p:cNvPr>
          <p:cNvSpPr txBox="1">
            <a:spLocks/>
          </p:cNvSpPr>
          <p:nvPr/>
        </p:nvSpPr>
        <p:spPr>
          <a:xfrm>
            <a:off x="3327176" y="2434580"/>
            <a:ext cx="16048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Брак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845EFB72-1311-BA5B-D809-556646DDB165}"/>
              </a:ext>
            </a:extLst>
          </p:cNvPr>
          <p:cNvSpPr txBox="1">
            <a:spLocks/>
          </p:cNvSpPr>
          <p:nvPr/>
        </p:nvSpPr>
        <p:spPr>
          <a:xfrm>
            <a:off x="5220072" y="2434580"/>
            <a:ext cx="1604864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Религија</a:t>
            </a:r>
          </a:p>
        </p:txBody>
      </p:sp>
      <p:sp>
        <p:nvSpPr>
          <p:cNvPr id="5" name="Title 1">
            <a:extLst>
              <a:ext uri="{FF2B5EF4-FFF2-40B4-BE49-F238E27FC236}">
                <a16:creationId xmlns:a16="http://schemas.microsoft.com/office/drawing/2014/main" id="{F02B503A-669D-5AE7-0A7F-11741A3332DC}"/>
              </a:ext>
            </a:extLst>
          </p:cNvPr>
          <p:cNvSpPr txBox="1">
            <a:spLocks/>
          </p:cNvSpPr>
          <p:nvPr/>
        </p:nvSpPr>
        <p:spPr>
          <a:xfrm>
            <a:off x="251520" y="2866628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Теорија Икс и Ипсилон</a:t>
            </a:r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sr-Cyrl-RS" sz="24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CB7B5C0-6064-6BD5-C9C3-7C59862C411E}"/>
              </a:ext>
            </a:extLst>
          </p:cNvPr>
          <p:cNvSpPr txBox="1"/>
          <p:nvPr/>
        </p:nvSpPr>
        <p:spPr>
          <a:xfrm>
            <a:off x="131788" y="664865"/>
            <a:ext cx="4177747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Неповерљиви</a:t>
            </a:r>
          </a:p>
          <a:p>
            <a:endParaRPr lang="sr-Cyrl-RS" sz="32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sr-Cyrl-R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У суштини лењи</a:t>
            </a:r>
          </a:p>
          <a:p>
            <a:endParaRPr lang="sr-Cyrl-RS" sz="32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sr-Cyrl-R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Незаинтересовани</a:t>
            </a:r>
          </a:p>
          <a:p>
            <a:r>
              <a:rPr lang="en-GB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`</a:t>
            </a:r>
            <a:endParaRPr lang="sr-Cyrl-RS" sz="3200" b="1" dirty="0">
              <a:solidFill>
                <a:srgbClr val="FF0000"/>
              </a:solidFill>
              <a:latin typeface="Ink Free" panose="03080402000500000000" pitchFamily="66" charset="0"/>
            </a:endParaRPr>
          </a:p>
          <a:p>
            <a:r>
              <a:rPr lang="sr-Cyrl-RS" sz="3200" b="1" dirty="0">
                <a:solidFill>
                  <a:srgbClr val="FF0000"/>
                </a:solidFill>
                <a:latin typeface="Ink Free" panose="03080402000500000000" pitchFamily="66" charset="0"/>
              </a:rPr>
              <a:t>Раде кад су присиљени</a:t>
            </a:r>
            <a:endParaRPr lang="en-GB" sz="32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D7E691-EC7A-0BC5-563D-191136BBECBD}"/>
              </a:ext>
            </a:extLst>
          </p:cNvPr>
          <p:cNvSpPr txBox="1"/>
          <p:nvPr/>
        </p:nvSpPr>
        <p:spPr>
          <a:xfrm>
            <a:off x="4356770" y="555526"/>
            <a:ext cx="4655442" cy="35394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3200" b="1" dirty="0">
                <a:solidFill>
                  <a:srgbClr val="7030A0"/>
                </a:solidFill>
                <a:latin typeface="Ink Free" panose="03080402000500000000" pitchFamily="66" charset="0"/>
              </a:rPr>
              <a:t>Отворени</a:t>
            </a:r>
          </a:p>
          <a:p>
            <a:endParaRPr lang="sr-Cyrl-RS" sz="32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sr-Cyrl-RS" sz="3200" b="1" dirty="0">
                <a:solidFill>
                  <a:srgbClr val="7030A0"/>
                </a:solidFill>
                <a:latin typeface="Ink Free" panose="03080402000500000000" pitchFamily="66" charset="0"/>
              </a:rPr>
              <a:t>Желе успех и одговорност</a:t>
            </a:r>
          </a:p>
          <a:p>
            <a:endParaRPr lang="sr-Cyrl-RS" sz="32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sr-Cyrl-RS" sz="3200" b="1" dirty="0">
                <a:solidFill>
                  <a:srgbClr val="7030A0"/>
                </a:solidFill>
                <a:latin typeface="Ink Free" panose="03080402000500000000" pitchFamily="66" charset="0"/>
              </a:rPr>
              <a:t>Заинтересовани</a:t>
            </a:r>
          </a:p>
          <a:p>
            <a:endParaRPr lang="sr-Cyrl-RS" sz="3200" b="1" dirty="0">
              <a:solidFill>
                <a:srgbClr val="7030A0"/>
              </a:solidFill>
              <a:latin typeface="Ink Free" panose="03080402000500000000" pitchFamily="66" charset="0"/>
            </a:endParaRPr>
          </a:p>
          <a:p>
            <a:r>
              <a:rPr lang="sr-Cyrl-RS" sz="3200" b="1" dirty="0">
                <a:solidFill>
                  <a:srgbClr val="7030A0"/>
                </a:solidFill>
                <a:latin typeface="Ink Free" panose="03080402000500000000" pitchFamily="66" charset="0"/>
              </a:rPr>
              <a:t>Воле да раде и стварају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2408A8E-69FE-394E-4DEA-27B8CB2B0CA7}"/>
              </a:ext>
            </a:extLst>
          </p:cNvPr>
          <p:cNvSpPr txBox="1"/>
          <p:nvPr/>
        </p:nvSpPr>
        <p:spPr>
          <a:xfrm>
            <a:off x="1403648" y="267494"/>
            <a:ext cx="3994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4000" b="1" dirty="0">
                <a:solidFill>
                  <a:srgbClr val="FF0000"/>
                </a:solidFill>
                <a:latin typeface="Ink Free" panose="03080402000500000000" pitchFamily="66" charset="0"/>
              </a:rPr>
              <a:t>Х</a:t>
            </a:r>
            <a:endParaRPr lang="en-GB" sz="4000" b="1" dirty="0">
              <a:solidFill>
                <a:srgbClr val="FF0000"/>
              </a:solidFill>
              <a:latin typeface="Ink Free" panose="03080402000500000000" pitchFamily="66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09CCEC2-CA65-0872-33CD-C6926C340059}"/>
              </a:ext>
            </a:extLst>
          </p:cNvPr>
          <p:cNvSpPr txBox="1"/>
          <p:nvPr/>
        </p:nvSpPr>
        <p:spPr>
          <a:xfrm>
            <a:off x="4820604" y="123478"/>
            <a:ext cx="43473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00" b="1" dirty="0">
                <a:solidFill>
                  <a:srgbClr val="7030A0"/>
                </a:solidFill>
                <a:latin typeface="Ink Free" panose="03080402000500000000" pitchFamily="66" charset="0"/>
              </a:rPr>
              <a:t>Y</a:t>
            </a:r>
          </a:p>
        </p:txBody>
      </p:sp>
    </p:spTree>
    <p:extLst>
      <p:ext uri="{BB962C8B-B14F-4D97-AF65-F5344CB8AC3E}">
        <p14:creationId xmlns:p14="http://schemas.microsoft.com/office/powerpoint/2010/main" val="1594751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  <p:bldP spid="4" grpId="1"/>
      <p:bldP spid="5" grpId="0"/>
      <p:bldP spid="5" grpId="1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442164-57F4-B0C0-A57D-4B05703FA1A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3CAF13-A41B-0F93-6C2E-73625ECA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1520" y="2427734"/>
            <a:ext cx="8229600" cy="857250"/>
          </a:xfrm>
        </p:spPr>
        <p:txBody>
          <a:bodyPr>
            <a:noAutofit/>
          </a:bodyPr>
          <a:lstStyle/>
          <a:p>
            <a:pPr algn="l"/>
            <a:r>
              <a:rPr lang="en-GB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Mo</a:t>
            </a: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тивација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B6D461-A5DB-864B-6CB7-52703E81C32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7617" y="-6054"/>
            <a:ext cx="6446384" cy="514955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40929EB-54B3-B3A8-75A6-F850BC5D64E6}"/>
              </a:ext>
            </a:extLst>
          </p:cNvPr>
          <p:cNvSpPr txBox="1"/>
          <p:nvPr/>
        </p:nvSpPr>
        <p:spPr>
          <a:xfrm>
            <a:off x="242336" y="3003798"/>
            <a:ext cx="2673480" cy="166199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Cyrl-RS" sz="18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Психички процес покретања, усмеравања и регулисања делатности усмерене ка одређеном циљу </a:t>
            </a:r>
            <a:r>
              <a:rPr lang="sr-Cyrl-RS" sz="1200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(Требјешанин Ж.2008)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41E1913C-CD63-D82E-ABA6-CF77F191F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106" y="2041"/>
            <a:ext cx="2713725" cy="2713725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3318315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A8CF0B8-08B6-8291-B77A-613B5CB107A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28A8239-B75B-EDAE-C881-ABD8DF4EB5DD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9E645EDC-4335-81E0-B15C-07A3CF22F9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Организовање</a:t>
            </a:r>
            <a:r>
              <a:rPr lang="sr-Cyrl-RS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је процес у коме се дефинишу 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highlight>
                  <a:srgbClr val="FF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послови које треба урадити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врши 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highlight>
                  <a:srgbClr val="00FF0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подела рада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послови групишу у одговарајуће структуре и 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highlight>
                  <a:srgbClr val="FF00FF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координирају активности 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свих чланова породице/организације/друштва </a:t>
            </a:r>
            <a:r>
              <a:rPr lang="sr-Cyrl-RS" dirty="0">
                <a:solidFill>
                  <a:schemeClr val="tx2">
                    <a:lumMod val="50000"/>
                  </a:schemeClr>
                </a:solidFill>
                <a:highlight>
                  <a:srgbClr val="C0C0C0"/>
                </a:highlight>
                <a:latin typeface="Cambria" panose="02040503050406030204" pitchFamily="18" charset="0"/>
                <a:ea typeface="Cambria" panose="02040503050406030204" pitchFamily="18" charset="0"/>
              </a:rPr>
              <a:t>ради остварења циљева</a:t>
            </a:r>
            <a:endParaRPr lang="en-GB" dirty="0">
              <a:solidFill>
                <a:schemeClr val="tx2">
                  <a:lumMod val="50000"/>
                </a:schemeClr>
              </a:solidFill>
              <a:highlight>
                <a:srgbClr val="C0C0C0"/>
              </a:highlight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116CC734-350E-75B6-8259-45F42CC18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Организовање</a:t>
            </a:r>
            <a:endParaRPr lang="en-GB" sz="36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Graphic 2" descr="User with solid fill">
            <a:extLst>
              <a:ext uri="{FF2B5EF4-FFF2-40B4-BE49-F238E27FC236}">
                <a16:creationId xmlns:a16="http://schemas.microsoft.com/office/drawing/2014/main" id="{0A79F3DC-27D7-8A89-4BA9-9D9021EDD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804201" y="3267261"/>
            <a:ext cx="1634480" cy="1634480"/>
          </a:xfrm>
          <a:prstGeom prst="rect">
            <a:avLst/>
          </a:prstGeom>
        </p:spPr>
      </p:pic>
      <p:pic>
        <p:nvPicPr>
          <p:cNvPr id="8" name="Graphic 7" descr="Suburban scene with solid fill">
            <a:extLst>
              <a:ext uri="{FF2B5EF4-FFF2-40B4-BE49-F238E27FC236}">
                <a16:creationId xmlns:a16="http://schemas.microsoft.com/office/drawing/2014/main" id="{47488EC6-D66D-630D-CE1E-660844087A0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207385" y="2739061"/>
            <a:ext cx="2272208" cy="2272208"/>
          </a:xfrm>
          <a:prstGeom prst="rect">
            <a:avLst/>
          </a:prstGeom>
        </p:spPr>
      </p:pic>
      <p:pic>
        <p:nvPicPr>
          <p:cNvPr id="13" name="Graphic 12" descr="Group of people with solid fill">
            <a:extLst>
              <a:ext uri="{FF2B5EF4-FFF2-40B4-BE49-F238E27FC236}">
                <a16:creationId xmlns:a16="http://schemas.microsoft.com/office/drawing/2014/main" id="{73B167FB-1EB7-ABAF-22ED-02EB07580DB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3851920" y="166175"/>
            <a:ext cx="2692673" cy="2692673"/>
          </a:xfrm>
          <a:prstGeom prst="rect">
            <a:avLst/>
          </a:prstGeom>
        </p:spPr>
      </p:pic>
      <p:pic>
        <p:nvPicPr>
          <p:cNvPr id="15" name="Graphic 14" descr="Boardroom with solid fill">
            <a:extLst>
              <a:ext uri="{FF2B5EF4-FFF2-40B4-BE49-F238E27FC236}">
                <a16:creationId xmlns:a16="http://schemas.microsoft.com/office/drawing/2014/main" id="{07D258D0-7B3D-92E8-C5C1-65F815C4DF1F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6577548" y="651274"/>
            <a:ext cx="2087787" cy="2087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694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7" grpI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DFB1C8B-78E5-39CC-984B-84B23B1078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600B5A-4DCA-FF7F-6D01-C9AEAEC26D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B9076D2-D958-6901-DE7D-D5426A3A60F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974"/>
            <a:ext cx="9144000" cy="505452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0C39FC7-E71A-DFE0-FFF1-272A19153E9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0152" y="1633987"/>
            <a:ext cx="3079229" cy="3079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376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87B08AA-1F62-EE19-0B92-242369805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9933D8F2-BB8F-0071-9081-A6A999F63D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8" y="-6181"/>
            <a:ext cx="7134148" cy="51435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B20EC8FB-5A32-2974-C963-CD89D2A9A9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endParaRPr lang="en-GB" sz="4000" dirty="0"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70E94D-BECB-44C6-93AB-257CF5AA25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41CCDA3-20D9-7F17-2DC9-8D47BC0623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411510"/>
            <a:ext cx="3000599" cy="3000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6390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A095DE9-3F77-9D91-5B05-E4A7BA141C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56E78B-AEED-47B3-FCFF-06A550EFD8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r-Cyrl-RS" sz="32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Организовање</a:t>
            </a:r>
            <a:endParaRPr lang="en-GB" sz="32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DD0C6B7-3A61-F443-97F0-85A4A9539E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19240" y="1275606"/>
            <a:ext cx="3497016" cy="39468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Дефинисање послова</a:t>
            </a:r>
          </a:p>
          <a:p>
            <a:pPr marL="0" indent="0">
              <a:buNone/>
            </a:pPr>
            <a:endParaRPr lang="sr-Cyrl-RS" sz="2000" b="1" dirty="0">
              <a:solidFill>
                <a:schemeClr val="accent5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sz="26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Повезивање послова</a:t>
            </a:r>
          </a:p>
          <a:p>
            <a:pPr marL="0" indent="0">
              <a:buNone/>
            </a:pPr>
            <a:endParaRPr lang="sr-Cyrl-RS" sz="2000" b="1" dirty="0">
              <a:solidFill>
                <a:schemeClr val="accent6">
                  <a:lumMod val="75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Груписање</a:t>
            </a:r>
            <a:r>
              <a:rPr lang="sr-Cyrl-R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послова</a:t>
            </a:r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endParaRPr lang="sr-Cyrl-RS" sz="2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endParaRPr lang="sr-Cyrl-RS" sz="2000" b="1" dirty="0">
              <a:solidFill>
                <a:srgbClr val="7030A0"/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0" indent="0">
              <a:buNone/>
            </a:pPr>
            <a:r>
              <a:rPr lang="sr-Cyrl-RS" sz="24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Децентрализација</a:t>
            </a:r>
            <a:r>
              <a:rPr lang="sr-Cyrl-RS" sz="2000" b="1" dirty="0">
                <a:solidFill>
                  <a:schemeClr val="tx2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и овлашћења</a:t>
            </a:r>
            <a:endParaRPr lang="en-GB" sz="2000" b="1" dirty="0">
              <a:solidFill>
                <a:schemeClr val="tx2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A7A0B5-EFED-B0C3-3CF7-C09A152781C2}"/>
              </a:ext>
            </a:extLst>
          </p:cNvPr>
          <p:cNvCxnSpPr/>
          <p:nvPr/>
        </p:nvCxnSpPr>
        <p:spPr>
          <a:xfrm>
            <a:off x="323528" y="483518"/>
            <a:ext cx="0" cy="360040"/>
          </a:xfrm>
          <a:prstGeom prst="line">
            <a:avLst/>
          </a:prstGeom>
          <a:ln w="5715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6910D563-BAD0-A1F3-7B5A-8D072965EF90}"/>
              </a:ext>
            </a:extLst>
          </p:cNvPr>
          <p:cNvSpPr txBox="1"/>
          <p:nvPr/>
        </p:nvSpPr>
        <p:spPr>
          <a:xfrm>
            <a:off x="6286571" y="109768"/>
            <a:ext cx="2840842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sz="2000" b="1" dirty="0">
                <a:solidFill>
                  <a:srgbClr val="92D05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Поједноставити</a:t>
            </a:r>
          </a:p>
          <a:p>
            <a:r>
              <a:rPr lang="sr-Cyrl-RS" sz="2000" b="1" dirty="0">
                <a:solidFill>
                  <a:srgbClr val="92D05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Ротирати </a:t>
            </a:r>
          </a:p>
          <a:p>
            <a:r>
              <a:rPr lang="sr-Cyrl-RS" sz="2000" b="1" dirty="0">
                <a:solidFill>
                  <a:srgbClr val="92D05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Проширити обим</a:t>
            </a:r>
          </a:p>
          <a:p>
            <a:r>
              <a:rPr lang="sr-Cyrl-RS" sz="2000" b="1" dirty="0">
                <a:solidFill>
                  <a:srgbClr val="92D05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Унапредити (обогатити)</a:t>
            </a:r>
            <a:endParaRPr lang="en-GB" sz="2000" b="1" dirty="0">
              <a:solidFill>
                <a:srgbClr val="92D050"/>
              </a:solidFill>
              <a:latin typeface="Ink Free" panose="03080402000500000000" pitchFamily="66" charset="0"/>
              <a:ea typeface="Cambria" panose="020405030504060302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B3EF7BD7-7CCF-D3F7-3D34-515002D1925B}"/>
              </a:ext>
            </a:extLst>
          </p:cNvPr>
          <p:cNvSpPr txBox="1"/>
          <p:nvPr/>
        </p:nvSpPr>
        <p:spPr>
          <a:xfrm>
            <a:off x="87697" y="1063228"/>
            <a:ext cx="247013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Квалитативно </a:t>
            </a:r>
          </a:p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(специјализација)</a:t>
            </a:r>
          </a:p>
          <a:p>
            <a:r>
              <a:rPr lang="sr-Cyrl-RS" dirty="0">
                <a:solidFill>
                  <a:schemeClr val="accent5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Квантитативно</a:t>
            </a:r>
            <a:endParaRPr lang="en-GB" dirty="0">
              <a:solidFill>
                <a:schemeClr val="accent5">
                  <a:lumMod val="75000"/>
                </a:schemeClr>
              </a:solidFill>
              <a:latin typeface="Ink Free" panose="03080402000500000000" pitchFamily="66" charset="0"/>
              <a:ea typeface="Cambria" panose="020405030504060302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469D374-A7D7-7241-D763-6C91A735F30D}"/>
              </a:ext>
            </a:extLst>
          </p:cNvPr>
          <p:cNvSpPr txBox="1"/>
          <p:nvPr/>
        </p:nvSpPr>
        <p:spPr>
          <a:xfrm>
            <a:off x="6093504" y="1644175"/>
            <a:ext cx="29483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повежемо послове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направимо конкуренцију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избегнемо конкуренцију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побољшамо координацију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Lucida Handwriting" panose="03010101010101010101" pitchFamily="66" charset="0"/>
              <a:ea typeface="Cambria" panose="020405030504060302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6AC126C-0A7B-A793-4366-75CF862D32F6}"/>
              </a:ext>
            </a:extLst>
          </p:cNvPr>
          <p:cNvSpPr txBox="1"/>
          <p:nvPr/>
        </p:nvSpPr>
        <p:spPr>
          <a:xfrm>
            <a:off x="277010" y="2628657"/>
            <a:ext cx="2948344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Једноставна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Функционална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Пројектна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Матрична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Дивизиона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Производна</a:t>
            </a:r>
          </a:p>
          <a:p>
            <a:r>
              <a:rPr lang="sr-Cyrl-RS" sz="2000" b="1" dirty="0">
                <a:solidFill>
                  <a:schemeClr val="accent6">
                    <a:lumMod val="75000"/>
                  </a:schemeClr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Географска</a:t>
            </a:r>
            <a:endParaRPr lang="en-GB" sz="2000" b="1" dirty="0">
              <a:solidFill>
                <a:schemeClr val="accent6">
                  <a:lumMod val="75000"/>
                </a:schemeClr>
              </a:solidFill>
              <a:latin typeface="Ink Free" panose="03080402000500000000" pitchFamily="66" charset="0"/>
              <a:ea typeface="Cambria" panose="020405030504060302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289DD36-F55E-8208-2AE8-38B979FBE7AD}"/>
              </a:ext>
            </a:extLst>
          </p:cNvPr>
          <p:cNvSpPr txBox="1"/>
          <p:nvPr/>
        </p:nvSpPr>
        <p:spPr>
          <a:xfrm>
            <a:off x="6883779" y="3982293"/>
            <a:ext cx="141096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rgbClr val="7030A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Моћ </a:t>
            </a:r>
          </a:p>
          <a:p>
            <a:r>
              <a:rPr lang="sr-Cyrl-RS" dirty="0">
                <a:solidFill>
                  <a:srgbClr val="7030A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Ауторитет</a:t>
            </a:r>
          </a:p>
          <a:p>
            <a:r>
              <a:rPr lang="sr-Cyrl-RS" dirty="0">
                <a:solidFill>
                  <a:srgbClr val="7030A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Одговорност</a:t>
            </a:r>
            <a:endParaRPr lang="en-GB" dirty="0">
              <a:solidFill>
                <a:srgbClr val="7030A0"/>
              </a:solidFill>
              <a:latin typeface="Ink Free" panose="03080402000500000000" pitchFamily="66" charset="0"/>
              <a:ea typeface="Cambria" panose="020405030504060302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BCEA8A-7598-65FA-7D67-A35AFDF28831}"/>
              </a:ext>
            </a:extLst>
          </p:cNvPr>
          <p:cNvSpPr txBox="1"/>
          <p:nvPr/>
        </p:nvSpPr>
        <p:spPr>
          <a:xfrm>
            <a:off x="6503361" y="3365587"/>
            <a:ext cx="21739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r-Cyrl-RS" dirty="0">
                <a:solidFill>
                  <a:srgbClr val="7030A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Центалирзовано </a:t>
            </a:r>
          </a:p>
          <a:p>
            <a:r>
              <a:rPr lang="sr-Cyrl-RS" dirty="0">
                <a:solidFill>
                  <a:srgbClr val="7030A0"/>
                </a:solidFill>
                <a:latin typeface="Ink Free" panose="03080402000500000000" pitchFamily="66" charset="0"/>
                <a:ea typeface="Cambria" panose="02040503050406030204" pitchFamily="18" charset="0"/>
              </a:rPr>
              <a:t>и децентрализовано</a:t>
            </a:r>
            <a:endParaRPr lang="en-GB" dirty="0">
              <a:solidFill>
                <a:srgbClr val="7030A0"/>
              </a:solidFill>
              <a:latin typeface="Ink Free" panose="03080402000500000000" pitchFamily="66" charset="0"/>
              <a:ea typeface="Cambria" panose="02040503050406030204" pitchFamily="18" charset="0"/>
            </a:endParaRPr>
          </a:p>
        </p:txBody>
      </p:sp>
      <p:cxnSp>
        <p:nvCxnSpPr>
          <p:cNvPr id="12" name="Connector: Curved 11">
            <a:extLst>
              <a:ext uri="{FF2B5EF4-FFF2-40B4-BE49-F238E27FC236}">
                <a16:creationId xmlns:a16="http://schemas.microsoft.com/office/drawing/2014/main" id="{01CBF7C9-CFA5-688A-42C3-3667F1A00156}"/>
              </a:ext>
            </a:extLst>
          </p:cNvPr>
          <p:cNvCxnSpPr>
            <a:cxnSpLocks/>
            <a:endCxn id="4" idx="1"/>
          </p:cNvCxnSpPr>
          <p:nvPr/>
        </p:nvCxnSpPr>
        <p:spPr>
          <a:xfrm rot="5400000" flipH="1" flipV="1">
            <a:off x="5687643" y="794896"/>
            <a:ext cx="622336" cy="575520"/>
          </a:xfrm>
          <a:prstGeom prst="curvedConnector2">
            <a:avLst/>
          </a:prstGeom>
          <a:ln w="38100">
            <a:solidFill>
              <a:srgbClr val="92D05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or: Curved 15">
            <a:extLst>
              <a:ext uri="{FF2B5EF4-FFF2-40B4-BE49-F238E27FC236}">
                <a16:creationId xmlns:a16="http://schemas.microsoft.com/office/drawing/2014/main" id="{0318D779-FBF4-D9A1-D438-D2801A19FE3B}"/>
              </a:ext>
            </a:extLst>
          </p:cNvPr>
          <p:cNvCxnSpPr>
            <a:cxnSpLocks/>
          </p:cNvCxnSpPr>
          <p:nvPr/>
        </p:nvCxnSpPr>
        <p:spPr>
          <a:xfrm rot="16200000" flipV="1">
            <a:off x="2014884" y="1601537"/>
            <a:ext cx="817312" cy="591401"/>
          </a:xfrm>
          <a:prstGeom prst="curvedConnector3">
            <a:avLst>
              <a:gd name="adj1" fmla="val 50000"/>
            </a:avLst>
          </a:prstGeom>
          <a:ln w="381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48336EED-3326-6149-C7D8-1FC844AF212C}"/>
              </a:ext>
            </a:extLst>
          </p:cNvPr>
          <p:cNvCxnSpPr>
            <a:cxnSpLocks/>
          </p:cNvCxnSpPr>
          <p:nvPr/>
        </p:nvCxnSpPr>
        <p:spPr>
          <a:xfrm flipH="1">
            <a:off x="1751182" y="3579862"/>
            <a:ext cx="968058" cy="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7AA45BDB-66AF-7621-AFC4-5B453B5CF2D1}"/>
              </a:ext>
            </a:extLst>
          </p:cNvPr>
          <p:cNvCxnSpPr>
            <a:cxnSpLocks/>
          </p:cNvCxnSpPr>
          <p:nvPr/>
        </p:nvCxnSpPr>
        <p:spPr>
          <a:xfrm flipV="1">
            <a:off x="5580112" y="2763825"/>
            <a:ext cx="544384" cy="648610"/>
          </a:xfrm>
          <a:prstGeom prst="straightConnector1">
            <a:avLst/>
          </a:prstGeom>
          <a:ln w="38100">
            <a:solidFill>
              <a:schemeClr val="accent6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or: Curved 21">
            <a:extLst>
              <a:ext uri="{FF2B5EF4-FFF2-40B4-BE49-F238E27FC236}">
                <a16:creationId xmlns:a16="http://schemas.microsoft.com/office/drawing/2014/main" id="{4A9BFB30-CC86-230C-D581-8B9CC75B41C1}"/>
              </a:ext>
            </a:extLst>
          </p:cNvPr>
          <p:cNvCxnSpPr>
            <a:cxnSpLocks/>
            <a:endCxn id="10" idx="1"/>
          </p:cNvCxnSpPr>
          <p:nvPr/>
        </p:nvCxnSpPr>
        <p:spPr>
          <a:xfrm flipV="1">
            <a:off x="5763530" y="3688753"/>
            <a:ext cx="739831" cy="621307"/>
          </a:xfrm>
          <a:prstGeom prst="curvedConnector3">
            <a:avLst>
              <a:gd name="adj1" fmla="val 50000"/>
            </a:avLst>
          </a:prstGeom>
          <a:ln w="38100"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17848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animClr clrSpc="rgb" dir="cw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animClr clrSpc="rgb" dir="cw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1859B"/>
                                      </p:to>
                                    </p:animClr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animClr clrSpc="rgb" dir="cw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E36C09"/>
                                      </p:to>
                                    </p:animClr>
                                    <p:set>
                                      <p:cBhvr>
                                        <p:cTn id="7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9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animClr clrSpc="rgb" dir="cw">
                                      <p:cBhvr>
                                        <p:cTn id="12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7030A0"/>
                                      </p:to>
                                    </p:animClr>
                                    <p:set>
                                      <p:cBhvr>
                                        <p:cTn id="122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6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1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11790</TotalTime>
  <Words>151</Words>
  <Application>Microsoft Office PowerPoint</Application>
  <PresentationFormat>On-screen Show (16:9)</PresentationFormat>
  <Paragraphs>61</Paragraphs>
  <Slides>8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Aptos</vt:lpstr>
      <vt:lpstr>Arial</vt:lpstr>
      <vt:lpstr>Calibri</vt:lpstr>
      <vt:lpstr>Cambria</vt:lpstr>
      <vt:lpstr>Ink Free</vt:lpstr>
      <vt:lpstr>Lucida Handwriting</vt:lpstr>
      <vt:lpstr>Office Theme</vt:lpstr>
      <vt:lpstr>Менаџмент </vt:lpstr>
      <vt:lpstr>PowerPoint Presentation</vt:lpstr>
      <vt:lpstr>1 000 000 000  </vt:lpstr>
      <vt:lpstr>Moтивација</vt:lpstr>
      <vt:lpstr>Организовање</vt:lpstr>
      <vt:lpstr>PowerPoint Presentation</vt:lpstr>
      <vt:lpstr>PowerPoint Presentation</vt:lpstr>
      <vt:lpstr>Организовање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Менаџмент људских ресурса</dc:title>
  <dc:creator>MV_Vlada</dc:creator>
  <cp:lastModifiedBy>Arijana Skoric</cp:lastModifiedBy>
  <cp:revision>78</cp:revision>
  <dcterms:created xsi:type="dcterms:W3CDTF">2025-09-30T12:52:39Z</dcterms:created>
  <dcterms:modified xsi:type="dcterms:W3CDTF">2026-03-31T07:05:50Z</dcterms:modified>
</cp:coreProperties>
</file>