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39" r:id="rId3"/>
    <p:sldId id="283" r:id="rId4"/>
    <p:sldId id="340" r:id="rId5"/>
    <p:sldId id="341" r:id="rId6"/>
    <p:sldId id="342" r:id="rId7"/>
    <p:sldId id="343" r:id="rId8"/>
    <p:sldId id="359" r:id="rId9"/>
  </p:sldIdLst>
  <p:sldSz cx="9144000" cy="5143500" type="screen16x9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52" y="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85930-2322-48D0-8B0A-51AD5B0C797B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13FBAA-0072-4837-86D3-F2640CD042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557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730ED-E5D5-C733-8BEC-11516AE58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E586D4-6B7C-41AB-71B6-DE549774CC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34BA2A-D2B9-C4A0-45E9-637F63AA1B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B20312-A211-67C3-1EAF-BAA8583B30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737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BA3CE-C9AD-204F-EBCB-42432F34F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70D3F7-170A-9731-40AE-E056C73F13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78F787-2C3E-4FFB-30D8-D2F4AA7F04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6E5150-510B-BF77-0BE1-EFB7CDC708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3FBAA-0072-4837-86D3-F2640CD0423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551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30.03.2026.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788216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30.03.2026.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61978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30.03.2026.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25893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30.03.2026.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59341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30.03.2026.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283822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30.03.2026.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075221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30.03.2026.</a:t>
            </a:fld>
            <a:endParaRPr lang="sr-Cyrl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343943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30.03.2026.</a:t>
            </a:fld>
            <a:endParaRPr lang="sr-Cyrl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591233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30.03.2026.</a:t>
            </a:fld>
            <a:endParaRPr lang="sr-Cyrl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0516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30.03.2026.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855378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30.03.2026.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737756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7A66-A758-4038-BD20-59D4A075E212}" type="datetimeFigureOut">
              <a:rPr lang="sr-Cyrl-RS" smtClean="0"/>
              <a:t>30.03.2026.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70133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erson hiking on top of a mountain">
            <a:extLst>
              <a:ext uri="{FF2B5EF4-FFF2-40B4-BE49-F238E27FC236}">
                <a16:creationId xmlns:a16="http://schemas.microsoft.com/office/drawing/2014/main" id="{3184BC49-C913-3207-2F80-187BD7A77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36561"/>
            <a:ext cx="9433048" cy="56436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466629" y="2644130"/>
            <a:ext cx="2257500" cy="647700"/>
          </a:xfrm>
        </p:spPr>
        <p:txBody>
          <a:bodyPr>
            <a:noAutofit/>
          </a:bodyPr>
          <a:lstStyle/>
          <a:p>
            <a:pPr algn="l"/>
            <a:r>
              <a:rPr lang="sr-Cyrl-RS" sz="3200" dirty="0">
                <a:solidFill>
                  <a:schemeClr val="bg1"/>
                </a:solidFill>
                <a:latin typeface="Ink Free" panose="03080402000500000000" pitchFamily="66" charset="0"/>
              </a:rPr>
              <a:t>Менаџмент</a:t>
            </a:r>
            <a:r>
              <a:rPr lang="sr-Cyrl-RS" sz="3200" dirty="0">
                <a:solidFill>
                  <a:schemeClr val="bg1"/>
                </a:solidFill>
                <a:latin typeface="Cambria" pitchFamily="18" charset="0"/>
              </a:rPr>
              <a:t> 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200" y="4844356"/>
            <a:ext cx="6081212" cy="389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r-Cyrl-RS" sz="1200" b="1" dirty="0">
                <a:solidFill>
                  <a:schemeClr val="bg1"/>
                </a:solidFill>
                <a:latin typeface="Ink Free" panose="03080402000500000000" pitchFamily="66" charset="0"/>
              </a:rPr>
              <a:t>Академија Западна Србија – одсек Ваљево, предмет: Менаџмент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C54B1F-C794-9C9E-5B98-51908852617C}"/>
              </a:ext>
            </a:extLst>
          </p:cNvPr>
          <p:cNvSpPr txBox="1"/>
          <p:nvPr/>
        </p:nvSpPr>
        <p:spPr>
          <a:xfrm>
            <a:off x="2704082" y="2089808"/>
            <a:ext cx="37401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Организовање</a:t>
            </a:r>
            <a:endParaRPr lang="en-GB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D875D2-D99C-BE1D-B062-2B228FF6EC9E}"/>
              </a:ext>
            </a:extLst>
          </p:cNvPr>
          <p:cNvSpPr txBox="1"/>
          <p:nvPr/>
        </p:nvSpPr>
        <p:spPr>
          <a:xfrm>
            <a:off x="3792697" y="1883608"/>
            <a:ext cx="1616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Сесија седма:</a:t>
            </a:r>
            <a:endParaRPr lang="en-GB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5035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B44F4-4E41-7D5D-2388-E4485945C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064F9D9-965F-69D7-D88D-135F10A0B349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Stvaranje Adama">
            <a:extLst>
              <a:ext uri="{FF2B5EF4-FFF2-40B4-BE49-F238E27FC236}">
                <a16:creationId xmlns:a16="http://schemas.microsoft.com/office/drawing/2014/main" id="{86F5A7BD-EA5E-879F-8EA9-375980B3C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5300"/>
            <a:ext cx="9144000" cy="415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930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DC064-F26B-147E-461F-C331BF32B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A2154-84C4-6A85-FB08-B16D76580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427734"/>
            <a:ext cx="8229600" cy="857250"/>
          </a:xfrm>
        </p:spPr>
        <p:txBody>
          <a:bodyPr>
            <a:noAutofit/>
          </a:bodyPr>
          <a:lstStyle/>
          <a:p>
            <a:pPr algn="l"/>
            <a:r>
              <a:rPr lang="en-GB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1 000 000 000</a:t>
            </a:r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en-GB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sr-Cyrl-RS" sz="24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38F7FB2-A817-804A-FC65-A2B068BE50D5}"/>
              </a:ext>
            </a:extLst>
          </p:cNvPr>
          <p:cNvSpPr txBox="1">
            <a:spLocks/>
          </p:cNvSpPr>
          <p:nvPr/>
        </p:nvSpPr>
        <p:spPr>
          <a:xfrm>
            <a:off x="3327176" y="2434580"/>
            <a:ext cx="16048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Брак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5EFB72-1311-BA5B-D809-556646DDB165}"/>
              </a:ext>
            </a:extLst>
          </p:cNvPr>
          <p:cNvSpPr txBox="1">
            <a:spLocks/>
          </p:cNvSpPr>
          <p:nvPr/>
        </p:nvSpPr>
        <p:spPr>
          <a:xfrm>
            <a:off x="5220072" y="2434580"/>
            <a:ext cx="16048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Религија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02B503A-669D-5AE7-0A7F-11741A3332DC}"/>
              </a:ext>
            </a:extLst>
          </p:cNvPr>
          <p:cNvSpPr txBox="1">
            <a:spLocks/>
          </p:cNvSpPr>
          <p:nvPr/>
        </p:nvSpPr>
        <p:spPr>
          <a:xfrm>
            <a:off x="251520" y="286662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Теорија Икс и Ипсилон</a:t>
            </a:r>
            <a:r>
              <a:rPr lang="en-GB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sr-Cyrl-RS" sz="24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B7B5C0-6064-6BD5-C9C3-7C59862C411E}"/>
              </a:ext>
            </a:extLst>
          </p:cNvPr>
          <p:cNvSpPr txBox="1"/>
          <p:nvPr/>
        </p:nvSpPr>
        <p:spPr>
          <a:xfrm>
            <a:off x="131788" y="664865"/>
            <a:ext cx="4177747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3200" b="1" dirty="0">
                <a:solidFill>
                  <a:srgbClr val="FF0000"/>
                </a:solidFill>
                <a:latin typeface="Ink Free" panose="03080402000500000000" pitchFamily="66" charset="0"/>
              </a:rPr>
              <a:t>Неповерљиви</a:t>
            </a:r>
          </a:p>
          <a:p>
            <a:endParaRPr lang="sr-Cyrl-RS" sz="3200" b="1" dirty="0">
              <a:solidFill>
                <a:srgbClr val="FF0000"/>
              </a:solidFill>
              <a:latin typeface="Ink Free" panose="03080402000500000000" pitchFamily="66" charset="0"/>
            </a:endParaRPr>
          </a:p>
          <a:p>
            <a:r>
              <a:rPr lang="sr-Cyrl-RS" sz="3200" b="1" dirty="0">
                <a:solidFill>
                  <a:srgbClr val="FF0000"/>
                </a:solidFill>
                <a:latin typeface="Ink Free" panose="03080402000500000000" pitchFamily="66" charset="0"/>
              </a:rPr>
              <a:t>У суштини лењи</a:t>
            </a:r>
          </a:p>
          <a:p>
            <a:endParaRPr lang="sr-Cyrl-RS" sz="3200" b="1" dirty="0">
              <a:solidFill>
                <a:srgbClr val="FF0000"/>
              </a:solidFill>
              <a:latin typeface="Ink Free" panose="03080402000500000000" pitchFamily="66" charset="0"/>
            </a:endParaRPr>
          </a:p>
          <a:p>
            <a:r>
              <a:rPr lang="sr-Cyrl-RS" sz="3200" b="1" dirty="0">
                <a:solidFill>
                  <a:srgbClr val="FF0000"/>
                </a:solidFill>
                <a:latin typeface="Ink Free" panose="03080402000500000000" pitchFamily="66" charset="0"/>
              </a:rPr>
              <a:t>Незаинтересовани</a:t>
            </a:r>
          </a:p>
          <a:p>
            <a:r>
              <a:rPr lang="en-GB" sz="3200" b="1" dirty="0">
                <a:solidFill>
                  <a:srgbClr val="FF0000"/>
                </a:solidFill>
                <a:latin typeface="Ink Free" panose="03080402000500000000" pitchFamily="66" charset="0"/>
              </a:rPr>
              <a:t>`</a:t>
            </a:r>
            <a:endParaRPr lang="sr-Cyrl-RS" sz="3200" b="1" dirty="0">
              <a:solidFill>
                <a:srgbClr val="FF0000"/>
              </a:solidFill>
              <a:latin typeface="Ink Free" panose="03080402000500000000" pitchFamily="66" charset="0"/>
            </a:endParaRPr>
          </a:p>
          <a:p>
            <a:r>
              <a:rPr lang="sr-Cyrl-RS" sz="3200" b="1" dirty="0">
                <a:solidFill>
                  <a:srgbClr val="FF0000"/>
                </a:solidFill>
                <a:latin typeface="Ink Free" panose="03080402000500000000" pitchFamily="66" charset="0"/>
              </a:rPr>
              <a:t>Раде кад су присиљени</a:t>
            </a:r>
            <a:endParaRPr lang="en-GB" sz="3200" b="1" dirty="0">
              <a:solidFill>
                <a:srgbClr val="FF0000"/>
              </a:solidFill>
              <a:latin typeface="Ink Free" panose="03080402000500000000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D7E691-EC7A-0BC5-563D-191136BBECBD}"/>
              </a:ext>
            </a:extLst>
          </p:cNvPr>
          <p:cNvSpPr txBox="1"/>
          <p:nvPr/>
        </p:nvSpPr>
        <p:spPr>
          <a:xfrm>
            <a:off x="4356770" y="555526"/>
            <a:ext cx="4655442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3200" b="1" dirty="0">
                <a:solidFill>
                  <a:srgbClr val="7030A0"/>
                </a:solidFill>
                <a:latin typeface="Ink Free" panose="03080402000500000000" pitchFamily="66" charset="0"/>
              </a:rPr>
              <a:t>Отворени</a:t>
            </a:r>
          </a:p>
          <a:p>
            <a:endParaRPr lang="sr-Cyrl-RS" sz="3200" b="1" dirty="0">
              <a:solidFill>
                <a:srgbClr val="7030A0"/>
              </a:solidFill>
              <a:latin typeface="Ink Free" panose="03080402000500000000" pitchFamily="66" charset="0"/>
            </a:endParaRPr>
          </a:p>
          <a:p>
            <a:r>
              <a:rPr lang="sr-Cyrl-RS" sz="3200" b="1" dirty="0">
                <a:solidFill>
                  <a:srgbClr val="7030A0"/>
                </a:solidFill>
                <a:latin typeface="Ink Free" panose="03080402000500000000" pitchFamily="66" charset="0"/>
              </a:rPr>
              <a:t>Желе успех и одговорност</a:t>
            </a:r>
          </a:p>
          <a:p>
            <a:endParaRPr lang="sr-Cyrl-RS" sz="3200" b="1" dirty="0">
              <a:solidFill>
                <a:srgbClr val="7030A0"/>
              </a:solidFill>
              <a:latin typeface="Ink Free" panose="03080402000500000000" pitchFamily="66" charset="0"/>
            </a:endParaRPr>
          </a:p>
          <a:p>
            <a:r>
              <a:rPr lang="sr-Cyrl-RS" sz="3200" b="1" dirty="0">
                <a:solidFill>
                  <a:srgbClr val="7030A0"/>
                </a:solidFill>
                <a:latin typeface="Ink Free" panose="03080402000500000000" pitchFamily="66" charset="0"/>
              </a:rPr>
              <a:t>Заинтересовани</a:t>
            </a:r>
          </a:p>
          <a:p>
            <a:endParaRPr lang="sr-Cyrl-RS" sz="3200" b="1" dirty="0">
              <a:solidFill>
                <a:srgbClr val="7030A0"/>
              </a:solidFill>
              <a:latin typeface="Ink Free" panose="03080402000500000000" pitchFamily="66" charset="0"/>
            </a:endParaRPr>
          </a:p>
          <a:p>
            <a:r>
              <a:rPr lang="sr-Cyrl-RS" sz="3200" b="1" dirty="0">
                <a:solidFill>
                  <a:srgbClr val="7030A0"/>
                </a:solidFill>
                <a:latin typeface="Ink Free" panose="03080402000500000000" pitchFamily="66" charset="0"/>
              </a:rPr>
              <a:t>Воле да раде и стварају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408A8E-69FE-394E-4DEA-27B8CB2B0CA7}"/>
              </a:ext>
            </a:extLst>
          </p:cNvPr>
          <p:cNvSpPr txBox="1"/>
          <p:nvPr/>
        </p:nvSpPr>
        <p:spPr>
          <a:xfrm>
            <a:off x="1403648" y="267494"/>
            <a:ext cx="3994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4000" b="1" dirty="0">
                <a:solidFill>
                  <a:srgbClr val="FF0000"/>
                </a:solidFill>
                <a:latin typeface="Ink Free" panose="03080402000500000000" pitchFamily="66" charset="0"/>
              </a:rPr>
              <a:t>Х</a:t>
            </a:r>
            <a:endParaRPr lang="en-GB" sz="4000" b="1" dirty="0">
              <a:solidFill>
                <a:srgbClr val="FF0000"/>
              </a:solidFill>
              <a:latin typeface="Ink Free" panose="03080402000500000000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9CCEC2-CA65-0872-33CD-C6926C340059}"/>
              </a:ext>
            </a:extLst>
          </p:cNvPr>
          <p:cNvSpPr txBox="1"/>
          <p:nvPr/>
        </p:nvSpPr>
        <p:spPr>
          <a:xfrm>
            <a:off x="4820604" y="123478"/>
            <a:ext cx="4347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  <a:latin typeface="Ink Free" panose="03080402000500000000" pitchFamily="66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159475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4" grpId="0"/>
      <p:bldP spid="4" grpId="1"/>
      <p:bldP spid="5" grpId="0"/>
      <p:bldP spid="5" grpId="1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42164-57F4-B0C0-A57D-4B05703FA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CAF13-A41B-0F93-6C2E-73625ECA6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427734"/>
            <a:ext cx="8229600" cy="857250"/>
          </a:xfrm>
        </p:spPr>
        <p:txBody>
          <a:bodyPr>
            <a:noAutofit/>
          </a:bodyPr>
          <a:lstStyle/>
          <a:p>
            <a:pPr algn="l"/>
            <a:r>
              <a:rPr lang="en-GB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</a:t>
            </a:r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тивација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B6D461-A5DB-864B-6CB7-52703E81C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617" y="-6054"/>
            <a:ext cx="6446384" cy="51495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0929EB-54B3-B3A8-75A6-F850BC5D64E6}"/>
              </a:ext>
            </a:extLst>
          </p:cNvPr>
          <p:cNvSpPr txBox="1"/>
          <p:nvPr/>
        </p:nvSpPr>
        <p:spPr>
          <a:xfrm>
            <a:off x="242336" y="3003798"/>
            <a:ext cx="2673480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Cyrl-RS" sz="1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Психички процес покретања, усмеравања и регулисања делатности усмерене ка одређеном циљу </a:t>
            </a:r>
            <a:r>
              <a:rPr lang="sr-Cyrl-RS" sz="1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(Требјешанин Ж.2008)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1E1913C-CD63-D82E-ABA6-CF77F191F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06" y="2041"/>
            <a:ext cx="2713725" cy="2713725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18315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CF0B8-08B6-8291-B77A-613B5CB10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28A8239-B75B-EDAE-C881-ABD8DF4EB5DD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E645EDC-4335-81E0-B15C-07A3CF22F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sr-Cyrl-R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Организовање</a:t>
            </a:r>
            <a:r>
              <a:rPr lang="sr-Cyrl-RS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r-Cyrl-R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је процес у коме се дефинишу </a:t>
            </a:r>
            <a:r>
              <a:rPr lang="sr-Cyrl-RS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послови које треба урадити</a:t>
            </a:r>
            <a:r>
              <a:rPr lang="sr-Cyrl-R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врши </a:t>
            </a:r>
            <a:r>
              <a:rPr lang="sr-Cyrl-RS" dirty="0">
                <a:solidFill>
                  <a:schemeClr val="tx2">
                    <a:lumMod val="50000"/>
                  </a:schemeClr>
                </a:solidFill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подела рада</a:t>
            </a:r>
            <a:r>
              <a:rPr lang="sr-Cyrl-R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послови групишу у одговарајуће структуре и </a:t>
            </a:r>
            <a:r>
              <a:rPr lang="sr-Cyrl-RS" dirty="0">
                <a:solidFill>
                  <a:schemeClr val="tx2">
                    <a:lumMod val="50000"/>
                  </a:schemeClr>
                </a:solidFill>
                <a:highlight>
                  <a:srgbClr val="FF00FF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координирају активности </a:t>
            </a:r>
            <a:r>
              <a:rPr lang="sr-Cyrl-R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свих чланова породице/организације/друштва </a:t>
            </a:r>
            <a:r>
              <a:rPr lang="sr-Cyrl-RS" dirty="0">
                <a:solidFill>
                  <a:schemeClr val="tx2">
                    <a:lumMod val="50000"/>
                  </a:schemeClr>
                </a:solidFill>
                <a:highlight>
                  <a:srgbClr val="C0C0C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ради остварења циљева</a:t>
            </a:r>
            <a:endParaRPr lang="en-GB" dirty="0">
              <a:solidFill>
                <a:schemeClr val="tx2">
                  <a:lumMod val="50000"/>
                </a:schemeClr>
              </a:solidFill>
              <a:highlight>
                <a:srgbClr val="C0C0C0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16CC734-350E-75B6-8259-45F42CC18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Организовање</a:t>
            </a:r>
            <a:endParaRPr lang="en-GB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Graphic 2" descr="User with solid fill">
            <a:extLst>
              <a:ext uri="{FF2B5EF4-FFF2-40B4-BE49-F238E27FC236}">
                <a16:creationId xmlns:a16="http://schemas.microsoft.com/office/drawing/2014/main" id="{0A79F3DC-27D7-8A89-4BA9-9D9021EDD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04201" y="3267261"/>
            <a:ext cx="1634480" cy="1634480"/>
          </a:xfrm>
          <a:prstGeom prst="rect">
            <a:avLst/>
          </a:prstGeom>
        </p:spPr>
      </p:pic>
      <p:pic>
        <p:nvPicPr>
          <p:cNvPr id="8" name="Graphic 7" descr="Suburban scene with solid fill">
            <a:extLst>
              <a:ext uri="{FF2B5EF4-FFF2-40B4-BE49-F238E27FC236}">
                <a16:creationId xmlns:a16="http://schemas.microsoft.com/office/drawing/2014/main" id="{47488EC6-D66D-630D-CE1E-660844087A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07385" y="2739061"/>
            <a:ext cx="2272208" cy="2272208"/>
          </a:xfrm>
          <a:prstGeom prst="rect">
            <a:avLst/>
          </a:prstGeom>
        </p:spPr>
      </p:pic>
      <p:pic>
        <p:nvPicPr>
          <p:cNvPr id="13" name="Graphic 12" descr="Group of people with solid fill">
            <a:extLst>
              <a:ext uri="{FF2B5EF4-FFF2-40B4-BE49-F238E27FC236}">
                <a16:creationId xmlns:a16="http://schemas.microsoft.com/office/drawing/2014/main" id="{73B167FB-1EB7-ABAF-22ED-02EB07580D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51920" y="166175"/>
            <a:ext cx="2692673" cy="2692673"/>
          </a:xfrm>
          <a:prstGeom prst="rect">
            <a:avLst/>
          </a:prstGeom>
        </p:spPr>
      </p:pic>
      <p:pic>
        <p:nvPicPr>
          <p:cNvPr id="15" name="Graphic 14" descr="Boardroom with solid fill">
            <a:extLst>
              <a:ext uri="{FF2B5EF4-FFF2-40B4-BE49-F238E27FC236}">
                <a16:creationId xmlns:a16="http://schemas.microsoft.com/office/drawing/2014/main" id="{07D258D0-7B3D-92E8-C5C1-65F815C4DF1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77548" y="651274"/>
            <a:ext cx="2087787" cy="208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6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7" grpI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B1C8B-78E5-39CC-984B-84B23B107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GB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00B5A-4DCA-FF7F-6D01-C9AEAEC26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9076D2-D958-6901-DE7D-D5426A3A6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974"/>
            <a:ext cx="9144000" cy="50545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C39FC7-E71A-DFE0-FFF1-272A19153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1633987"/>
            <a:ext cx="3079229" cy="307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37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B08AA-1F62-EE19-0B92-242369805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933D8F2-BB8F-0071-9081-A6A999F63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8" y="-6181"/>
            <a:ext cx="7134148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0EC8FB-5A32-2974-C963-CD89D2A9A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GB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0E94D-BECB-44C6-93AB-257CF5AA2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1CCDA3-20D9-7F17-2DC9-8D47BC062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411510"/>
            <a:ext cx="3000599" cy="300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39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95DE9-3F77-9D91-5B05-E4A7BA141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6E78B-AEED-47B3-FCFF-06A550EFD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Организовање</a:t>
            </a:r>
            <a:endParaRPr lang="en-GB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0C6B7-3A61-F443-97F0-85A4A9539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9240" y="1275606"/>
            <a:ext cx="3497016" cy="39468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Дефинисање послова</a:t>
            </a:r>
          </a:p>
          <a:p>
            <a:pPr marL="0" indent="0">
              <a:buNone/>
            </a:pPr>
            <a:endParaRPr lang="sr-Cyrl-RS" sz="2000" b="1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sr-Cyrl-RS" sz="2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Повезивање послова</a:t>
            </a:r>
          </a:p>
          <a:p>
            <a:pPr marL="0" indent="0">
              <a:buNone/>
            </a:pPr>
            <a:endParaRPr lang="sr-Cyrl-RS" sz="20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Груписање</a:t>
            </a:r>
            <a:r>
              <a:rPr lang="sr-Cyrl-RS" sz="20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послова</a:t>
            </a:r>
            <a:r>
              <a:rPr lang="sr-Cyrl-RS" sz="20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sr-Cyrl-RS" sz="2000" b="1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sr-Cyrl-RS" sz="2000" b="1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Децентрализација</a:t>
            </a:r>
            <a:r>
              <a:rPr lang="sr-Cyrl-RS" sz="20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и овлашћења</a:t>
            </a:r>
            <a:endParaRPr lang="en-GB" sz="20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BA7A0B5-EFED-B0C3-3CF7-C09A152781C2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910D563-BAD0-A1F3-7B5A-8D072965EF90}"/>
              </a:ext>
            </a:extLst>
          </p:cNvPr>
          <p:cNvSpPr txBox="1"/>
          <p:nvPr/>
        </p:nvSpPr>
        <p:spPr>
          <a:xfrm>
            <a:off x="6286571" y="109768"/>
            <a:ext cx="28408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000" b="1" dirty="0">
                <a:solidFill>
                  <a:srgbClr val="92D050"/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Поједноставити</a:t>
            </a:r>
          </a:p>
          <a:p>
            <a:r>
              <a:rPr lang="sr-Cyrl-RS" sz="2000" b="1" dirty="0">
                <a:solidFill>
                  <a:srgbClr val="92D050"/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Ротирати </a:t>
            </a:r>
          </a:p>
          <a:p>
            <a:r>
              <a:rPr lang="sr-Cyrl-RS" sz="2000" b="1" dirty="0">
                <a:solidFill>
                  <a:srgbClr val="92D050"/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Проширити обим</a:t>
            </a:r>
          </a:p>
          <a:p>
            <a:r>
              <a:rPr lang="sr-Cyrl-RS" sz="2000" b="1" dirty="0">
                <a:solidFill>
                  <a:srgbClr val="92D050"/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Унапредити (обогатити)</a:t>
            </a:r>
            <a:endParaRPr lang="en-GB" sz="2000" b="1" dirty="0">
              <a:solidFill>
                <a:srgbClr val="92D050"/>
              </a:solidFill>
              <a:latin typeface="Ink Free" panose="03080402000500000000" pitchFamily="66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EF7BD7-7CCF-D3F7-3D34-515002D1925B}"/>
              </a:ext>
            </a:extLst>
          </p:cNvPr>
          <p:cNvSpPr txBox="1"/>
          <p:nvPr/>
        </p:nvSpPr>
        <p:spPr>
          <a:xfrm>
            <a:off x="87697" y="1063228"/>
            <a:ext cx="2470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>
                <a:solidFill>
                  <a:schemeClr val="accent5">
                    <a:lumMod val="75000"/>
                  </a:schemeClr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Квалитативно </a:t>
            </a:r>
          </a:p>
          <a:p>
            <a:r>
              <a:rPr lang="sr-Cyrl-RS" dirty="0">
                <a:solidFill>
                  <a:schemeClr val="accent5">
                    <a:lumMod val="75000"/>
                  </a:schemeClr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(специјализација)</a:t>
            </a:r>
          </a:p>
          <a:p>
            <a:r>
              <a:rPr lang="sr-Cyrl-RS" dirty="0">
                <a:solidFill>
                  <a:schemeClr val="accent5">
                    <a:lumMod val="75000"/>
                  </a:schemeClr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Квантитативно</a:t>
            </a:r>
            <a:endParaRPr lang="en-GB" dirty="0">
              <a:solidFill>
                <a:schemeClr val="accent5">
                  <a:lumMod val="75000"/>
                </a:schemeClr>
              </a:solidFill>
              <a:latin typeface="Ink Free" panose="03080402000500000000" pitchFamily="66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69D374-A7D7-7241-D763-6C91A735F30D}"/>
              </a:ext>
            </a:extLst>
          </p:cNvPr>
          <p:cNvSpPr txBox="1"/>
          <p:nvPr/>
        </p:nvSpPr>
        <p:spPr>
          <a:xfrm>
            <a:off x="6093504" y="1644175"/>
            <a:ext cx="2948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повежемо послове</a:t>
            </a:r>
          </a:p>
          <a:p>
            <a:r>
              <a:rPr lang="sr-Cyrl-RS" sz="20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направимо конкуренцију</a:t>
            </a:r>
          </a:p>
          <a:p>
            <a:r>
              <a:rPr lang="sr-Cyrl-RS" sz="20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избегнемо конкуренцију</a:t>
            </a:r>
          </a:p>
          <a:p>
            <a:r>
              <a:rPr lang="sr-Cyrl-RS" sz="20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побољшамо координацију</a:t>
            </a:r>
            <a:endParaRPr lang="en-GB" sz="2000" b="1" dirty="0">
              <a:solidFill>
                <a:schemeClr val="accent6">
                  <a:lumMod val="75000"/>
                </a:schemeClr>
              </a:solidFill>
              <a:latin typeface="Lucida Handwriting" panose="03010101010101010101" pitchFamily="66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AC126C-0A7B-A793-4366-75CF862D32F6}"/>
              </a:ext>
            </a:extLst>
          </p:cNvPr>
          <p:cNvSpPr txBox="1"/>
          <p:nvPr/>
        </p:nvSpPr>
        <p:spPr>
          <a:xfrm>
            <a:off x="277010" y="2628657"/>
            <a:ext cx="29483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Једноставна</a:t>
            </a:r>
          </a:p>
          <a:p>
            <a:r>
              <a:rPr lang="sr-Cyrl-RS" sz="20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Функционална</a:t>
            </a:r>
          </a:p>
          <a:p>
            <a:r>
              <a:rPr lang="sr-Cyrl-RS" sz="20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Пројектна</a:t>
            </a:r>
          </a:p>
          <a:p>
            <a:r>
              <a:rPr lang="sr-Cyrl-RS" sz="20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Матрична</a:t>
            </a:r>
          </a:p>
          <a:p>
            <a:r>
              <a:rPr lang="sr-Cyrl-RS" sz="20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Дивизиона</a:t>
            </a:r>
          </a:p>
          <a:p>
            <a:r>
              <a:rPr lang="sr-Cyrl-RS" sz="20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Производна</a:t>
            </a:r>
          </a:p>
          <a:p>
            <a:r>
              <a:rPr lang="sr-Cyrl-RS" sz="2000" b="1" dirty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Географска</a:t>
            </a:r>
            <a:endParaRPr lang="en-GB" sz="2000" b="1" dirty="0">
              <a:solidFill>
                <a:schemeClr val="accent6">
                  <a:lumMod val="75000"/>
                </a:schemeClr>
              </a:solidFill>
              <a:latin typeface="Ink Free" panose="03080402000500000000" pitchFamily="66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89DD36-F55E-8208-2AE8-38B979FBE7AD}"/>
              </a:ext>
            </a:extLst>
          </p:cNvPr>
          <p:cNvSpPr txBox="1"/>
          <p:nvPr/>
        </p:nvSpPr>
        <p:spPr>
          <a:xfrm>
            <a:off x="6883779" y="3982293"/>
            <a:ext cx="14109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solidFill>
                  <a:srgbClr val="7030A0"/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Моћ </a:t>
            </a:r>
          </a:p>
          <a:p>
            <a:r>
              <a:rPr lang="sr-Cyrl-RS" dirty="0">
                <a:solidFill>
                  <a:srgbClr val="7030A0"/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Ауторитет</a:t>
            </a:r>
          </a:p>
          <a:p>
            <a:r>
              <a:rPr lang="sr-Cyrl-RS" dirty="0">
                <a:solidFill>
                  <a:srgbClr val="7030A0"/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Одговорност</a:t>
            </a:r>
            <a:endParaRPr lang="en-GB" dirty="0">
              <a:solidFill>
                <a:srgbClr val="7030A0"/>
              </a:solidFill>
              <a:latin typeface="Ink Free" panose="03080402000500000000" pitchFamily="66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BCEA8A-7598-65FA-7D67-A35AFDF28831}"/>
              </a:ext>
            </a:extLst>
          </p:cNvPr>
          <p:cNvSpPr txBox="1"/>
          <p:nvPr/>
        </p:nvSpPr>
        <p:spPr>
          <a:xfrm>
            <a:off x="6503361" y="3365587"/>
            <a:ext cx="21739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>
                <a:solidFill>
                  <a:srgbClr val="7030A0"/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Центалирзовано </a:t>
            </a:r>
          </a:p>
          <a:p>
            <a:r>
              <a:rPr lang="sr-Cyrl-RS" dirty="0">
                <a:solidFill>
                  <a:srgbClr val="7030A0"/>
                </a:solidFill>
                <a:latin typeface="Ink Free" panose="03080402000500000000" pitchFamily="66" charset="0"/>
                <a:ea typeface="Cambria" panose="02040503050406030204" pitchFamily="18" charset="0"/>
              </a:rPr>
              <a:t>и децентрализовано</a:t>
            </a:r>
            <a:endParaRPr lang="en-GB" dirty="0">
              <a:solidFill>
                <a:srgbClr val="7030A0"/>
              </a:solidFill>
              <a:latin typeface="Ink Free" panose="03080402000500000000" pitchFamily="66" charset="0"/>
              <a:ea typeface="Cambria" panose="02040503050406030204" pitchFamily="18" charset="0"/>
            </a:endParaRPr>
          </a:p>
        </p:txBody>
      </p: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01CBF7C9-CFA5-688A-42C3-3667F1A00156}"/>
              </a:ext>
            </a:extLst>
          </p:cNvPr>
          <p:cNvCxnSpPr>
            <a:cxnSpLocks/>
            <a:endCxn id="4" idx="1"/>
          </p:cNvCxnSpPr>
          <p:nvPr/>
        </p:nvCxnSpPr>
        <p:spPr>
          <a:xfrm rot="5400000" flipH="1" flipV="1">
            <a:off x="5687643" y="794896"/>
            <a:ext cx="622336" cy="575520"/>
          </a:xfrm>
          <a:prstGeom prst="curvedConnector2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0318D779-FBF4-D9A1-D438-D2801A19FE3B}"/>
              </a:ext>
            </a:extLst>
          </p:cNvPr>
          <p:cNvCxnSpPr>
            <a:cxnSpLocks/>
          </p:cNvCxnSpPr>
          <p:nvPr/>
        </p:nvCxnSpPr>
        <p:spPr>
          <a:xfrm rot="16200000" flipV="1">
            <a:off x="2014884" y="1601537"/>
            <a:ext cx="817312" cy="591401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8336EED-3326-6149-C7D8-1FC844AF212C}"/>
              </a:ext>
            </a:extLst>
          </p:cNvPr>
          <p:cNvCxnSpPr>
            <a:cxnSpLocks/>
          </p:cNvCxnSpPr>
          <p:nvPr/>
        </p:nvCxnSpPr>
        <p:spPr>
          <a:xfrm flipH="1">
            <a:off x="1751182" y="3579862"/>
            <a:ext cx="968058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AA45BDB-66AF-7621-AFC4-5B453B5CF2D1}"/>
              </a:ext>
            </a:extLst>
          </p:cNvPr>
          <p:cNvCxnSpPr>
            <a:cxnSpLocks/>
          </p:cNvCxnSpPr>
          <p:nvPr/>
        </p:nvCxnSpPr>
        <p:spPr>
          <a:xfrm flipV="1">
            <a:off x="5580112" y="2763825"/>
            <a:ext cx="544384" cy="64861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4A9BFB30-CC86-230C-D581-8B9CC75B41C1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5763530" y="3688753"/>
            <a:ext cx="739831" cy="621307"/>
          </a:xfrm>
          <a:prstGeom prst="curvedConnector3">
            <a:avLst>
              <a:gd name="adj1" fmla="val 50000"/>
            </a:avLst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7848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1859B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1859B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1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11790</TotalTime>
  <Words>151</Words>
  <Application>Microsoft Office PowerPoint</Application>
  <PresentationFormat>On-screen Show (16:9)</PresentationFormat>
  <Paragraphs>61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Cambria</vt:lpstr>
      <vt:lpstr>Ink Free</vt:lpstr>
      <vt:lpstr>Lucida Handwriting</vt:lpstr>
      <vt:lpstr>Office Theme</vt:lpstr>
      <vt:lpstr>Менаџмент </vt:lpstr>
      <vt:lpstr>PowerPoint Presentation</vt:lpstr>
      <vt:lpstr>1 000 000 000  </vt:lpstr>
      <vt:lpstr>Moтивација</vt:lpstr>
      <vt:lpstr>Организовање</vt:lpstr>
      <vt:lpstr>PowerPoint Presentation</vt:lpstr>
      <vt:lpstr>PowerPoint Presentation</vt:lpstr>
      <vt:lpstr>Организовање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Менаџмент људских ресурса</dc:title>
  <dc:creator>MV_Vlada</dc:creator>
  <cp:lastModifiedBy>Arijana Skoric</cp:lastModifiedBy>
  <cp:revision>78</cp:revision>
  <dcterms:created xsi:type="dcterms:W3CDTF">2025-09-30T12:52:39Z</dcterms:created>
  <dcterms:modified xsi:type="dcterms:W3CDTF">2026-03-31T07:05:50Z</dcterms:modified>
</cp:coreProperties>
</file>