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3" r:id="rId9"/>
    <p:sldId id="267" r:id="rId10"/>
    <p:sldId id="268" r:id="rId11"/>
    <p:sldId id="269" r:id="rId12"/>
    <p:sldId id="270" r:id="rId13"/>
    <p:sldId id="271" r:id="rId14"/>
    <p:sldId id="264" r:id="rId15"/>
    <p:sldId id="265" r:id="rId16"/>
    <p:sldId id="266" r:id="rId17"/>
    <p:sldId id="272" r:id="rId18"/>
    <p:sldId id="273" r:id="rId19"/>
    <p:sldId id="274" r:id="rId20"/>
    <p:sldId id="276" r:id="rId21"/>
    <p:sldId id="277" r:id="rId22"/>
    <p:sldId id="278" r:id="rId23"/>
    <p:sldId id="281" r:id="rId24"/>
    <p:sldId id="283" r:id="rId25"/>
    <p:sldId id="285" r:id="rId26"/>
    <p:sldId id="28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varScale="1">
        <p:scale>
          <a:sx n="73" d="100"/>
          <a:sy n="73" d="100"/>
        </p:scale>
        <p:origin x="-42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5/18/2021</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5/18/2021</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p:cNvGrpSpPr/>
          <p:nvPr/>
        </p:nvGrpSpPr>
        <p:grpSpPr>
          <a:xfrm>
            <a:off x="0" y="0"/>
            <a:ext cx="2814638"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pPr/>
              <a:t>5/18/2021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pPr/>
              <a:t>5/18/2021</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pPr/>
              <a:t>‹#›</a:t>
            </a:fld>
            <a:endParaRPr lang="en-US" dirty="0"/>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pPr/>
              <a:t>5/18/2021</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5/18/2021</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t>POSLOVNO KOMUNICIRANJE</a:t>
            </a:r>
            <a:endParaRPr lang="en-US" dirty="0"/>
          </a:p>
        </p:txBody>
      </p:sp>
      <p:sp>
        <p:nvSpPr>
          <p:cNvPr id="3" name="Subtitle 2"/>
          <p:cNvSpPr>
            <a:spLocks noGrp="1"/>
          </p:cNvSpPr>
          <p:nvPr>
            <p:ph type="subTitle" idx="1"/>
          </p:nvPr>
        </p:nvSpPr>
        <p:spPr>
          <a:xfrm>
            <a:off x="496389" y="6118167"/>
            <a:ext cx="11557066" cy="603308"/>
          </a:xfrm>
        </p:spPr>
        <p:txBody>
          <a:bodyPr>
            <a:normAutofit/>
          </a:bodyPr>
          <a:lstStyle/>
          <a:p>
            <a:pPr algn="l"/>
            <a:r>
              <a:rPr lang="sr-Latn-RS" cap="none" dirty="0">
                <a:latin typeface="Arial Narrow" panose="020B0606020202030204" pitchFamily="34" charset="0"/>
              </a:rPr>
              <a:t>Dr Marina Janković-Perić 			               Dr S</a:t>
            </a:r>
            <a:r>
              <a:rPr lang="en-US" cap="none" dirty="0" err="1">
                <a:latin typeface="Arial Narrow" panose="020B0606020202030204" pitchFamily="34" charset="0"/>
              </a:rPr>
              <a:t>anja</a:t>
            </a:r>
            <a:r>
              <a:rPr lang="en-US" cap="none" dirty="0">
                <a:latin typeface="Arial Narrow" panose="020B0606020202030204" pitchFamily="34" charset="0"/>
              </a:rPr>
              <a:t> </a:t>
            </a:r>
            <a:r>
              <a:rPr lang="sr-Latn-RS" cap="none" dirty="0">
                <a:latin typeface="Arial Narrow" panose="020B0606020202030204" pitchFamily="34" charset="0"/>
              </a:rPr>
              <a:t>R</a:t>
            </a:r>
            <a:r>
              <a:rPr lang="en-US" cap="none" dirty="0" err="1">
                <a:latin typeface="Arial Narrow" panose="020B0606020202030204" pitchFamily="34" charset="0"/>
              </a:rPr>
              <a:t>adovanovi</a:t>
            </a:r>
            <a:r>
              <a:rPr lang="sr-Latn-RS" cap="none" dirty="0">
                <a:latin typeface="Arial Narrow" panose="020B0606020202030204" pitchFamily="34" charset="0"/>
              </a:rPr>
              <a:t>ć</a:t>
            </a:r>
          </a:p>
          <a:p>
            <a:pPr algn="l"/>
            <a:endParaRPr lang="en-US" cap="none" dirty="0">
              <a:latin typeface="Arial Narrow" panose="020B0606020202030204" pitchFamily="34" charset="0"/>
            </a:endParaRPr>
          </a:p>
        </p:txBody>
      </p:sp>
    </p:spTree>
    <p:extLst>
      <p:ext uri="{BB962C8B-B14F-4D97-AF65-F5344CB8AC3E}">
        <p14:creationId xmlns:p14="http://schemas.microsoft.com/office/powerpoint/2010/main" xmlns="" val="27910472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a:bodyPr>
          <a:lstStyle/>
          <a:p>
            <a:pPr marL="0" indent="0">
              <a:buNone/>
            </a:pPr>
            <a:r>
              <a:rPr lang="sr-Latn-RS" sz="3200" i="1" u="sng" dirty="0">
                <a:solidFill>
                  <a:schemeClr val="tx1"/>
                </a:solidFill>
              </a:rPr>
              <a:t>Prijava za posao</a:t>
            </a:r>
            <a:endParaRPr lang="en-US" sz="3200" i="1" u="sng" dirty="0">
              <a:solidFill>
                <a:schemeClr val="tx1"/>
              </a:solidFill>
            </a:endParaRPr>
          </a:p>
          <a:p>
            <a:r>
              <a:rPr lang="sr-Latn-RS" sz="2400" b="1" dirty="0">
                <a:solidFill>
                  <a:schemeClr val="tx1"/>
                </a:solidFill>
              </a:rPr>
              <a:t>Struktura propratnog pisma</a:t>
            </a:r>
            <a:r>
              <a:rPr lang="sr-Latn-RS" sz="2400" dirty="0">
                <a:solidFill>
                  <a:schemeClr val="tx1"/>
                </a:solidFill>
              </a:rPr>
              <a:t>:</a:t>
            </a:r>
          </a:p>
          <a:p>
            <a:pPr lvl="1"/>
            <a:r>
              <a:rPr lang="sr-Latn-RS" sz="2400" b="1" dirty="0">
                <a:solidFill>
                  <a:schemeClr val="tx1"/>
                </a:solidFill>
              </a:rPr>
              <a:t>II pasus:</a:t>
            </a:r>
          </a:p>
          <a:p>
            <a:pPr lvl="2"/>
            <a:r>
              <a:rPr lang="sr-Latn-RS" sz="2000" dirty="0">
                <a:solidFill>
                  <a:schemeClr val="tx1"/>
                </a:solidFill>
              </a:rPr>
              <a:t>glavni deo pisma: obrazovanje, radno iskustvo, dugoročni planovi</a:t>
            </a:r>
          </a:p>
          <a:p>
            <a:pPr lvl="1"/>
            <a:r>
              <a:rPr lang="sr-Latn-RS" sz="2200" b="1" dirty="0">
                <a:solidFill>
                  <a:schemeClr val="tx1"/>
                </a:solidFill>
              </a:rPr>
              <a:t>III </a:t>
            </a:r>
            <a:r>
              <a:rPr lang="sr-Latn-RS" sz="2400" b="1" dirty="0">
                <a:solidFill>
                  <a:schemeClr val="tx1"/>
                </a:solidFill>
              </a:rPr>
              <a:t>pasus</a:t>
            </a:r>
            <a:r>
              <a:rPr lang="sr-Latn-RS" sz="2200" b="1" dirty="0">
                <a:solidFill>
                  <a:schemeClr val="tx1"/>
                </a:solidFill>
              </a:rPr>
              <a:t>:</a:t>
            </a:r>
          </a:p>
          <a:p>
            <a:pPr lvl="2"/>
            <a:r>
              <a:rPr lang="sr-Latn-RS" sz="2000" dirty="0">
                <a:solidFill>
                  <a:schemeClr val="tx1"/>
                </a:solidFill>
              </a:rPr>
              <a:t>nije </a:t>
            </a:r>
            <a:r>
              <a:rPr lang="sr-Latn-RS" sz="2400" dirty="0">
                <a:solidFill>
                  <a:schemeClr val="tx1"/>
                </a:solidFill>
              </a:rPr>
              <a:t>obavezan</a:t>
            </a:r>
            <a:r>
              <a:rPr lang="sr-Latn-RS" sz="2000" dirty="0">
                <a:solidFill>
                  <a:schemeClr val="tx1"/>
                </a:solidFill>
              </a:rPr>
              <a:t>, ali je poželjan – ima za cilj da demonstrira vaš entuzijazam i interesovanje za rad</a:t>
            </a:r>
          </a:p>
          <a:p>
            <a:endParaRPr lang="en-US" dirty="0">
              <a:solidFill>
                <a:schemeClr val="tx1"/>
              </a:solidFill>
            </a:endParaRPr>
          </a:p>
        </p:txBody>
      </p:sp>
    </p:spTree>
    <p:extLst>
      <p:ext uri="{BB962C8B-B14F-4D97-AF65-F5344CB8AC3E}">
        <p14:creationId xmlns:p14="http://schemas.microsoft.com/office/powerpoint/2010/main" xmlns="" val="379832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a:bodyPr>
          <a:lstStyle/>
          <a:p>
            <a:pPr marL="0" indent="0">
              <a:buNone/>
            </a:pPr>
            <a:r>
              <a:rPr lang="sr-Latn-RS" sz="3200" i="1" u="sng" dirty="0">
                <a:solidFill>
                  <a:schemeClr val="tx1"/>
                </a:solidFill>
              </a:rPr>
              <a:t>Prijava za posao</a:t>
            </a:r>
            <a:endParaRPr lang="en-US" sz="3200" i="1" u="sng" dirty="0">
              <a:solidFill>
                <a:schemeClr val="tx1"/>
              </a:solidFill>
            </a:endParaRPr>
          </a:p>
          <a:p>
            <a:r>
              <a:rPr lang="sr-Latn-RS" sz="2400" b="1" dirty="0">
                <a:solidFill>
                  <a:schemeClr val="tx1"/>
                </a:solidFill>
              </a:rPr>
              <a:t>Struktura propratnog pisma</a:t>
            </a:r>
            <a:r>
              <a:rPr lang="sr-Latn-RS" sz="2400" dirty="0">
                <a:solidFill>
                  <a:schemeClr val="tx1"/>
                </a:solidFill>
              </a:rPr>
              <a:t>:</a:t>
            </a:r>
          </a:p>
          <a:p>
            <a:pPr lvl="1"/>
            <a:r>
              <a:rPr lang="sr-Latn-RS" sz="2200" b="1" dirty="0">
                <a:solidFill>
                  <a:schemeClr val="tx1"/>
                </a:solidFill>
              </a:rPr>
              <a:t>Zadnji </a:t>
            </a:r>
            <a:r>
              <a:rPr lang="sr-Latn-RS" sz="2400" b="1" dirty="0">
                <a:solidFill>
                  <a:schemeClr val="tx1"/>
                </a:solidFill>
              </a:rPr>
              <a:t>pasus</a:t>
            </a:r>
            <a:r>
              <a:rPr lang="sr-Latn-RS" sz="2200" b="1" dirty="0">
                <a:solidFill>
                  <a:schemeClr val="tx1"/>
                </a:solidFill>
              </a:rPr>
              <a:t>:</a:t>
            </a:r>
          </a:p>
          <a:p>
            <a:pPr lvl="2"/>
            <a:r>
              <a:rPr lang="sr-Latn-RS" sz="2400" dirty="0">
                <a:solidFill>
                  <a:schemeClr val="tx1"/>
                </a:solidFill>
              </a:rPr>
              <a:t>cilj da zaokruži pismo</a:t>
            </a:r>
          </a:p>
          <a:p>
            <a:pPr lvl="2"/>
            <a:r>
              <a:rPr lang="sr-Latn-RS" sz="2400" dirty="0">
                <a:solidFill>
                  <a:schemeClr val="tx1"/>
                </a:solidFill>
              </a:rPr>
              <a:t>„najavi“ dokumenta koja prilažete i izjavljujete da očekujete lični razgovor</a:t>
            </a:r>
          </a:p>
          <a:p>
            <a:pPr lvl="2"/>
            <a:r>
              <a:rPr lang="sr-Latn-RS" sz="2400" dirty="0">
                <a:solidFill>
                  <a:schemeClr val="tx1"/>
                </a:solidFill>
              </a:rPr>
              <a:t>pozdrav – Srdačno , S poštovanjem</a:t>
            </a:r>
          </a:p>
          <a:p>
            <a:pPr lvl="2"/>
            <a:r>
              <a:rPr lang="sr-Latn-RS" sz="2400" dirty="0">
                <a:solidFill>
                  <a:schemeClr val="tx1"/>
                </a:solidFill>
              </a:rPr>
              <a:t>obavezno: Vaše ime, prezime i potpis</a:t>
            </a:r>
          </a:p>
          <a:p>
            <a:endParaRPr lang="en-US" dirty="0">
              <a:solidFill>
                <a:schemeClr val="tx1"/>
              </a:solidFill>
            </a:endParaRPr>
          </a:p>
        </p:txBody>
      </p:sp>
    </p:spTree>
    <p:extLst>
      <p:ext uri="{BB962C8B-B14F-4D97-AF65-F5344CB8AC3E}">
        <p14:creationId xmlns:p14="http://schemas.microsoft.com/office/powerpoint/2010/main" xmlns="" val="1124001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a:bodyPr>
          <a:lstStyle/>
          <a:p>
            <a:pPr marL="0" indent="0">
              <a:buNone/>
            </a:pPr>
            <a:r>
              <a:rPr lang="sr-Latn-RS" sz="3200" i="1" u="sng" dirty="0">
                <a:solidFill>
                  <a:schemeClr val="tx1"/>
                </a:solidFill>
              </a:rPr>
              <a:t>Prijava za posao</a:t>
            </a:r>
            <a:endParaRPr lang="en-US" sz="3200" i="1" u="sng" dirty="0">
              <a:solidFill>
                <a:schemeClr val="tx1"/>
              </a:solidFill>
            </a:endParaRPr>
          </a:p>
          <a:p>
            <a:r>
              <a:rPr lang="sr-Latn-RS" sz="2800" b="1" dirty="0">
                <a:solidFill>
                  <a:schemeClr val="tx1"/>
                </a:solidFill>
              </a:rPr>
              <a:t>Tehnički saveti za pisanje propratnog pisma</a:t>
            </a:r>
            <a:r>
              <a:rPr lang="sr-Latn-RS" sz="2800" dirty="0">
                <a:solidFill>
                  <a:schemeClr val="tx1"/>
                </a:solidFill>
              </a:rPr>
              <a:t>:</a:t>
            </a:r>
          </a:p>
          <a:p>
            <a:pPr lvl="1"/>
            <a:r>
              <a:rPr lang="sr-Latn-RS" sz="2400" dirty="0">
                <a:solidFill>
                  <a:schemeClr val="tx1"/>
                </a:solidFill>
              </a:rPr>
              <a:t>dužina: ne duže od jedne strane</a:t>
            </a:r>
          </a:p>
          <a:p>
            <a:pPr lvl="1"/>
            <a:r>
              <a:rPr lang="sr-Latn-RS" sz="2400" dirty="0">
                <a:solidFill>
                  <a:schemeClr val="tx1"/>
                </a:solidFill>
              </a:rPr>
              <a:t>format: papir formata A-4</a:t>
            </a:r>
          </a:p>
          <a:p>
            <a:pPr lvl="1"/>
            <a:r>
              <a:rPr lang="sr-Latn-RS" sz="2400" dirty="0">
                <a:solidFill>
                  <a:schemeClr val="tx1"/>
                </a:solidFill>
              </a:rPr>
              <a:t>papir: najkvalitetniji</a:t>
            </a:r>
          </a:p>
          <a:p>
            <a:pPr lvl="1"/>
            <a:r>
              <a:rPr lang="sr-Latn-RS" sz="2400" dirty="0">
                <a:solidFill>
                  <a:schemeClr val="tx1"/>
                </a:solidFill>
              </a:rPr>
              <a:t>razmak: po jedan red između pasusa</a:t>
            </a:r>
          </a:p>
          <a:p>
            <a:pPr lvl="1"/>
            <a:r>
              <a:rPr lang="sr-Latn-RS" sz="2400" dirty="0">
                <a:solidFill>
                  <a:schemeClr val="tx1"/>
                </a:solidFill>
              </a:rPr>
              <a:t>font: font 10-14, Times New Roman ili Arial</a:t>
            </a:r>
            <a:endParaRPr lang="en-US" sz="24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xmlns="" val="413555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fontScale="92500" lnSpcReduction="10000"/>
          </a:bodyPr>
          <a:lstStyle/>
          <a:p>
            <a:pPr marL="0" indent="0" algn="ctr">
              <a:buNone/>
            </a:pPr>
            <a:r>
              <a:rPr lang="sr-Latn-RS" sz="4400" dirty="0">
                <a:solidFill>
                  <a:srgbClr val="FF0000"/>
                </a:solidFill>
                <a:latin typeface="Arial" panose="020B0604020202020204" pitchFamily="34" charset="0"/>
                <a:cs typeface="Arial" panose="020B0604020202020204" pitchFamily="34" charset="0"/>
              </a:rPr>
              <a:t>ZADATAK BROJ 2</a:t>
            </a:r>
            <a:endParaRPr lang="sr-Latn-RS" dirty="0">
              <a:solidFill>
                <a:schemeClr val="tx1"/>
              </a:solidFill>
              <a:latin typeface="Arial" panose="020B0604020202020204" pitchFamily="34" charset="0"/>
              <a:cs typeface="Arial" panose="020B0604020202020204" pitchFamily="34" charset="0"/>
            </a:endParaRPr>
          </a:p>
          <a:p>
            <a:pPr marL="0" indent="0">
              <a:buNone/>
            </a:pPr>
            <a:r>
              <a:rPr lang="sr-Latn-RS" sz="2800" dirty="0">
                <a:solidFill>
                  <a:schemeClr val="tx1"/>
                </a:solidFill>
                <a:latin typeface="Arial" panose="020B0604020202020204" pitchFamily="34" charset="0"/>
                <a:cs typeface="Arial" panose="020B0604020202020204" pitchFamily="34" charset="0"/>
              </a:rPr>
              <a:t>Na osnovu  datog  primera propratnog pisma, napisati u praktikumu </a:t>
            </a:r>
            <a:r>
              <a:rPr lang="sr-Latn-RS" sz="2800" b="1" u="sng" dirty="0">
                <a:solidFill>
                  <a:schemeClr val="tx1"/>
                </a:solidFill>
                <a:latin typeface="Arial" panose="020B0604020202020204" pitchFamily="34" charset="0"/>
                <a:cs typeface="Arial" panose="020B0604020202020204" pitchFamily="34" charset="0"/>
              </a:rPr>
              <a:t>Vaše propratno pismo </a:t>
            </a:r>
            <a:r>
              <a:rPr lang="en-US" sz="2800" b="1" u="sng" dirty="0">
                <a:solidFill>
                  <a:schemeClr val="tx1"/>
                </a:solidFill>
                <a:latin typeface="Arial" panose="020B0604020202020204" pitchFamily="34" charset="0"/>
                <a:cs typeface="Arial" panose="020B0604020202020204" pitchFamily="34" charset="0"/>
              </a:rPr>
              <a:t> </a:t>
            </a:r>
            <a:r>
              <a:rPr lang="sr-Latn-RS" sz="2800" b="1">
                <a:solidFill>
                  <a:schemeClr val="tx1"/>
                </a:solidFill>
                <a:latin typeface="Arial" panose="020B0604020202020204" pitchFamily="34" charset="0"/>
                <a:cs typeface="Arial" panose="020B0604020202020204" pitchFamily="34" charset="0"/>
              </a:rPr>
              <a:t>za </a:t>
            </a:r>
            <a:r>
              <a:rPr lang="sr-Latn-RS" sz="2800" b="1" smtClean="0">
                <a:solidFill>
                  <a:schemeClr val="tx1"/>
                </a:solidFill>
                <a:latin typeface="Arial" panose="020B0604020202020204" pitchFamily="34" charset="0"/>
                <a:cs typeface="Arial" panose="020B0604020202020204" pitchFamily="34" charset="0"/>
              </a:rPr>
              <a:t>željeno </a:t>
            </a:r>
            <a:r>
              <a:rPr lang="sr-Latn-RS" sz="2800" b="1" dirty="0">
                <a:solidFill>
                  <a:schemeClr val="tx1"/>
                </a:solidFill>
                <a:latin typeface="Arial" panose="020B0604020202020204" pitchFamily="34" charset="0"/>
                <a:cs typeface="Arial" panose="020B0604020202020204" pitchFamily="34" charset="0"/>
              </a:rPr>
              <a:t>radno mesto </a:t>
            </a:r>
            <a:r>
              <a:rPr lang="sr-Latn-RS" sz="2800" dirty="0">
                <a:solidFill>
                  <a:schemeClr val="tx1"/>
                </a:solidFill>
                <a:latin typeface="Arial" panose="020B0604020202020204" pitchFamily="34" charset="0"/>
                <a:cs typeface="Arial" panose="020B0604020202020204" pitchFamily="34" charset="0"/>
              </a:rPr>
              <a:t>na stranici predviđenoj za to. Primeri radnih mesta za koje možete konkurisati: kreditni referent, saradnik za bankarske proizvode i usluge, računovođa, menadžer prodaje, stručni saradnik u službi računovodstva i finansija...Pored navedenih mogu se izabrati i druga radna mesta. </a:t>
            </a:r>
            <a:endParaRPr lang="sr-Latn-RS" dirty="0">
              <a:solidFill>
                <a:schemeClr val="tx1"/>
              </a:solidFill>
              <a:latin typeface="Arial" panose="020B0604020202020204" pitchFamily="34" charset="0"/>
              <a:cs typeface="Arial" panose="020B0604020202020204" pitchFamily="34" charset="0"/>
            </a:endParaRPr>
          </a:p>
          <a:p>
            <a:pPr marL="0" indent="0">
              <a:buNone/>
            </a:pPr>
            <a:r>
              <a:rPr lang="sr-Latn-RS" i="1" dirty="0">
                <a:solidFill>
                  <a:schemeClr val="tx1"/>
                </a:solidFill>
                <a:latin typeface="Arial" panose="020B0604020202020204" pitchFamily="34" charset="0"/>
                <a:cs typeface="Arial" panose="020B0604020202020204" pitchFamily="34" charset="0"/>
              </a:rPr>
              <a:t>Napomena</a:t>
            </a:r>
            <a:r>
              <a:rPr lang="sr-Latn-RS" dirty="0">
                <a:solidFill>
                  <a:schemeClr val="tx1"/>
                </a:solidFill>
                <a:latin typeface="Arial" panose="020B0604020202020204" pitchFamily="34" charset="0"/>
                <a:cs typeface="Arial" panose="020B0604020202020204" pitchFamily="34" charset="0"/>
              </a:rPr>
              <a:t>: Potrebno je da pismo bude što originalnije (ne samo prepisivanje rečenica iz datog propratnog pisma)</a:t>
            </a:r>
          </a:p>
          <a:p>
            <a:pPr marL="0" indent="0">
              <a:buNone/>
            </a:pPr>
            <a:endParaRPr lang="en-US" dirty="0">
              <a:solidFill>
                <a:schemeClr val="tx1"/>
              </a:solidFill>
            </a:endParaRPr>
          </a:p>
        </p:txBody>
      </p:sp>
    </p:spTree>
    <p:extLst>
      <p:ext uri="{BB962C8B-B14F-4D97-AF65-F5344CB8AC3E}">
        <p14:creationId xmlns:p14="http://schemas.microsoft.com/office/powerpoint/2010/main" xmlns="" val="67927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063931"/>
            <a:ext cx="10178322" cy="4602876"/>
          </a:xfrm>
        </p:spPr>
        <p:txBody>
          <a:bodyPr>
            <a:normAutofit fontScale="92500" lnSpcReduction="20000"/>
          </a:bodyPr>
          <a:lstStyle/>
          <a:p>
            <a:pPr marL="0" indent="0">
              <a:buNone/>
            </a:pPr>
            <a:r>
              <a:rPr lang="sr-Latn-RS" sz="3500" i="1" u="sng" dirty="0">
                <a:solidFill>
                  <a:schemeClr val="tx1"/>
                </a:solidFill>
              </a:rPr>
              <a:t>Radna biografija (CV)</a:t>
            </a:r>
          </a:p>
          <a:p>
            <a:r>
              <a:rPr lang="pl-PL" sz="2200" dirty="0">
                <a:solidFill>
                  <a:schemeClr val="tx1"/>
                </a:solidFill>
              </a:rPr>
              <a:t>Suština (pojam)</a:t>
            </a:r>
          </a:p>
          <a:p>
            <a:pPr lvl="1"/>
            <a:r>
              <a:rPr lang="pl-PL" dirty="0">
                <a:solidFill>
                  <a:schemeClr val="tx1"/>
                </a:solidFill>
              </a:rPr>
              <a:t>VAŠA RELAMA, JER VI NUDITE SVOJE USLUGE POSLODAVCU</a:t>
            </a:r>
          </a:p>
          <a:p>
            <a:pPr lvl="1"/>
            <a:r>
              <a:rPr lang="pl-PL" dirty="0">
                <a:solidFill>
                  <a:schemeClr val="tx1"/>
                </a:solidFill>
              </a:rPr>
              <a:t>Govori potencijalnom poslodavcu šta ste sve postigli u prošlosti, šta sada možete učiniti za njegovu kompaniju, kao i kakve su vam profesionalne ambicije.</a:t>
            </a:r>
          </a:p>
          <a:p>
            <a:pPr lvl="1"/>
            <a:r>
              <a:rPr lang="pl-PL" dirty="0">
                <a:solidFill>
                  <a:schemeClr val="tx1"/>
                </a:solidFill>
              </a:rPr>
              <a:t>Prvi kontakt tra</a:t>
            </a:r>
            <a:r>
              <a:rPr lang="sr-Latn-CS" dirty="0">
                <a:solidFill>
                  <a:schemeClr val="tx1"/>
                </a:solidFill>
              </a:rPr>
              <a:t>ž</a:t>
            </a:r>
            <a:r>
              <a:rPr lang="pl-PL" dirty="0">
                <a:solidFill>
                  <a:schemeClr val="tx1"/>
                </a:solidFill>
              </a:rPr>
              <a:t>ioca zaposlenja sa potencijalnim poslodavcem</a:t>
            </a:r>
          </a:p>
          <a:p>
            <a:r>
              <a:rPr lang="pl-PL" sz="2200" dirty="0">
                <a:solidFill>
                  <a:schemeClr val="tx1"/>
                </a:solidFill>
              </a:rPr>
              <a:t>Uloga biografije - jasno, brzo i efikasno posredovanje između vaših talenata, veština, znanja i poslodavca</a:t>
            </a:r>
          </a:p>
          <a:p>
            <a:r>
              <a:rPr lang="pl-PL" sz="2200" dirty="0">
                <a:solidFill>
                  <a:schemeClr val="tx1"/>
                </a:solidFill>
              </a:rPr>
              <a:t>Situacije u kojima se CV koristi: </a:t>
            </a:r>
            <a:endParaRPr lang="en-US" sz="2200" dirty="0">
              <a:solidFill>
                <a:schemeClr val="tx1"/>
              </a:solidFill>
            </a:endParaRPr>
          </a:p>
          <a:p>
            <a:pPr lvl="1"/>
            <a:r>
              <a:rPr lang="pl-PL" dirty="0">
                <a:solidFill>
                  <a:schemeClr val="tx1"/>
                </a:solidFill>
              </a:rPr>
              <a:t>Masovno slanje pisama – ne znate da li ima upražnjenih mesta, stavljate do znanja da ste slobodni i da vaše iskustvo može značiti preduzeću.</a:t>
            </a:r>
            <a:endParaRPr lang="en-US" dirty="0">
              <a:solidFill>
                <a:schemeClr val="tx1"/>
              </a:solidFill>
            </a:endParaRPr>
          </a:p>
          <a:p>
            <a:pPr lvl="1"/>
            <a:r>
              <a:rPr lang="pl-PL" dirty="0">
                <a:solidFill>
                  <a:schemeClr val="tx1"/>
                </a:solidFill>
              </a:rPr>
              <a:t>Odgovor na oglas za radno mesto – ove radne biografije su najefikasnije</a:t>
            </a:r>
            <a:endParaRPr lang="en-US" dirty="0">
              <a:solidFill>
                <a:schemeClr val="tx1"/>
              </a:solidFill>
            </a:endParaRPr>
          </a:p>
          <a:p>
            <a:pPr lvl="1"/>
            <a:r>
              <a:rPr lang="pl-PL" dirty="0">
                <a:solidFill>
                  <a:schemeClr val="tx1"/>
                </a:solidFill>
              </a:rPr>
              <a:t>Interviju – scenario vama i poslodavcu</a:t>
            </a:r>
            <a:endParaRPr lang="en-US" dirty="0">
              <a:solidFill>
                <a:schemeClr val="tx1"/>
              </a:solidFill>
            </a:endParaRPr>
          </a:p>
          <a:p>
            <a:endParaRPr lang="en-US" dirty="0"/>
          </a:p>
          <a:p>
            <a:pPr marL="0" indent="0">
              <a:buNone/>
            </a:pPr>
            <a:endParaRPr lang="en-US" dirty="0"/>
          </a:p>
        </p:txBody>
      </p:sp>
    </p:spTree>
    <p:extLst>
      <p:ext uri="{BB962C8B-B14F-4D97-AF65-F5344CB8AC3E}">
        <p14:creationId xmlns:p14="http://schemas.microsoft.com/office/powerpoint/2010/main" xmlns="" val="33724879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82385"/>
            <a:ext cx="10939549" cy="1492132"/>
          </a:xfrm>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380806"/>
          </a:xfrm>
        </p:spPr>
        <p:txBody>
          <a:bodyPr>
            <a:normAutofit/>
          </a:bodyPr>
          <a:lstStyle/>
          <a:p>
            <a:pPr marL="0" indent="0">
              <a:buNone/>
            </a:pPr>
            <a:r>
              <a:rPr lang="sr-Latn-RS" sz="3200" i="1" u="sng" dirty="0">
                <a:solidFill>
                  <a:schemeClr val="tx1"/>
                </a:solidFill>
              </a:rPr>
              <a:t>Radna biografija (CV)</a:t>
            </a:r>
          </a:p>
          <a:p>
            <a:r>
              <a:rPr lang="pt-BR" sz="2400" dirty="0">
                <a:solidFill>
                  <a:schemeClr val="tx1"/>
                </a:solidFill>
              </a:rPr>
              <a:t>CV traba da sadrži (treba da pruži</a:t>
            </a:r>
            <a:r>
              <a:rPr lang="sr-Latn-RS" sz="2400" dirty="0">
                <a:solidFill>
                  <a:schemeClr val="tx1"/>
                </a:solidFill>
              </a:rPr>
              <a:t> </a:t>
            </a:r>
            <a:r>
              <a:rPr lang="pt-BR" sz="2400" dirty="0">
                <a:solidFill>
                  <a:schemeClr val="tx1"/>
                </a:solidFill>
              </a:rPr>
              <a:t>informacije)</a:t>
            </a:r>
            <a:r>
              <a:rPr lang="sr-Latn-RS" sz="2400" dirty="0">
                <a:solidFill>
                  <a:schemeClr val="tx1"/>
                </a:solidFill>
              </a:rPr>
              <a:t>:</a:t>
            </a:r>
            <a:endParaRPr lang="en-US" sz="2400" dirty="0">
              <a:solidFill>
                <a:schemeClr val="tx1"/>
              </a:solidFill>
            </a:endParaRPr>
          </a:p>
          <a:p>
            <a:pPr lvl="1"/>
            <a:r>
              <a:rPr lang="pt-BR" dirty="0">
                <a:solidFill>
                  <a:schemeClr val="tx1"/>
                </a:solidFill>
              </a:rPr>
              <a:t>O vama – vaše obrazovanje, iskustva, talenti, veštine...</a:t>
            </a:r>
            <a:endParaRPr lang="en-US" dirty="0">
              <a:solidFill>
                <a:schemeClr val="tx1"/>
              </a:solidFill>
            </a:endParaRPr>
          </a:p>
          <a:p>
            <a:pPr lvl="1"/>
            <a:r>
              <a:rPr lang="pt-BR" dirty="0">
                <a:solidFill>
                  <a:schemeClr val="tx1"/>
                </a:solidFill>
              </a:rPr>
              <a:t>O poslu – što više informacija specifičnih za posao za koji se prijavljujete (odgovara zahtevima radnog mesta)</a:t>
            </a:r>
            <a:endParaRPr lang="en-US" dirty="0">
              <a:solidFill>
                <a:schemeClr val="tx1"/>
              </a:solidFill>
            </a:endParaRPr>
          </a:p>
          <a:p>
            <a:r>
              <a:rPr lang="pt-BR" sz="2400" dirty="0">
                <a:solidFill>
                  <a:schemeClr val="tx1"/>
                </a:solidFill>
              </a:rPr>
              <a:t>Tipovi CV-a:</a:t>
            </a:r>
            <a:endParaRPr lang="en-US" sz="2400" dirty="0">
              <a:solidFill>
                <a:schemeClr val="tx1"/>
              </a:solidFill>
            </a:endParaRPr>
          </a:p>
          <a:p>
            <a:pPr lvl="1"/>
            <a:r>
              <a:rPr lang="pl-PL" b="1" dirty="0">
                <a:solidFill>
                  <a:schemeClr val="tx1"/>
                </a:solidFill>
              </a:rPr>
              <a:t>Funkcionalni oblik </a:t>
            </a:r>
            <a:r>
              <a:rPr lang="pl-PL" dirty="0">
                <a:solidFill>
                  <a:schemeClr val="tx1"/>
                </a:solidFill>
              </a:rPr>
              <a:t>– osobe koje imaju malo radnog iskustva (ili nemaji) </a:t>
            </a:r>
          </a:p>
          <a:p>
            <a:pPr lvl="1"/>
            <a:r>
              <a:rPr lang="pl-PL" dirty="0">
                <a:solidFill>
                  <a:schemeClr val="tx1"/>
                </a:solidFill>
              </a:rPr>
              <a:t>Hronološki oblik – osobe koje imaju radno iskustvo u sruci </a:t>
            </a:r>
          </a:p>
          <a:p>
            <a:pPr lvl="1"/>
            <a:r>
              <a:rPr lang="pt-BR" dirty="0">
                <a:solidFill>
                  <a:schemeClr val="tx1"/>
                </a:solidFill>
              </a:rPr>
              <a:t>Evropski format CV-a</a:t>
            </a:r>
            <a:r>
              <a:rPr lang="sr-Latn-RS" dirty="0">
                <a:solidFill>
                  <a:schemeClr val="tx1"/>
                </a:solidFill>
              </a:rPr>
              <a:t> (najčešće se koristi prilikom konkurisanje za radno mesto u preduzećima gde je vlasnik (vlasnici) stranac)</a:t>
            </a: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xmlns="" val="34779116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107474"/>
            <a:ext cx="10178322" cy="4641669"/>
          </a:xfrm>
        </p:spPr>
        <p:txBody>
          <a:bodyPr>
            <a:normAutofit fontScale="85000" lnSpcReduction="20000"/>
          </a:bodyPr>
          <a:lstStyle/>
          <a:p>
            <a:pPr marL="0" indent="0" algn="ctr">
              <a:buNone/>
            </a:pPr>
            <a:r>
              <a:rPr lang="sr-Latn-RS" sz="5200" dirty="0">
                <a:solidFill>
                  <a:srgbClr val="FF0000"/>
                </a:solidFill>
              </a:rPr>
              <a:t>ZADATAK BROJ 3</a:t>
            </a:r>
          </a:p>
          <a:p>
            <a:pPr marL="0" indent="0">
              <a:buNone/>
            </a:pPr>
            <a:endParaRPr lang="sr-Latn-RS" dirty="0">
              <a:solidFill>
                <a:schemeClr val="tx1"/>
              </a:solidFill>
            </a:endParaRPr>
          </a:p>
          <a:p>
            <a:pPr marL="0" indent="0">
              <a:buNone/>
            </a:pPr>
            <a:endParaRPr lang="sr-Latn-RS" sz="2400" dirty="0">
              <a:solidFill>
                <a:schemeClr val="tx1"/>
              </a:solidFill>
            </a:endParaRPr>
          </a:p>
          <a:p>
            <a:pPr marL="0" indent="0">
              <a:buNone/>
            </a:pPr>
            <a:r>
              <a:rPr lang="sr-Latn-RS" sz="3300" dirty="0">
                <a:solidFill>
                  <a:schemeClr val="tx1"/>
                </a:solidFill>
              </a:rPr>
              <a:t>Na strani koja je za to predviđene u praktikumu potrebno je prema datim primerima CV da napišete </a:t>
            </a:r>
            <a:r>
              <a:rPr lang="sr-Latn-RS" sz="3300" b="1" u="sng" dirty="0">
                <a:solidFill>
                  <a:schemeClr val="tx1"/>
                </a:solidFill>
              </a:rPr>
              <a:t>Vaš </a:t>
            </a:r>
            <a:r>
              <a:rPr lang="en-US" sz="3300" b="1" u="sng" dirty="0" smtClean="0">
                <a:solidFill>
                  <a:schemeClr val="tx1"/>
                </a:solidFill>
              </a:rPr>
              <a:t>C</a:t>
            </a:r>
            <a:r>
              <a:rPr lang="sr-Latn-RS" sz="3300" b="1" u="sng" dirty="0" smtClean="0">
                <a:solidFill>
                  <a:schemeClr val="tx1"/>
                </a:solidFill>
              </a:rPr>
              <a:t>V </a:t>
            </a:r>
            <a:r>
              <a:rPr lang="sr-Latn-RS" sz="3300" dirty="0">
                <a:solidFill>
                  <a:schemeClr val="tx1"/>
                </a:solidFill>
              </a:rPr>
              <a:t>za željeni posao, a sve u skladu sa propratnim pismom.</a:t>
            </a:r>
            <a:endParaRPr lang="en-US" sz="3300" dirty="0">
              <a:solidFill>
                <a:schemeClr val="tx1"/>
              </a:solidFill>
            </a:endParaRPr>
          </a:p>
          <a:p>
            <a:pPr marL="0" indent="0">
              <a:buNone/>
            </a:pPr>
            <a:endParaRPr lang="sr-Latn-RS" dirty="0">
              <a:solidFill>
                <a:schemeClr val="tx1"/>
              </a:solidFill>
            </a:endParaRPr>
          </a:p>
          <a:p>
            <a:pPr marL="0" indent="0">
              <a:buNone/>
            </a:pPr>
            <a:endParaRPr lang="sr-Latn-RS" sz="1200" i="1" dirty="0">
              <a:solidFill>
                <a:schemeClr val="tx1"/>
              </a:solidFill>
            </a:endParaRPr>
          </a:p>
          <a:p>
            <a:pPr marL="0" indent="0" algn="just">
              <a:buNone/>
            </a:pPr>
            <a:r>
              <a:rPr lang="sr-Latn-RS" sz="2400" i="1" dirty="0">
                <a:solidFill>
                  <a:schemeClr val="tx1"/>
                </a:solidFill>
              </a:rPr>
              <a:t>Napomena</a:t>
            </a:r>
            <a:r>
              <a:rPr lang="sr-Latn-RS" sz="2400" dirty="0">
                <a:solidFill>
                  <a:schemeClr val="tx1"/>
                </a:solidFill>
              </a:rPr>
              <a:t>: Kod izbora forme CV, vodite se pojašnjenjima koje stoje uz iste. Ukoliko nešto ne posedujete jednostavno preskočite (npr.  deo koji se odnosi na radno iskustvo, ukoliko ga ne posedujete taj deo ne pišete u </a:t>
            </a:r>
            <a:r>
              <a:rPr lang="en-US" sz="2400" dirty="0" smtClean="0">
                <a:solidFill>
                  <a:schemeClr val="tx1"/>
                </a:solidFill>
              </a:rPr>
              <a:t>C</a:t>
            </a:r>
            <a:r>
              <a:rPr lang="sr-Latn-RS" sz="2400" dirty="0" smtClean="0">
                <a:solidFill>
                  <a:schemeClr val="tx1"/>
                </a:solidFill>
              </a:rPr>
              <a:t>V-u</a:t>
            </a:r>
            <a:r>
              <a:rPr lang="sr-Latn-RS" sz="2400" dirty="0">
                <a:solidFill>
                  <a:schemeClr val="tx1"/>
                </a:solidFill>
              </a:rPr>
              <a:t>). Budite originalni </a:t>
            </a:r>
            <a:r>
              <a:rPr lang="sr-Latn-RS" sz="2400" dirty="0">
                <a:solidFill>
                  <a:schemeClr val="tx1"/>
                </a:solidFill>
                <a:latin typeface="Arial" panose="020B0604020202020204" pitchFamily="34" charset="0"/>
                <a:cs typeface="Arial" panose="020B0604020202020204" pitchFamily="34" charset="0"/>
              </a:rPr>
              <a:t>(nemojte samo prepisivati dato u primerima).</a:t>
            </a:r>
            <a:endParaRPr lang="sr-Latn-RS" sz="2400"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xmlns="" val="40953631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Slanje CV-</a:t>
            </a:r>
            <a:r>
              <a:rPr lang="sr-Latn-RS" b="1" cap="none" dirty="0"/>
              <a:t>a</a:t>
            </a:r>
            <a:endParaRPr lang="en-US" b="1" cap="none" dirty="0"/>
          </a:p>
        </p:txBody>
      </p:sp>
      <p:sp>
        <p:nvSpPr>
          <p:cNvPr id="3" name="Content Placeholder 2"/>
          <p:cNvSpPr>
            <a:spLocks noGrp="1"/>
          </p:cNvSpPr>
          <p:nvPr>
            <p:ph idx="1"/>
          </p:nvPr>
        </p:nvSpPr>
        <p:spPr/>
        <p:txBody>
          <a:bodyPr>
            <a:normAutofit/>
          </a:bodyPr>
          <a:lstStyle/>
          <a:p>
            <a:r>
              <a:rPr lang="sr-Latn-RS" sz="2400" b="1" dirty="0">
                <a:solidFill>
                  <a:schemeClr val="tx1"/>
                </a:solidFill>
              </a:rPr>
              <a:t>Mogućnosti dostavljanja CV-a poslodavcu</a:t>
            </a:r>
            <a:r>
              <a:rPr lang="sr-Latn-RS" sz="2400" dirty="0">
                <a:solidFill>
                  <a:schemeClr val="tx1"/>
                </a:solidFill>
              </a:rPr>
              <a:t>:</a:t>
            </a:r>
          </a:p>
          <a:p>
            <a:pPr lvl="1"/>
            <a:r>
              <a:rPr lang="sr-Latn-RS" sz="2200" dirty="0">
                <a:solidFill>
                  <a:schemeClr val="tx1"/>
                </a:solidFill>
              </a:rPr>
              <a:t>lično,</a:t>
            </a:r>
          </a:p>
          <a:p>
            <a:pPr lvl="1"/>
            <a:r>
              <a:rPr lang="sr-Latn-RS" sz="2200" dirty="0">
                <a:solidFill>
                  <a:schemeClr val="tx1"/>
                </a:solidFill>
              </a:rPr>
              <a:t>poštom ili</a:t>
            </a:r>
          </a:p>
          <a:p>
            <a:pPr lvl="1"/>
            <a:r>
              <a:rPr lang="sr-Latn-RS" sz="2200" dirty="0">
                <a:solidFill>
                  <a:schemeClr val="tx1"/>
                </a:solidFill>
              </a:rPr>
              <a:t>email-om</a:t>
            </a:r>
          </a:p>
          <a:p>
            <a:r>
              <a:rPr lang="sr-Latn-RS" sz="2400" b="1" dirty="0">
                <a:solidFill>
                  <a:schemeClr val="tx1"/>
                </a:solidFill>
              </a:rPr>
              <a:t>Predaja CV lično </a:t>
            </a:r>
            <a:r>
              <a:rPr lang="sr-Latn-RS" sz="2400" dirty="0">
                <a:solidFill>
                  <a:schemeClr val="tx1"/>
                </a:solidFill>
              </a:rPr>
              <a:t>– npr. sajmovi</a:t>
            </a:r>
          </a:p>
          <a:p>
            <a:pPr lvl="1"/>
            <a:r>
              <a:rPr lang="sr-Latn-RS" sz="2200" dirty="0">
                <a:solidFill>
                  <a:schemeClr val="tx1"/>
                </a:solidFill>
              </a:rPr>
              <a:t>Ne treba CV stavljati u koverat, papir ne sme biti izgužvan, ukoliko ima više strana spojiti ih spajalicom ili heftalicom</a:t>
            </a:r>
          </a:p>
          <a:p>
            <a:pPr lvl="1"/>
            <a:endParaRPr lang="sr-Latn-RS" sz="2200" dirty="0">
              <a:solidFill>
                <a:schemeClr val="tx1"/>
              </a:solidFill>
            </a:endParaRPr>
          </a:p>
        </p:txBody>
      </p:sp>
    </p:spTree>
    <p:extLst>
      <p:ext uri="{BB962C8B-B14F-4D97-AF65-F5344CB8AC3E}">
        <p14:creationId xmlns:p14="http://schemas.microsoft.com/office/powerpoint/2010/main" xmlns="" val="1165243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Slanje CV-</a:t>
            </a:r>
            <a:r>
              <a:rPr lang="sr-Latn-RS" b="1" cap="none" dirty="0"/>
              <a:t>a</a:t>
            </a:r>
            <a:endParaRPr lang="en-US" cap="none" dirty="0"/>
          </a:p>
        </p:txBody>
      </p:sp>
      <p:sp>
        <p:nvSpPr>
          <p:cNvPr id="3" name="Content Placeholder 2"/>
          <p:cNvSpPr>
            <a:spLocks noGrp="1"/>
          </p:cNvSpPr>
          <p:nvPr>
            <p:ph idx="1"/>
          </p:nvPr>
        </p:nvSpPr>
        <p:spPr/>
        <p:txBody>
          <a:bodyPr/>
          <a:lstStyle/>
          <a:p>
            <a:r>
              <a:rPr lang="sr-Latn-RS" sz="2400" b="1" dirty="0">
                <a:solidFill>
                  <a:schemeClr val="tx1"/>
                </a:solidFill>
              </a:rPr>
              <a:t>Slanje poštom </a:t>
            </a:r>
            <a:endParaRPr lang="sr-Latn-RS" sz="2400" dirty="0">
              <a:solidFill>
                <a:schemeClr val="tx1"/>
              </a:solidFill>
            </a:endParaRPr>
          </a:p>
          <a:p>
            <a:pPr lvl="1"/>
            <a:r>
              <a:rPr lang="sr-Latn-RS" sz="2200" dirty="0">
                <a:solidFill>
                  <a:schemeClr val="tx1"/>
                </a:solidFill>
              </a:rPr>
              <a:t>Obavezno CV staviti u belu kovertu</a:t>
            </a:r>
          </a:p>
          <a:p>
            <a:pPr lvl="1"/>
            <a:r>
              <a:rPr lang="sr-Latn-RS" sz="2200" dirty="0">
                <a:solidFill>
                  <a:schemeClr val="tx1"/>
                </a:solidFill>
              </a:rPr>
              <a:t>Najbolja koverta A4 – tako da CV može da stane bez previjanja</a:t>
            </a:r>
          </a:p>
          <a:p>
            <a:pPr lvl="1"/>
            <a:r>
              <a:rPr lang="sr-Latn-RS" sz="2200" dirty="0">
                <a:solidFill>
                  <a:schemeClr val="tx1"/>
                </a:solidFill>
              </a:rPr>
              <a:t>Adresu primaoca napisati čitkim slovima – odaje se utisak uredne osobe</a:t>
            </a:r>
          </a:p>
          <a:p>
            <a:pPr lvl="1"/>
            <a:r>
              <a:rPr lang="sr-Latn-RS" sz="2200" dirty="0">
                <a:solidFill>
                  <a:schemeClr val="tx1"/>
                </a:solidFill>
              </a:rPr>
              <a:t>Obvezno: ispod adrese naznačiti u koju svrhu se šalje pismo („konkurs za posao“ i sl.)</a:t>
            </a:r>
            <a:endParaRPr lang="sr-Latn-R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xmlns="" val="7789208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Slanje CV-</a:t>
            </a:r>
            <a:r>
              <a:rPr lang="sr-Latn-RS" b="1" cap="none" dirty="0"/>
              <a:t>a</a:t>
            </a:r>
            <a:endParaRPr lang="en-US" cap="none" dirty="0"/>
          </a:p>
        </p:txBody>
      </p:sp>
      <p:sp>
        <p:nvSpPr>
          <p:cNvPr id="3" name="Content Placeholder 2"/>
          <p:cNvSpPr>
            <a:spLocks noGrp="1"/>
          </p:cNvSpPr>
          <p:nvPr>
            <p:ph idx="1"/>
          </p:nvPr>
        </p:nvSpPr>
        <p:spPr>
          <a:xfrm>
            <a:off x="1251678" y="2286001"/>
            <a:ext cx="10178322" cy="4280262"/>
          </a:xfrm>
        </p:spPr>
        <p:txBody>
          <a:bodyPr>
            <a:normAutofit/>
          </a:bodyPr>
          <a:lstStyle/>
          <a:p>
            <a:r>
              <a:rPr lang="sr-Latn-RS" sz="2400" b="1" dirty="0">
                <a:solidFill>
                  <a:schemeClr val="tx1"/>
                </a:solidFill>
              </a:rPr>
              <a:t>Slanje email-om</a:t>
            </a:r>
          </a:p>
          <a:p>
            <a:pPr lvl="1"/>
            <a:r>
              <a:rPr lang="sr-Latn-RS" sz="2200" dirty="0">
                <a:solidFill>
                  <a:schemeClr val="tx1"/>
                </a:solidFill>
              </a:rPr>
              <a:t>Postoji nekoliko </a:t>
            </a:r>
            <a:r>
              <a:rPr lang="sr-Latn-RS" sz="2200" b="1" dirty="0">
                <a:solidFill>
                  <a:schemeClr val="tx1"/>
                </a:solidFill>
              </a:rPr>
              <a:t>pravila</a:t>
            </a:r>
            <a:r>
              <a:rPr lang="sr-Latn-RS" sz="2200" dirty="0">
                <a:solidFill>
                  <a:schemeClr val="tx1"/>
                </a:solidFill>
              </a:rPr>
              <a:t> koje treba ispoštovati:</a:t>
            </a:r>
          </a:p>
          <a:p>
            <a:pPr marL="1371600" lvl="2" indent="-457200">
              <a:buFont typeface="+mj-lt"/>
              <a:buAutoNum type="arabicPeriod"/>
            </a:pPr>
            <a:r>
              <a:rPr lang="sr-Latn-RS" sz="2000" dirty="0">
                <a:solidFill>
                  <a:schemeClr val="tx1"/>
                </a:solidFill>
              </a:rPr>
              <a:t>U subjektu email-a obavezno napisati šta je svrha email-a. Subjekt može biti: „Prijava za posao“, „Prijava na konkurs“, „CV“...</a:t>
            </a:r>
          </a:p>
          <a:p>
            <a:pPr marL="1371600" lvl="2" indent="-457200">
              <a:buFont typeface="+mj-lt"/>
              <a:buAutoNum type="arabicPeriod"/>
            </a:pPr>
            <a:r>
              <a:rPr lang="sr-Latn-RS" sz="2000" dirty="0">
                <a:solidFill>
                  <a:schemeClr val="tx1"/>
                </a:solidFill>
              </a:rPr>
              <a:t>Ne ostavljajte prazno polje za tekst, predviđeno je da osobi kojoj šaljete email saopštite šta šaljete i zbog čega</a:t>
            </a:r>
          </a:p>
          <a:p>
            <a:pPr marL="1371600" lvl="2" indent="-457200">
              <a:buFont typeface="+mj-lt"/>
              <a:buAutoNum type="arabicPeriod"/>
            </a:pPr>
            <a:r>
              <a:rPr lang="sr-Latn-RS" sz="2000" dirty="0">
                <a:solidFill>
                  <a:schemeClr val="tx1"/>
                </a:solidFill>
              </a:rPr>
              <a:t>CV staviti u prilog (attachment), kao poseban dokument (Word), nikako ga ne kopirati u polje za tekst</a:t>
            </a:r>
          </a:p>
          <a:p>
            <a:pPr marL="1371600" lvl="2" indent="-457200">
              <a:buFont typeface="+mj-lt"/>
              <a:buAutoNum type="arabicPeriod"/>
            </a:pPr>
            <a:r>
              <a:rPr lang="sr-Latn-RS" sz="2000" dirty="0">
                <a:solidFill>
                  <a:schemeClr val="tx1"/>
                </a:solidFill>
              </a:rPr>
              <a:t>CV obavezno poslati sa svog email-a. Email sa koga ste poslali svoju prijavu mora biti isti kao onaj koji ste napisali u svom CV-ju.</a:t>
            </a:r>
            <a:endParaRPr lang="en-US" sz="2400" b="1" dirty="0">
              <a:solidFill>
                <a:schemeClr val="tx1"/>
              </a:solidFill>
            </a:endParaRPr>
          </a:p>
        </p:txBody>
      </p:sp>
    </p:spTree>
    <p:extLst>
      <p:ext uri="{BB962C8B-B14F-4D97-AF65-F5344CB8AC3E}">
        <p14:creationId xmlns:p14="http://schemas.microsoft.com/office/powerpoint/2010/main" xmlns="" val="325260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678" y="1968137"/>
            <a:ext cx="10178322" cy="3911455"/>
          </a:xfrm>
        </p:spPr>
        <p:txBody>
          <a:bodyPr/>
          <a:lstStyle/>
          <a:p>
            <a:pPr marL="0" indent="0" algn="just">
              <a:buNone/>
            </a:pPr>
            <a:r>
              <a:rPr lang="sr-Latn-RS" sz="3600" dirty="0">
                <a:solidFill>
                  <a:schemeClr val="tx1"/>
                </a:solidFill>
              </a:rPr>
              <a:t>„RAZLIKA IZMEĐU MOGUĆEG I NEMOGUĆEG JE ČESTO SAMO U TOME ŠTO JE ZA OSTVARENJE NEMOGUĆEG POTREBNO MALO VIŠE VREMENA, UPORNOSTI I VERE.“</a:t>
            </a:r>
          </a:p>
          <a:p>
            <a:pPr marL="0" indent="0" algn="r">
              <a:buNone/>
            </a:pPr>
            <a:endParaRPr lang="sr-Latn-RS" dirty="0">
              <a:solidFill>
                <a:schemeClr val="tx1"/>
              </a:solidFill>
            </a:endParaRPr>
          </a:p>
          <a:p>
            <a:pPr marL="0" indent="0" algn="r">
              <a:buNone/>
            </a:pPr>
            <a:r>
              <a:rPr lang="sr-Latn-RS" dirty="0">
                <a:solidFill>
                  <a:schemeClr val="tx1"/>
                </a:solidFill>
              </a:rPr>
              <a:t>(Jevrejska poslovica)</a:t>
            </a:r>
            <a:endParaRPr lang="en-US" dirty="0">
              <a:solidFill>
                <a:schemeClr val="tx1"/>
              </a:solidFill>
            </a:endParaRPr>
          </a:p>
        </p:txBody>
      </p:sp>
    </p:spTree>
    <p:extLst>
      <p:ext uri="{BB962C8B-B14F-4D97-AF65-F5344CB8AC3E}">
        <p14:creationId xmlns:p14="http://schemas.microsoft.com/office/powerpoint/2010/main" xmlns="" val="29035180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Pismo preporuke</a:t>
            </a:r>
            <a:endParaRPr lang="en-US" b="1" dirty="0"/>
          </a:p>
        </p:txBody>
      </p:sp>
      <p:sp>
        <p:nvSpPr>
          <p:cNvPr id="3" name="Content Placeholder 2"/>
          <p:cNvSpPr>
            <a:spLocks noGrp="1"/>
          </p:cNvSpPr>
          <p:nvPr>
            <p:ph idx="1"/>
          </p:nvPr>
        </p:nvSpPr>
        <p:spPr/>
        <p:txBody>
          <a:bodyPr>
            <a:normAutofit fontScale="92500"/>
          </a:bodyPr>
          <a:lstStyle/>
          <a:p>
            <a:r>
              <a:rPr lang="sr-Latn-RS" sz="2400" dirty="0">
                <a:solidFill>
                  <a:schemeClr val="tx1"/>
                </a:solidFill>
              </a:rPr>
              <a:t>Pismo koje za Vas pišu profesori, poslodavci ili druge nadređene ličnosti koje Vas poznaju</a:t>
            </a:r>
          </a:p>
          <a:p>
            <a:r>
              <a:rPr lang="sr-Latn-RS" sz="2400" dirty="0">
                <a:solidFill>
                  <a:schemeClr val="tx1"/>
                </a:solidFill>
              </a:rPr>
              <a:t>Naglašavaju Vaše sposobnosti da odgovorite zahtevima konkursa za koji se prijavljujete</a:t>
            </a:r>
          </a:p>
          <a:p>
            <a:r>
              <a:rPr lang="sr-Latn-RS" sz="2400" dirty="0">
                <a:solidFill>
                  <a:schemeClr val="tx1"/>
                </a:solidFill>
              </a:rPr>
              <a:t>Treba da pruži uvid u Vaša znanja, aktivnosti, rezultate, radne navike, lične karakterisitke i sl.</a:t>
            </a:r>
          </a:p>
          <a:p>
            <a:r>
              <a:rPr lang="sr-Latn-RS" sz="2400" dirty="0">
                <a:solidFill>
                  <a:schemeClr val="tx1"/>
                </a:solidFill>
              </a:rPr>
              <a:t>Može biti: akademsko i profesionalno</a:t>
            </a:r>
          </a:p>
          <a:p>
            <a:pPr lvl="1"/>
            <a:r>
              <a:rPr lang="sr-Latn-RS" sz="2200" dirty="0">
                <a:solidFill>
                  <a:schemeClr val="tx1"/>
                </a:solidFill>
              </a:rPr>
              <a:t>Akademsko – piše profesor</a:t>
            </a:r>
          </a:p>
          <a:p>
            <a:pPr lvl="1"/>
            <a:r>
              <a:rPr lang="sr-Latn-RS" sz="2200" dirty="0">
                <a:solidFill>
                  <a:schemeClr val="tx1"/>
                </a:solidFill>
              </a:rPr>
              <a:t>Profesionalno – piše poslodavac</a:t>
            </a:r>
          </a:p>
          <a:p>
            <a:endParaRPr lang="en-US" dirty="0">
              <a:solidFill>
                <a:schemeClr val="tx1"/>
              </a:solidFill>
            </a:endParaRPr>
          </a:p>
        </p:txBody>
      </p:sp>
    </p:spTree>
    <p:extLst>
      <p:ext uri="{BB962C8B-B14F-4D97-AF65-F5344CB8AC3E}">
        <p14:creationId xmlns:p14="http://schemas.microsoft.com/office/powerpoint/2010/main" xmlns="" val="1733582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Pismo preporuke</a:t>
            </a:r>
            <a:endParaRPr lang="en-US" dirty="0"/>
          </a:p>
        </p:txBody>
      </p:sp>
      <p:sp>
        <p:nvSpPr>
          <p:cNvPr id="3" name="Content Placeholder 2"/>
          <p:cNvSpPr>
            <a:spLocks noGrp="1"/>
          </p:cNvSpPr>
          <p:nvPr>
            <p:ph idx="1"/>
          </p:nvPr>
        </p:nvSpPr>
        <p:spPr/>
        <p:txBody>
          <a:bodyPr>
            <a:normAutofit/>
          </a:bodyPr>
          <a:lstStyle/>
          <a:p>
            <a:r>
              <a:rPr lang="sr-Latn-RS" sz="2400" dirty="0">
                <a:solidFill>
                  <a:schemeClr val="tx1"/>
                </a:solidFill>
              </a:rPr>
              <a:t>Često se piše na posebnim delovima koji se nalaze u okviru prijavnog formulara</a:t>
            </a:r>
          </a:p>
          <a:p>
            <a:r>
              <a:rPr lang="sr-Latn-RS" sz="2400" dirty="0">
                <a:solidFill>
                  <a:schemeClr val="tx1"/>
                </a:solidFill>
              </a:rPr>
              <a:t>Ukoliko to nije slučaj, najbolje bi bilo da se odštampa na memorandumu visokoškolske ustanove ili kompanije</a:t>
            </a:r>
          </a:p>
          <a:p>
            <a:r>
              <a:rPr lang="sr-Latn-RS" sz="2400" dirty="0">
                <a:solidFill>
                  <a:schemeClr val="tx1"/>
                </a:solidFill>
              </a:rPr>
              <a:t>Osoba koja piše preporuku – po svojim kvalifikacijama i po poziciji treba da deluje kao osoba od autoriteta</a:t>
            </a:r>
          </a:p>
          <a:p>
            <a:r>
              <a:rPr lang="sr-Latn-RS" sz="2400" dirty="0">
                <a:solidFill>
                  <a:schemeClr val="tx1"/>
                </a:solidFill>
              </a:rPr>
              <a:t>Potrebno je: osobu koja piše obavestiti 3 do 4 nedelje unapred i dati joj informacije o formatu preporuke i roku za završetak </a:t>
            </a:r>
            <a:endParaRPr lang="en-US" sz="2400" dirty="0">
              <a:solidFill>
                <a:schemeClr val="tx1"/>
              </a:solidFill>
            </a:endParaRPr>
          </a:p>
        </p:txBody>
      </p:sp>
    </p:spTree>
    <p:extLst>
      <p:ext uri="{BB962C8B-B14F-4D97-AF65-F5344CB8AC3E}">
        <p14:creationId xmlns:p14="http://schemas.microsoft.com/office/powerpoint/2010/main" xmlns="" val="10592382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b="1" dirty="0"/>
              <a:t>Pismo preporuke</a:t>
            </a:r>
            <a:endParaRPr lang="en-US" dirty="0"/>
          </a:p>
        </p:txBody>
      </p:sp>
      <p:sp>
        <p:nvSpPr>
          <p:cNvPr id="3" name="Content Placeholder 2"/>
          <p:cNvSpPr>
            <a:spLocks noGrp="1"/>
          </p:cNvSpPr>
          <p:nvPr>
            <p:ph idx="1"/>
          </p:nvPr>
        </p:nvSpPr>
        <p:spPr>
          <a:xfrm>
            <a:off x="1251678" y="1654629"/>
            <a:ext cx="10178322" cy="4937760"/>
          </a:xfrm>
        </p:spPr>
        <p:txBody>
          <a:bodyPr>
            <a:normAutofit lnSpcReduction="10000"/>
          </a:bodyPr>
          <a:lstStyle/>
          <a:p>
            <a:r>
              <a:rPr lang="sr-Latn-RS" sz="2400" dirty="0">
                <a:solidFill>
                  <a:schemeClr val="tx1"/>
                </a:solidFill>
              </a:rPr>
              <a:t>Mogućnosti pisanja preporuke:</a:t>
            </a:r>
          </a:p>
          <a:p>
            <a:pPr marL="914400" lvl="1" indent="-457200">
              <a:buFont typeface="+mj-lt"/>
              <a:buAutoNum type="arabicPeriod"/>
            </a:pPr>
            <a:r>
              <a:rPr lang="sr-Latn-RS" sz="2200" dirty="0">
                <a:solidFill>
                  <a:schemeClr val="tx1"/>
                </a:solidFill>
              </a:rPr>
              <a:t>Preporuku pišu profesori, poslodavci ili druge nadređene ličnosti</a:t>
            </a:r>
          </a:p>
          <a:p>
            <a:pPr marL="914400" lvl="1" indent="-457200">
              <a:buFont typeface="+mj-lt"/>
              <a:buAutoNum type="arabicPeriod"/>
            </a:pPr>
            <a:r>
              <a:rPr lang="sr-Latn-RS" sz="2200" dirty="0">
                <a:solidFill>
                  <a:schemeClr val="tx1"/>
                </a:solidFill>
              </a:rPr>
              <a:t>Preporuku pišeti Vi; na početku ili na kraju obavezno se mora navesti ime osobe koja Vas preporučuje, njegova titula, odnosna pozicija i naziv visokoškolske ustanove ili kompanije u kojoj radi</a:t>
            </a:r>
          </a:p>
          <a:p>
            <a:r>
              <a:rPr lang="sr-Latn-RS" sz="2400" dirty="0">
                <a:solidFill>
                  <a:schemeClr val="tx1"/>
                </a:solidFill>
              </a:rPr>
              <a:t>Na kraju treba navesti (u oba slučaja) mesto i datum pisanja preporuke</a:t>
            </a:r>
          </a:p>
          <a:p>
            <a:r>
              <a:rPr lang="sr-Latn-RS" sz="2400" dirty="0">
                <a:solidFill>
                  <a:schemeClr val="tx1"/>
                </a:solidFill>
              </a:rPr>
              <a:t>Ne bi smelo da bude duže od jedne strane A4 formata</a:t>
            </a:r>
          </a:p>
          <a:p>
            <a:r>
              <a:rPr lang="sr-Latn-RS" sz="2400" dirty="0">
                <a:solidFill>
                  <a:schemeClr val="tx1"/>
                </a:solidFill>
              </a:rPr>
              <a:t>Za pisanje korisititi standardne fontove, veličine između 10 i 12</a:t>
            </a:r>
          </a:p>
          <a:p>
            <a:r>
              <a:rPr lang="sr-Latn-RS" sz="2400" dirty="0">
                <a:solidFill>
                  <a:schemeClr val="tx1"/>
                </a:solidFill>
              </a:rPr>
              <a:t>Slanje: lično (zajedno sa ostalim dokumentima) ili ga može slati osoba koja je pisala preporuku</a:t>
            </a:r>
          </a:p>
          <a:p>
            <a:r>
              <a:rPr lang="sr-Latn-RS" sz="2400" dirty="0">
                <a:solidFill>
                  <a:schemeClr val="tx1"/>
                </a:solidFill>
              </a:rPr>
              <a:t>U praktikumu su vam data </a:t>
            </a:r>
            <a:r>
              <a:rPr lang="sr-Latn-RS" sz="2400" b="1" dirty="0">
                <a:solidFill>
                  <a:schemeClr val="tx1"/>
                </a:solidFill>
              </a:rPr>
              <a:t>dva primera pisma </a:t>
            </a:r>
            <a:r>
              <a:rPr lang="sr-Latn-RS" sz="2400" dirty="0">
                <a:solidFill>
                  <a:schemeClr val="tx1"/>
                </a:solidFill>
              </a:rPr>
              <a:t>preporuke</a:t>
            </a:r>
            <a:endParaRPr lang="en-US" sz="2400" dirty="0">
              <a:solidFill>
                <a:schemeClr val="tx1"/>
              </a:solidFill>
            </a:endParaRPr>
          </a:p>
        </p:txBody>
      </p:sp>
    </p:spTree>
    <p:extLst>
      <p:ext uri="{BB962C8B-B14F-4D97-AF65-F5344CB8AC3E}">
        <p14:creationId xmlns:p14="http://schemas.microsoft.com/office/powerpoint/2010/main" xmlns="" val="8289028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a:t>Intervju za posao</a:t>
            </a:r>
            <a:endParaRPr lang="en-US" dirty="0"/>
          </a:p>
        </p:txBody>
      </p:sp>
      <p:sp>
        <p:nvSpPr>
          <p:cNvPr id="3" name="Content Placeholder 2"/>
          <p:cNvSpPr>
            <a:spLocks noGrp="1"/>
          </p:cNvSpPr>
          <p:nvPr>
            <p:ph idx="1"/>
          </p:nvPr>
        </p:nvSpPr>
        <p:spPr>
          <a:xfrm>
            <a:off x="1251678" y="2286001"/>
            <a:ext cx="10178322" cy="4384765"/>
          </a:xfrm>
        </p:spPr>
        <p:txBody>
          <a:bodyPr>
            <a:normAutofit fontScale="85000" lnSpcReduction="10000"/>
          </a:bodyPr>
          <a:lstStyle/>
          <a:p>
            <a:r>
              <a:rPr lang="sr-Latn-RS" sz="2400" dirty="0">
                <a:solidFill>
                  <a:schemeClr val="tx1"/>
                </a:solidFill>
              </a:rPr>
              <a:t>Analiza radnog mesta, koju ste izvršili pre samog prijavljivanja za posao, treba da Vas usmeri u pripremi za intervju</a:t>
            </a:r>
          </a:p>
          <a:p>
            <a:r>
              <a:rPr lang="sr-Latn-RS" sz="2400" dirty="0">
                <a:solidFill>
                  <a:schemeClr val="tx1"/>
                </a:solidFill>
              </a:rPr>
              <a:t>Potrebno je da pokaže da se Vaša očekivanja podudaraju sa očekivanjima poslodavca</a:t>
            </a:r>
          </a:p>
          <a:p>
            <a:r>
              <a:rPr lang="sr-Latn-RS" sz="2400" dirty="0">
                <a:solidFill>
                  <a:schemeClr val="tx1"/>
                </a:solidFill>
              </a:rPr>
              <a:t>Ponovo pogledajte: propratno pismo i CV</a:t>
            </a:r>
          </a:p>
          <a:p>
            <a:r>
              <a:rPr lang="sr-Latn-RS" sz="2400" b="1" dirty="0">
                <a:solidFill>
                  <a:schemeClr val="tx1"/>
                </a:solidFill>
              </a:rPr>
              <a:t>Najvažniji saveti za intervju:</a:t>
            </a:r>
          </a:p>
          <a:p>
            <a:pPr marL="914400" lvl="1" indent="-457200">
              <a:buFont typeface="+mj-lt"/>
              <a:buAutoNum type="arabicPeriod"/>
            </a:pPr>
            <a:r>
              <a:rPr lang="sr-Latn-RS" sz="2200" b="1" dirty="0">
                <a:solidFill>
                  <a:schemeClr val="tx1"/>
                </a:solidFill>
              </a:rPr>
              <a:t>Uradite domaći zadatak </a:t>
            </a:r>
            <a:r>
              <a:rPr lang="sr-Latn-RS" sz="2200" dirty="0">
                <a:solidFill>
                  <a:schemeClr val="tx1"/>
                </a:solidFill>
              </a:rPr>
              <a:t>- upoznajte se sa radom određene kompanije ili organizacije; pročitajte na njihovoj internet prezentaciji sve što je bito za poziciju za koju konkurišete</a:t>
            </a:r>
          </a:p>
          <a:p>
            <a:pPr marL="914400" lvl="1" indent="-457200">
              <a:buFont typeface="+mj-lt"/>
              <a:buAutoNum type="arabicPeriod"/>
            </a:pPr>
            <a:r>
              <a:rPr lang="sr-Latn-RS" sz="2200" b="1" dirty="0">
                <a:solidFill>
                  <a:schemeClr val="tx1"/>
                </a:solidFill>
              </a:rPr>
              <a:t>Izgled je bitan </a:t>
            </a:r>
            <a:r>
              <a:rPr lang="sr-Latn-RS" sz="2200" dirty="0">
                <a:solidFill>
                  <a:schemeClr val="tx1"/>
                </a:solidFill>
              </a:rPr>
              <a:t>– budite uredni, formalno obučeni, ne preterujte sa parfemima i šminkom</a:t>
            </a:r>
          </a:p>
          <a:p>
            <a:pPr lvl="2"/>
            <a:r>
              <a:rPr lang="sr-Latn-RS" sz="2000" dirty="0">
                <a:solidFill>
                  <a:schemeClr val="tx1"/>
                </a:solidFill>
              </a:rPr>
              <a:t>Čvrst stisak ruke i kontakt očima ostavlja povoljan utisak</a:t>
            </a:r>
          </a:p>
          <a:p>
            <a:pPr lvl="2"/>
            <a:r>
              <a:rPr lang="sr-Latn-RS" sz="2000" dirty="0">
                <a:solidFill>
                  <a:schemeClr val="tx1"/>
                </a:solidFill>
              </a:rPr>
              <a:t>Rukovanje dolazi u obzir samo ukoliko neko iz kompanije da inicijativu za to</a:t>
            </a:r>
          </a:p>
          <a:p>
            <a:pPr lvl="2"/>
            <a:r>
              <a:rPr lang="sr-Latn-RS" sz="2000" dirty="0">
                <a:solidFill>
                  <a:schemeClr val="tx1"/>
                </a:solidFill>
              </a:rPr>
              <a:t>Sedite usprvno i tek onda kada Vam to ponude</a:t>
            </a:r>
          </a:p>
          <a:p>
            <a:pPr lvl="2"/>
            <a:r>
              <a:rPr lang="sr-Latn-RS" sz="2000" dirty="0">
                <a:solidFill>
                  <a:schemeClr val="tx1"/>
                </a:solidFill>
              </a:rPr>
              <a:t>Krenite na vreme, isplanirajte svoj put do kompanije</a:t>
            </a:r>
            <a:endParaRPr lang="en-US" sz="2400" dirty="0">
              <a:solidFill>
                <a:schemeClr val="tx1"/>
              </a:solidFill>
            </a:endParaRPr>
          </a:p>
        </p:txBody>
      </p:sp>
    </p:spTree>
    <p:extLst>
      <p:ext uri="{BB962C8B-B14F-4D97-AF65-F5344CB8AC3E}">
        <p14:creationId xmlns:p14="http://schemas.microsoft.com/office/powerpoint/2010/main" xmlns="" val="34766516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a:t>Intervju za posao</a:t>
            </a:r>
            <a:endParaRPr lang="en-US" dirty="0"/>
          </a:p>
        </p:txBody>
      </p:sp>
      <p:sp>
        <p:nvSpPr>
          <p:cNvPr id="3" name="Content Placeholder 2"/>
          <p:cNvSpPr>
            <a:spLocks noGrp="1"/>
          </p:cNvSpPr>
          <p:nvPr>
            <p:ph idx="1"/>
          </p:nvPr>
        </p:nvSpPr>
        <p:spPr>
          <a:xfrm>
            <a:off x="1251678" y="2286001"/>
            <a:ext cx="10178322" cy="4219302"/>
          </a:xfrm>
        </p:spPr>
        <p:txBody>
          <a:bodyPr>
            <a:normAutofit lnSpcReduction="10000"/>
          </a:bodyPr>
          <a:lstStyle/>
          <a:p>
            <a:r>
              <a:rPr lang="sr-Latn-RS" sz="2400" b="1" dirty="0">
                <a:solidFill>
                  <a:schemeClr val="tx1"/>
                </a:solidFill>
              </a:rPr>
              <a:t>Najvažniji saveti za intervju:</a:t>
            </a:r>
          </a:p>
          <a:p>
            <a:pPr marL="914400" lvl="1" indent="-457200">
              <a:buFont typeface="+mj-lt"/>
              <a:buAutoNum type="arabicPeriod" startAt="3"/>
            </a:pPr>
            <a:r>
              <a:rPr lang="sr-Latn-RS" sz="2200" b="1" dirty="0">
                <a:solidFill>
                  <a:schemeClr val="tx1"/>
                </a:solidFill>
              </a:rPr>
              <a:t>Pokažite samopouzdanje </a:t>
            </a:r>
            <a:r>
              <a:rPr lang="sr-Latn-RS" sz="2200" dirty="0">
                <a:solidFill>
                  <a:schemeClr val="tx1"/>
                </a:solidFill>
              </a:rPr>
              <a:t>– pokažite da možete da se izborite sa pritiskom</a:t>
            </a:r>
          </a:p>
          <a:p>
            <a:pPr marL="914400" lvl="1" indent="-457200">
              <a:buFont typeface="+mj-lt"/>
              <a:buAutoNum type="arabicPeriod" startAt="3"/>
            </a:pPr>
            <a:r>
              <a:rPr lang="sr-Latn-RS" sz="2200" b="1" dirty="0">
                <a:solidFill>
                  <a:schemeClr val="tx1"/>
                </a:solidFill>
              </a:rPr>
              <a:t>„Prodajte se“ što bolje</a:t>
            </a:r>
          </a:p>
          <a:p>
            <a:pPr marL="914400" lvl="1" indent="-457200">
              <a:buFont typeface="+mj-lt"/>
              <a:buAutoNum type="arabicPeriod" startAt="3"/>
            </a:pPr>
            <a:r>
              <a:rPr lang="sr-Latn-RS" sz="2200" b="1" dirty="0">
                <a:solidFill>
                  <a:schemeClr val="tx1"/>
                </a:solidFill>
              </a:rPr>
              <a:t>Ćutanje je zlato </a:t>
            </a:r>
            <a:r>
              <a:rPr lang="sr-Latn-RS" sz="2200" dirty="0">
                <a:solidFill>
                  <a:schemeClr val="tx1"/>
                </a:solidFill>
              </a:rPr>
              <a:t>– ukoliko Vam je potreban trenutak da razmislite slobodno to i recite</a:t>
            </a:r>
          </a:p>
          <a:p>
            <a:pPr marL="914400" lvl="1" indent="-457200">
              <a:buFont typeface="+mj-lt"/>
              <a:buAutoNum type="arabicPeriod" startAt="3"/>
            </a:pPr>
            <a:r>
              <a:rPr lang="sr-Latn-RS" sz="2200" b="1" dirty="0">
                <a:solidFill>
                  <a:schemeClr val="tx1"/>
                </a:solidFill>
              </a:rPr>
              <a:t>Dvosmerni proces </a:t>
            </a:r>
            <a:r>
              <a:rPr lang="sr-Latn-RS" sz="2200" dirty="0">
                <a:solidFill>
                  <a:schemeClr val="tx1"/>
                </a:solidFill>
              </a:rPr>
              <a:t>– slobodno postavite pitanja o kompaniji (doći će do izražaja Vaša zainteresovanost za kompaniju i njeno poslovanje); pre intervjua sastavite spisak pitanja; nemojte postavljati pitanja o plati, bonusima i odmorima</a:t>
            </a:r>
          </a:p>
          <a:p>
            <a:pPr marL="914400" lvl="1" indent="-457200">
              <a:buFont typeface="+mj-lt"/>
              <a:buAutoNum type="arabicPeriod" startAt="3"/>
            </a:pPr>
            <a:r>
              <a:rPr lang="sr-Latn-RS" sz="2200" b="1" dirty="0">
                <a:solidFill>
                  <a:schemeClr val="tx1"/>
                </a:solidFill>
              </a:rPr>
              <a:t>Povratna informacija </a:t>
            </a:r>
            <a:r>
              <a:rPr lang="sr-Latn-RS" sz="2200" dirty="0">
                <a:solidFill>
                  <a:schemeClr val="tx1"/>
                </a:solidFill>
              </a:rPr>
              <a:t>– ukoliko niste uspešno prošli na razgovoru, zamolite poslodavca da Vam da povratnu informaciju o Vašem nastupu</a:t>
            </a:r>
            <a:endParaRPr lang="en-US" sz="2200" dirty="0">
              <a:solidFill>
                <a:schemeClr val="tx1"/>
              </a:solidFill>
            </a:endParaRPr>
          </a:p>
          <a:p>
            <a:endParaRPr lang="sr-Latn-RS" sz="2400" b="1" dirty="0"/>
          </a:p>
          <a:p>
            <a:endParaRPr lang="en-US" sz="2400" dirty="0"/>
          </a:p>
        </p:txBody>
      </p:sp>
    </p:spTree>
    <p:extLst>
      <p:ext uri="{BB962C8B-B14F-4D97-AF65-F5344CB8AC3E}">
        <p14:creationId xmlns:p14="http://schemas.microsoft.com/office/powerpoint/2010/main" xmlns="" val="4771536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a:t>Intervju za posao</a:t>
            </a:r>
            <a:endParaRPr lang="en-US" dirty="0"/>
          </a:p>
        </p:txBody>
      </p:sp>
      <p:sp>
        <p:nvSpPr>
          <p:cNvPr id="3" name="Content Placeholder 2"/>
          <p:cNvSpPr>
            <a:spLocks noGrp="1"/>
          </p:cNvSpPr>
          <p:nvPr>
            <p:ph idx="1"/>
          </p:nvPr>
        </p:nvSpPr>
        <p:spPr>
          <a:xfrm>
            <a:off x="1251678" y="2286001"/>
            <a:ext cx="10178322" cy="4228010"/>
          </a:xfrm>
        </p:spPr>
        <p:txBody>
          <a:bodyPr>
            <a:normAutofit fontScale="92500" lnSpcReduction="10000"/>
          </a:bodyPr>
          <a:lstStyle/>
          <a:p>
            <a:r>
              <a:rPr lang="sr-Latn-RS" sz="2400" b="1" dirty="0">
                <a:solidFill>
                  <a:schemeClr val="tx1"/>
                </a:solidFill>
              </a:rPr>
              <a:t>Zlatna pravila:</a:t>
            </a:r>
          </a:p>
          <a:p>
            <a:pPr lvl="1"/>
            <a:r>
              <a:rPr lang="sr-Latn-RS" sz="2200" dirty="0">
                <a:solidFill>
                  <a:schemeClr val="tx1"/>
                </a:solidFill>
              </a:rPr>
              <a:t>Budite uvek pozitivni </a:t>
            </a:r>
          </a:p>
          <a:p>
            <a:pPr lvl="1"/>
            <a:r>
              <a:rPr lang="sr-Latn-RS" sz="2200" dirty="0">
                <a:solidFill>
                  <a:schemeClr val="tx1"/>
                </a:solidFill>
              </a:rPr>
              <a:t>Nemojte iznositi negativne kritike na svoj račun</a:t>
            </a:r>
          </a:p>
          <a:p>
            <a:pPr lvl="1"/>
            <a:r>
              <a:rPr lang="sr-Latn-RS" sz="2200" dirty="0">
                <a:solidFill>
                  <a:schemeClr val="tx1"/>
                </a:solidFill>
              </a:rPr>
              <a:t>Održavajte kontakt očima sa ispitivačem</a:t>
            </a:r>
          </a:p>
          <a:p>
            <a:pPr lvl="1"/>
            <a:r>
              <a:rPr lang="sr-Latn-RS" sz="2200" dirty="0">
                <a:solidFill>
                  <a:schemeClr val="tx1"/>
                </a:solidFill>
              </a:rPr>
              <a:t>Jasno stvite do znanja da znate ko ste i šta želite</a:t>
            </a:r>
          </a:p>
          <a:p>
            <a:pPr lvl="1"/>
            <a:r>
              <a:rPr lang="sr-Latn-RS" sz="2200" dirty="0">
                <a:solidFill>
                  <a:schemeClr val="tx1"/>
                </a:solidFill>
              </a:rPr>
              <a:t>Nemojte pokušavati da date odogovr na pitanje koje niste zaista razumeli</a:t>
            </a:r>
          </a:p>
          <a:p>
            <a:pPr lvl="1"/>
            <a:r>
              <a:rPr lang="sr-Latn-RS" sz="2200" dirty="0">
                <a:solidFill>
                  <a:schemeClr val="tx1"/>
                </a:solidFill>
              </a:rPr>
              <a:t>Govorite jasno i ne suviše brzo</a:t>
            </a:r>
          </a:p>
          <a:p>
            <a:pPr lvl="1"/>
            <a:r>
              <a:rPr lang="sr-Latn-RS" sz="2200" dirty="0">
                <a:solidFill>
                  <a:schemeClr val="tx1"/>
                </a:solidFill>
              </a:rPr>
              <a:t>Budite spremni da prepoznate jednostavna pitanja koja zahtevaju kratke i jasne odgovore</a:t>
            </a:r>
          </a:p>
          <a:p>
            <a:pPr lvl="1"/>
            <a:r>
              <a:rPr lang="sr-Latn-RS" sz="2200" dirty="0">
                <a:solidFill>
                  <a:schemeClr val="tx1"/>
                </a:solidFill>
              </a:rPr>
              <a:t>Nemojte preterano da gestikulirate</a:t>
            </a:r>
          </a:p>
          <a:p>
            <a:pPr lvl="1"/>
            <a:r>
              <a:rPr lang="sr-Latn-RS" sz="2200" dirty="0">
                <a:solidFill>
                  <a:schemeClr val="tx1"/>
                </a:solidFill>
              </a:rPr>
              <a:t>Izbegavajte izveštačenost u ponašanju i govoru</a:t>
            </a:r>
            <a:endParaRPr lang="en-US" sz="2200" dirty="0">
              <a:solidFill>
                <a:schemeClr val="tx1"/>
              </a:solidFill>
            </a:endParaRPr>
          </a:p>
          <a:p>
            <a:pPr lvl="1"/>
            <a:endParaRPr lang="sr-Latn-RS" sz="2200" b="1" dirty="0">
              <a:solidFill>
                <a:schemeClr val="tx1"/>
              </a:solidFill>
            </a:endParaRPr>
          </a:p>
        </p:txBody>
      </p:sp>
    </p:spTree>
    <p:extLst>
      <p:ext uri="{BB962C8B-B14F-4D97-AF65-F5344CB8AC3E}">
        <p14:creationId xmlns:p14="http://schemas.microsoft.com/office/powerpoint/2010/main" xmlns="" val="2597226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77144" y="2967335"/>
            <a:ext cx="8516982" cy="1446550"/>
          </a:xfrm>
          <a:prstGeom prst="rect">
            <a:avLst/>
          </a:prstGeom>
          <a:noFill/>
        </p:spPr>
        <p:txBody>
          <a:bodyPr wrap="square" lIns="91440" tIns="45720" rIns="91440" bIns="45720">
            <a:prstTxWarp prst="textInflate">
              <a:avLst/>
            </a:prstTxWarp>
            <a:spAutoFit/>
          </a:bodyPr>
          <a:lstStyle/>
          <a:p>
            <a:pPr algn="ctr"/>
            <a:r>
              <a:rPr lang="sr-Latn-RS" sz="8800" b="1" cap="none" spc="0" dirty="0">
                <a:ln w="28575">
                  <a:solidFill>
                    <a:schemeClr val="tx1"/>
                  </a:solidFill>
                  <a:prstDash val="solid"/>
                </a:ln>
                <a:solidFill>
                  <a:schemeClr val="tx2">
                    <a:lumMod val="50000"/>
                    <a:lumOff val="50000"/>
                  </a:schemeClr>
                </a:solidFill>
                <a:effectLst>
                  <a:outerShdw dist="38100" dir="2640000" algn="bl" rotWithShape="0">
                    <a:schemeClr val="accent1"/>
                  </a:outerShdw>
                </a:effectLst>
              </a:rPr>
              <a:t>Hvala na pažnji!</a:t>
            </a:r>
            <a:endParaRPr lang="en-US" sz="8800" b="1" cap="none" spc="0" dirty="0">
              <a:ln w="28575">
                <a:solidFill>
                  <a:schemeClr val="tx1"/>
                </a:solidFill>
                <a:prstDash val="solid"/>
              </a:ln>
              <a:solidFill>
                <a:schemeClr val="tx2">
                  <a:lumMod val="50000"/>
                  <a:lumOff val="50000"/>
                </a:schemeClr>
              </a:solidFill>
              <a:effectLst>
                <a:outerShdw dist="38100" dir="2640000" algn="bl" rotWithShape="0">
                  <a:schemeClr val="accent1"/>
                </a:outerShdw>
              </a:effectLst>
            </a:endParaRPr>
          </a:p>
        </p:txBody>
      </p:sp>
    </p:spTree>
    <p:extLst>
      <p:ext uri="{BB962C8B-B14F-4D97-AF65-F5344CB8AC3E}">
        <p14:creationId xmlns:p14="http://schemas.microsoft.com/office/powerpoint/2010/main" xmlns="" val="3048869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a:t>Poslovno komuniciranje </a:t>
            </a:r>
            <a:endParaRPr lang="en-US" dirty="0"/>
          </a:p>
        </p:txBody>
      </p:sp>
      <p:sp>
        <p:nvSpPr>
          <p:cNvPr id="3" name="Content Placeholder 2"/>
          <p:cNvSpPr>
            <a:spLocks noGrp="1"/>
          </p:cNvSpPr>
          <p:nvPr>
            <p:ph idx="1"/>
          </p:nvPr>
        </p:nvSpPr>
        <p:spPr>
          <a:xfrm>
            <a:off x="1251678" y="2286001"/>
            <a:ext cx="10178322" cy="4428308"/>
          </a:xfrm>
        </p:spPr>
        <p:txBody>
          <a:bodyPr>
            <a:normAutofit/>
          </a:bodyPr>
          <a:lstStyle/>
          <a:p>
            <a:r>
              <a:rPr lang="sr-Latn-RS" sz="2800" dirty="0">
                <a:solidFill>
                  <a:schemeClr val="tx1"/>
                </a:solidFill>
              </a:rPr>
              <a:t>Cilj podsegmenta: Procena vaših trenutnih veština i znanja, kako bi se u nastavku školovanja ona unapredila i dovela na željeni nivo za zaposlenje u željenoj oblasti. </a:t>
            </a:r>
          </a:p>
          <a:p>
            <a:r>
              <a:rPr lang="sr-Latn-RS" sz="2800" dirty="0">
                <a:solidFill>
                  <a:schemeClr val="tx1"/>
                </a:solidFill>
              </a:rPr>
              <a:t>Struktura podsegmenta:</a:t>
            </a:r>
          </a:p>
          <a:p>
            <a:pPr lvl="1"/>
            <a:r>
              <a:rPr lang="sr-Latn-RS" sz="2000" dirty="0">
                <a:solidFill>
                  <a:schemeClr val="tx1"/>
                </a:solidFill>
              </a:rPr>
              <a:t>Procena sopstvene ličnosti i test inteligencije</a:t>
            </a:r>
          </a:p>
          <a:p>
            <a:pPr lvl="1"/>
            <a:r>
              <a:rPr lang="sr-Latn-RS" sz="2000" dirty="0">
                <a:solidFill>
                  <a:schemeClr val="tx1"/>
                </a:solidFill>
              </a:rPr>
              <a:t>Način traženja posla i analiza oglasa</a:t>
            </a:r>
          </a:p>
          <a:p>
            <a:pPr lvl="1"/>
            <a:r>
              <a:rPr lang="sr-Latn-RS" sz="2000" dirty="0">
                <a:solidFill>
                  <a:schemeClr val="tx1"/>
                </a:solidFill>
              </a:rPr>
              <a:t>Prijava za posao i radna biografija (CV)</a:t>
            </a:r>
          </a:p>
          <a:p>
            <a:pPr lvl="1"/>
            <a:r>
              <a:rPr lang="sr-Latn-RS" sz="2000" dirty="0">
                <a:solidFill>
                  <a:schemeClr val="tx1"/>
                </a:solidFill>
              </a:rPr>
              <a:t>Pismo preporuke</a:t>
            </a:r>
          </a:p>
          <a:p>
            <a:pPr lvl="1"/>
            <a:r>
              <a:rPr lang="sr-Latn-RS" sz="2000" dirty="0">
                <a:solidFill>
                  <a:schemeClr val="tx1"/>
                </a:solidFill>
              </a:rPr>
              <a:t>Intervju za posao</a:t>
            </a:r>
          </a:p>
        </p:txBody>
      </p:sp>
    </p:spTree>
    <p:extLst>
      <p:ext uri="{BB962C8B-B14F-4D97-AF65-F5344CB8AC3E}">
        <p14:creationId xmlns:p14="http://schemas.microsoft.com/office/powerpoint/2010/main" xmlns="" val="2894975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5883" y="382385"/>
            <a:ext cx="10178322" cy="1492132"/>
          </a:xfrm>
        </p:spPr>
        <p:txBody>
          <a:bodyPr>
            <a:noAutofit/>
          </a:bodyPr>
          <a:lstStyle/>
          <a:p>
            <a:pPr lvl="1" algn="ctr" rtl="0">
              <a:lnSpc>
                <a:spcPct val="90000"/>
              </a:lnSpc>
              <a:spcBef>
                <a:spcPct val="0"/>
              </a:spcBef>
            </a:pPr>
            <a:r>
              <a:rPr lang="sr-Latn-RS" sz="5100" kern="1200" cap="all" spc="200" dirty="0">
                <a:solidFill>
                  <a:schemeClr val="tx2"/>
                </a:solidFill>
                <a:latin typeface="+mj-lt"/>
                <a:ea typeface="+mj-ea"/>
                <a:cs typeface="+mj-cs"/>
              </a:rPr>
              <a:t>Procena sopstvene ličnosti i test inteligencije</a:t>
            </a:r>
            <a:br>
              <a:rPr lang="sr-Latn-RS" sz="5100" kern="1200" cap="all" spc="200" dirty="0">
                <a:solidFill>
                  <a:schemeClr val="tx2"/>
                </a:solidFill>
                <a:latin typeface="+mj-lt"/>
                <a:ea typeface="+mj-ea"/>
                <a:cs typeface="+mj-cs"/>
              </a:rPr>
            </a:br>
            <a:endParaRPr lang="en-US" sz="5100" kern="1200" cap="all" spc="200" dirty="0">
              <a:solidFill>
                <a:schemeClr val="tx2"/>
              </a:solidFill>
              <a:latin typeface="+mj-lt"/>
              <a:ea typeface="+mj-ea"/>
              <a:cs typeface="+mj-cs"/>
            </a:endParaRPr>
          </a:p>
        </p:txBody>
      </p:sp>
      <p:sp>
        <p:nvSpPr>
          <p:cNvPr id="3" name="Content Placeholder 2"/>
          <p:cNvSpPr>
            <a:spLocks noGrp="1"/>
          </p:cNvSpPr>
          <p:nvPr>
            <p:ph idx="1"/>
          </p:nvPr>
        </p:nvSpPr>
        <p:spPr>
          <a:xfrm>
            <a:off x="1251678" y="2464526"/>
            <a:ext cx="10178322" cy="4058194"/>
          </a:xfrm>
        </p:spPr>
        <p:txBody>
          <a:bodyPr/>
          <a:lstStyle/>
          <a:p>
            <a:r>
              <a:rPr lang="sr-Latn-RS" sz="2800" dirty="0">
                <a:solidFill>
                  <a:schemeClr val="tx1"/>
                </a:solidFill>
              </a:rPr>
              <a:t>Kroz niz vežbi možete uraditi procenu sopstvene ličnosti putem SWOT analize, precizirati vaše stavove o poslu i konkretizovati vaše preferencije</a:t>
            </a:r>
          </a:p>
          <a:p>
            <a:pPr marL="0" indent="0">
              <a:buNone/>
            </a:pPr>
            <a:endParaRPr lang="sr-Latn-RS" sz="2800" dirty="0">
              <a:solidFill>
                <a:schemeClr val="tx1"/>
              </a:solidFill>
            </a:endParaRPr>
          </a:p>
          <a:p>
            <a:r>
              <a:rPr lang="sr-Latn-RS" sz="2800" dirty="0">
                <a:solidFill>
                  <a:schemeClr val="tx1"/>
                </a:solidFill>
              </a:rPr>
              <a:t>Takođe, možete se upoznati sa nekim vidovima testova koji se često pojavljuju u procesu odabira najboljeg kandidata za konkretano radno mesto</a:t>
            </a:r>
            <a:endParaRPr lang="en-US" sz="2800" dirty="0">
              <a:solidFill>
                <a:schemeClr val="tx1"/>
              </a:solidFill>
            </a:endParaRPr>
          </a:p>
          <a:p>
            <a:endParaRPr lang="en-US" dirty="0"/>
          </a:p>
        </p:txBody>
      </p:sp>
    </p:spTree>
    <p:extLst>
      <p:ext uri="{BB962C8B-B14F-4D97-AF65-F5344CB8AC3E}">
        <p14:creationId xmlns:p14="http://schemas.microsoft.com/office/powerpoint/2010/main" xmlns="" val="1705102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47253"/>
            <a:ext cx="10178322" cy="1492132"/>
          </a:xfrm>
        </p:spPr>
        <p:txBody>
          <a:bodyPr>
            <a:noAutofit/>
          </a:bodyPr>
          <a:lstStyle/>
          <a:p>
            <a:pPr lvl="1" algn="ctr" rtl="0">
              <a:lnSpc>
                <a:spcPct val="90000"/>
              </a:lnSpc>
              <a:spcBef>
                <a:spcPct val="0"/>
              </a:spcBef>
            </a:pPr>
            <a:r>
              <a:rPr lang="sr-Latn-RS" sz="5100" kern="1200" cap="all" spc="200" dirty="0">
                <a:solidFill>
                  <a:schemeClr val="tx2"/>
                </a:solidFill>
                <a:latin typeface="+mj-lt"/>
                <a:ea typeface="+mj-ea"/>
                <a:cs typeface="+mj-cs"/>
              </a:rPr>
              <a:t>Način traženja posla i analiza oglasa</a:t>
            </a:r>
            <a:endParaRPr lang="en-US" sz="5100" kern="1200" cap="all" spc="200" dirty="0">
              <a:solidFill>
                <a:schemeClr val="tx2"/>
              </a:solidFill>
              <a:latin typeface="+mj-lt"/>
              <a:ea typeface="+mj-ea"/>
              <a:cs typeface="+mj-cs"/>
            </a:endParaRPr>
          </a:p>
        </p:txBody>
      </p:sp>
      <p:sp>
        <p:nvSpPr>
          <p:cNvPr id="3" name="Content Placeholder 2"/>
          <p:cNvSpPr>
            <a:spLocks noGrp="1"/>
          </p:cNvSpPr>
          <p:nvPr>
            <p:ph idx="1"/>
          </p:nvPr>
        </p:nvSpPr>
        <p:spPr>
          <a:xfrm>
            <a:off x="1251678" y="1985554"/>
            <a:ext cx="10178322" cy="4641669"/>
          </a:xfrm>
        </p:spPr>
        <p:txBody>
          <a:bodyPr>
            <a:normAutofit lnSpcReduction="10000"/>
          </a:bodyPr>
          <a:lstStyle/>
          <a:p>
            <a:pPr marL="0" indent="0">
              <a:buNone/>
            </a:pPr>
            <a:r>
              <a:rPr lang="sr-Latn-RS" sz="3200" i="1" u="sng" dirty="0">
                <a:solidFill>
                  <a:schemeClr val="tx1"/>
                </a:solidFill>
              </a:rPr>
              <a:t>Način traženja posla</a:t>
            </a:r>
          </a:p>
          <a:p>
            <a:r>
              <a:rPr lang="sr-Latn-RS" sz="2400" dirty="0">
                <a:solidFill>
                  <a:schemeClr val="tx1"/>
                </a:solidFill>
              </a:rPr>
              <a:t>Ključna stvar kod traženja posla je ta DA MORATE BITI AKTIVNI</a:t>
            </a:r>
          </a:p>
          <a:p>
            <a:r>
              <a:rPr lang="sr-Latn-RS" sz="2400" dirty="0">
                <a:solidFill>
                  <a:schemeClr val="tx1"/>
                </a:solidFill>
              </a:rPr>
              <a:t>Informacije o preduzećima u kojima biste mogli i želeli da radite treba da počnete da prikupljate već tokom studiranja</a:t>
            </a:r>
          </a:p>
          <a:p>
            <a:r>
              <a:rPr lang="sr-Latn-RS" sz="2400" dirty="0">
                <a:solidFill>
                  <a:schemeClr val="tx1"/>
                </a:solidFill>
              </a:rPr>
              <a:t>Bitne činjenice:</a:t>
            </a:r>
          </a:p>
          <a:p>
            <a:pPr lvl="1"/>
            <a:r>
              <a:rPr lang="sr-Latn-RS" sz="2400" dirty="0">
                <a:solidFill>
                  <a:schemeClr val="tx1"/>
                </a:solidFill>
              </a:rPr>
              <a:t>Pored vas posao traži i veliki broj drugih ljudi (nezaposleni, ali i zaposleni)</a:t>
            </a:r>
          </a:p>
          <a:p>
            <a:pPr lvl="1"/>
            <a:r>
              <a:rPr lang="sr-Latn-RS" sz="2400" dirty="0">
                <a:solidFill>
                  <a:schemeClr val="tx1"/>
                </a:solidFill>
              </a:rPr>
              <a:t>Zapošljavanje se, u najvećoj meri, očekuje i ostvaruje u malim i srednjim preduzećima</a:t>
            </a:r>
          </a:p>
          <a:p>
            <a:pPr lvl="1"/>
            <a:r>
              <a:rPr lang="sr-Latn-RS" sz="2400" dirty="0">
                <a:solidFill>
                  <a:schemeClr val="tx1"/>
                </a:solidFill>
              </a:rPr>
              <a:t>Poslodavci potrebe za radnim mestima izražavaju na različite načine</a:t>
            </a:r>
          </a:p>
          <a:p>
            <a:r>
              <a:rPr lang="sr-Latn-RS" sz="2400" dirty="0">
                <a:solidFill>
                  <a:schemeClr val="tx1"/>
                </a:solidFill>
              </a:rPr>
              <a:t>Formalni i neformalni izvori informacija</a:t>
            </a:r>
            <a:endParaRPr lang="en-US" sz="2400" dirty="0">
              <a:solidFill>
                <a:schemeClr val="tx1"/>
              </a:solidFill>
            </a:endParaRPr>
          </a:p>
        </p:txBody>
      </p:sp>
    </p:spTree>
    <p:extLst>
      <p:ext uri="{BB962C8B-B14F-4D97-AF65-F5344CB8AC3E}">
        <p14:creationId xmlns:p14="http://schemas.microsoft.com/office/powerpoint/2010/main" xmlns="" val="2680004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lnSpc>
                <a:spcPct val="90000"/>
              </a:lnSpc>
              <a:spcBef>
                <a:spcPct val="0"/>
              </a:spcBef>
            </a:pPr>
            <a:r>
              <a:rPr lang="sr-Latn-RS" sz="5100" kern="1200" cap="all" spc="200" dirty="0">
                <a:solidFill>
                  <a:schemeClr val="tx2"/>
                </a:solidFill>
                <a:latin typeface="+mj-lt"/>
                <a:ea typeface="+mj-ea"/>
                <a:cs typeface="+mj-cs"/>
              </a:rPr>
              <a:t>Način traženja posla i analiza oglasa</a:t>
            </a:r>
            <a:endParaRPr lang="en-US" sz="5100" kern="1200" cap="all" spc="200" dirty="0">
              <a:solidFill>
                <a:schemeClr val="tx2"/>
              </a:solidFill>
              <a:latin typeface="+mj-lt"/>
              <a:ea typeface="+mj-ea"/>
              <a:cs typeface="+mj-cs"/>
            </a:endParaRPr>
          </a:p>
        </p:txBody>
      </p:sp>
      <p:sp>
        <p:nvSpPr>
          <p:cNvPr id="3" name="Content Placeholder 2"/>
          <p:cNvSpPr>
            <a:spLocks noGrp="1"/>
          </p:cNvSpPr>
          <p:nvPr>
            <p:ph idx="1"/>
          </p:nvPr>
        </p:nvSpPr>
        <p:spPr>
          <a:xfrm>
            <a:off x="1251678" y="2286001"/>
            <a:ext cx="10178322" cy="4341222"/>
          </a:xfrm>
        </p:spPr>
        <p:txBody>
          <a:bodyPr>
            <a:normAutofit lnSpcReduction="10000"/>
          </a:bodyPr>
          <a:lstStyle/>
          <a:p>
            <a:pPr marL="0" indent="0">
              <a:buNone/>
            </a:pPr>
            <a:r>
              <a:rPr lang="sr-Latn-RS" sz="3200" i="1" u="sng" dirty="0">
                <a:solidFill>
                  <a:schemeClr val="tx1"/>
                </a:solidFill>
              </a:rPr>
              <a:t>Analiza oglasa</a:t>
            </a:r>
          </a:p>
          <a:p>
            <a:r>
              <a:rPr lang="sr-Latn-RS" sz="2400" dirty="0">
                <a:solidFill>
                  <a:schemeClr val="tx1"/>
                </a:solidFill>
              </a:rPr>
              <a:t>Smernice za pravilnu analizu oglasa:</a:t>
            </a:r>
          </a:p>
          <a:p>
            <a:pPr lvl="1"/>
            <a:r>
              <a:rPr lang="sr-Latn-CS" dirty="0">
                <a:solidFill>
                  <a:schemeClr val="tx1"/>
                </a:solidFill>
              </a:rPr>
              <a:t>Pažljivo pročitajte tekst oglasa,</a:t>
            </a:r>
            <a:endParaRPr lang="en-US" dirty="0">
              <a:solidFill>
                <a:schemeClr val="tx1"/>
              </a:solidFill>
            </a:endParaRPr>
          </a:p>
          <a:p>
            <a:pPr lvl="1"/>
            <a:r>
              <a:rPr lang="sr-Latn-CS" dirty="0">
                <a:solidFill>
                  <a:schemeClr val="tx1"/>
                </a:solidFill>
              </a:rPr>
              <a:t>Vidite šta se u oglasu traži (kvalifikacije, znanja, iskustva i sposobnosti),</a:t>
            </a:r>
            <a:endParaRPr lang="en-US" dirty="0">
              <a:solidFill>
                <a:schemeClr val="tx1"/>
              </a:solidFill>
            </a:endParaRPr>
          </a:p>
          <a:p>
            <a:pPr lvl="1"/>
            <a:r>
              <a:rPr lang="sr-Latn-CS" dirty="0">
                <a:solidFill>
                  <a:schemeClr val="tx1"/>
                </a:solidFill>
              </a:rPr>
              <a:t>Kvalifikacije koje je neophodno da posedujete (obrazovanje, radno iskustvo, strani jezik, poznavanje rada na računaru, vozačka dozvola - </a:t>
            </a:r>
            <a:r>
              <a:rPr lang="sr-Latn-CS" b="1" dirty="0">
                <a:solidFill>
                  <a:schemeClr val="tx1"/>
                </a:solidFill>
              </a:rPr>
              <a:t>USLOVI DA BI VAŠA MOLBA BILA UZETA U RAZMATRANJE</a:t>
            </a:r>
            <a:r>
              <a:rPr lang="sr-Latn-CS" dirty="0">
                <a:solidFill>
                  <a:schemeClr val="tx1"/>
                </a:solidFill>
              </a:rPr>
              <a:t>)</a:t>
            </a:r>
            <a:endParaRPr lang="en-US" dirty="0">
              <a:solidFill>
                <a:schemeClr val="tx1"/>
              </a:solidFill>
            </a:endParaRPr>
          </a:p>
          <a:p>
            <a:pPr lvl="1"/>
            <a:r>
              <a:rPr lang="sr-Latn-CS" dirty="0">
                <a:solidFill>
                  <a:schemeClr val="tx1"/>
                </a:solidFill>
              </a:rPr>
              <a:t>Kvalifikacije koje bi bilo poželjno da posedujete (komunikativnost, dinamičnost, timski rad, odgovornost, kreativnost - </a:t>
            </a:r>
            <a:r>
              <a:rPr lang="sr-Latn-CS" b="1" dirty="0">
                <a:solidFill>
                  <a:schemeClr val="tx1"/>
                </a:solidFill>
              </a:rPr>
              <a:t>POSEDOVANJE OVIH OSOBINA U MINIMUMU JE PREDUSLOV DA SE JAVITE NA OGLAS</a:t>
            </a:r>
            <a:r>
              <a:rPr lang="sr-Latn-CS" dirty="0">
                <a:solidFill>
                  <a:schemeClr val="tx1"/>
                </a:solidFill>
              </a:rPr>
              <a:t>)</a:t>
            </a:r>
            <a:endParaRPr lang="en-US" dirty="0">
              <a:solidFill>
                <a:schemeClr val="tx1"/>
              </a:solidFill>
            </a:endParaRPr>
          </a:p>
          <a:p>
            <a:pPr lvl="1"/>
            <a:r>
              <a:rPr lang="sr-Latn-CS" dirty="0">
                <a:solidFill>
                  <a:schemeClr val="tx1"/>
                </a:solidFill>
              </a:rPr>
              <a:t>Konkretizovati svoje prednosti u odnosu na oglas; Konkretizovati svoje nedostatke u odnosu na oglas</a:t>
            </a:r>
            <a:endParaRPr lang="en-US" dirty="0">
              <a:solidFill>
                <a:schemeClr val="tx1"/>
              </a:solidFill>
            </a:endParaRPr>
          </a:p>
          <a:p>
            <a:endParaRPr lang="sr-Latn-RS" sz="2400" dirty="0"/>
          </a:p>
        </p:txBody>
      </p:sp>
    </p:spTree>
    <p:extLst>
      <p:ext uri="{BB962C8B-B14F-4D97-AF65-F5344CB8AC3E}">
        <p14:creationId xmlns:p14="http://schemas.microsoft.com/office/powerpoint/2010/main" xmlns="" val="853049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a:t>Način traženja posla i analiza oglasa</a:t>
            </a:r>
            <a:endParaRPr lang="en-US" dirty="0"/>
          </a:p>
        </p:txBody>
      </p:sp>
      <p:sp>
        <p:nvSpPr>
          <p:cNvPr id="3" name="Content Placeholder 2"/>
          <p:cNvSpPr>
            <a:spLocks noGrp="1"/>
          </p:cNvSpPr>
          <p:nvPr>
            <p:ph idx="1"/>
          </p:nvPr>
        </p:nvSpPr>
        <p:spPr>
          <a:xfrm>
            <a:off x="1251678" y="2812869"/>
            <a:ext cx="10178322" cy="3066723"/>
          </a:xfrm>
        </p:spPr>
        <p:txBody>
          <a:bodyPr/>
          <a:lstStyle/>
          <a:p>
            <a:pPr marL="0" indent="0" algn="ctr">
              <a:buNone/>
            </a:pPr>
            <a:r>
              <a:rPr lang="sr-Latn-RS" sz="44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ZADATAK BROJ 1</a:t>
            </a:r>
          </a:p>
          <a:p>
            <a:endParaRPr lang="sr-Latn-RS" dirty="0">
              <a:solidFill>
                <a:schemeClr val="tx1"/>
              </a:solidFill>
            </a:endParaRPr>
          </a:p>
          <a:p>
            <a:pPr marL="0" indent="0">
              <a:buNone/>
            </a:pPr>
            <a:r>
              <a:rPr lang="sr-Latn-RS" sz="2800" dirty="0">
                <a:solidFill>
                  <a:schemeClr val="tx1"/>
                </a:solidFill>
                <a:latin typeface="Arial" panose="020B0604020202020204" pitchFamily="34" charset="0"/>
                <a:cs typeface="Arial" panose="020B0604020202020204" pitchFamily="34" charset="0"/>
              </a:rPr>
              <a:t>Na stranama koje su za to predviđene u praktikumu potrebno je prema datim smernicama izvršiti analizu sva četiri oglasa.</a:t>
            </a: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297401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a:bodyPr>
          <a:lstStyle/>
          <a:p>
            <a:pPr marL="0" indent="0">
              <a:buNone/>
            </a:pPr>
            <a:r>
              <a:rPr lang="sr-Latn-RS" sz="3200" i="1" u="sng" dirty="0">
                <a:solidFill>
                  <a:schemeClr val="tx1"/>
                </a:solidFill>
              </a:rPr>
              <a:t>Prijava za posao</a:t>
            </a:r>
            <a:endParaRPr lang="en-US" sz="3200" i="1" u="sng" dirty="0">
              <a:solidFill>
                <a:schemeClr val="tx1"/>
              </a:solidFill>
            </a:endParaRPr>
          </a:p>
          <a:p>
            <a:r>
              <a:rPr lang="sr-Latn-RS" sz="2800" dirty="0">
                <a:solidFill>
                  <a:schemeClr val="tx1"/>
                </a:solidFill>
              </a:rPr>
              <a:t>Prvi korak predstavljanja poslodavcu (vrsta ličnog kontakta sa poslodavcem)</a:t>
            </a:r>
          </a:p>
          <a:p>
            <a:r>
              <a:rPr lang="sr-Latn-RS" sz="2800" dirty="0">
                <a:solidFill>
                  <a:schemeClr val="tx1"/>
                </a:solidFill>
              </a:rPr>
              <a:t>Drugi nazivi: prijava, aplikacija, prateće pismo, uvodno pismo, motivaciono pismo</a:t>
            </a:r>
          </a:p>
          <a:p>
            <a:r>
              <a:rPr lang="sr-Latn-RS" sz="2800" dirty="0">
                <a:solidFill>
                  <a:schemeClr val="tx1"/>
                </a:solidFill>
              </a:rPr>
              <a:t>Propratno pismo – obavezno, sem u slučajevima kada se CV predaje lično</a:t>
            </a:r>
          </a:p>
          <a:p>
            <a:r>
              <a:rPr lang="sr-Latn-RS" sz="2800" dirty="0">
                <a:solidFill>
                  <a:schemeClr val="tx1"/>
                </a:solidFill>
              </a:rPr>
              <a:t>Treba da bude: </a:t>
            </a:r>
            <a:r>
              <a:rPr lang="sr-Latn-RS" sz="2800" b="1" dirty="0">
                <a:solidFill>
                  <a:schemeClr val="tx1"/>
                </a:solidFill>
              </a:rPr>
              <a:t>jasno, precizno i bez grešaka</a:t>
            </a:r>
            <a:endParaRPr lang="en-US" b="1" dirty="0">
              <a:solidFill>
                <a:schemeClr val="tx1"/>
              </a:solidFill>
            </a:endParaRPr>
          </a:p>
        </p:txBody>
      </p:sp>
    </p:spTree>
    <p:extLst>
      <p:ext uri="{BB962C8B-B14F-4D97-AF65-F5344CB8AC3E}">
        <p14:creationId xmlns:p14="http://schemas.microsoft.com/office/powerpoint/2010/main" xmlns="" val="29137499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lnSpc>
                <a:spcPct val="90000"/>
              </a:lnSpc>
              <a:spcBef>
                <a:spcPct val="0"/>
              </a:spcBef>
            </a:pPr>
            <a:r>
              <a:rPr lang="sr-Latn-RS" sz="5100" kern="1200" cap="all" spc="200" dirty="0">
                <a:solidFill>
                  <a:schemeClr val="tx2"/>
                </a:solidFill>
                <a:latin typeface="+mj-lt"/>
                <a:ea typeface="+mj-ea"/>
                <a:cs typeface="+mj-cs"/>
              </a:rPr>
              <a:t>Prijava za posao i radna biografija (CV)</a:t>
            </a:r>
            <a:r>
              <a:rPr lang="sr-Latn-RS" dirty="0"/>
              <a:t/>
            </a:r>
            <a:br>
              <a:rPr lang="sr-Latn-RS" dirty="0"/>
            </a:br>
            <a:endParaRPr lang="en-US" dirty="0"/>
          </a:p>
        </p:txBody>
      </p:sp>
      <p:sp>
        <p:nvSpPr>
          <p:cNvPr id="3" name="Content Placeholder 2"/>
          <p:cNvSpPr>
            <a:spLocks noGrp="1"/>
          </p:cNvSpPr>
          <p:nvPr>
            <p:ph idx="1"/>
          </p:nvPr>
        </p:nvSpPr>
        <p:spPr>
          <a:xfrm>
            <a:off x="1251678" y="2286001"/>
            <a:ext cx="10178322" cy="4281054"/>
          </a:xfrm>
        </p:spPr>
        <p:txBody>
          <a:bodyPr>
            <a:normAutofit/>
          </a:bodyPr>
          <a:lstStyle/>
          <a:p>
            <a:pPr marL="0" indent="0">
              <a:buNone/>
            </a:pPr>
            <a:r>
              <a:rPr lang="sr-Latn-RS" sz="3200" i="1" u="sng" dirty="0">
                <a:solidFill>
                  <a:schemeClr val="tx1"/>
                </a:solidFill>
              </a:rPr>
              <a:t>Prijava za posao</a:t>
            </a:r>
            <a:endParaRPr lang="en-US" sz="3200" i="1" u="sng" dirty="0">
              <a:solidFill>
                <a:schemeClr val="tx1"/>
              </a:solidFill>
            </a:endParaRPr>
          </a:p>
          <a:p>
            <a:r>
              <a:rPr lang="sr-Latn-RS" sz="2400" b="1" dirty="0">
                <a:solidFill>
                  <a:schemeClr val="tx1"/>
                </a:solidFill>
              </a:rPr>
              <a:t>Struktura propratnog pisma</a:t>
            </a:r>
            <a:r>
              <a:rPr lang="sr-Latn-RS" sz="2400" dirty="0">
                <a:solidFill>
                  <a:schemeClr val="tx1"/>
                </a:solidFill>
              </a:rPr>
              <a:t>:</a:t>
            </a:r>
          </a:p>
          <a:p>
            <a:pPr lvl="1"/>
            <a:r>
              <a:rPr lang="sr-Latn-RS" sz="2400" b="1" dirty="0">
                <a:solidFill>
                  <a:schemeClr val="tx1"/>
                </a:solidFill>
              </a:rPr>
              <a:t>Zaglavlje</a:t>
            </a:r>
            <a:r>
              <a:rPr lang="sr-Latn-RS" sz="2400" dirty="0">
                <a:solidFill>
                  <a:schemeClr val="tx1"/>
                </a:solidFill>
              </a:rPr>
              <a:t>:</a:t>
            </a:r>
          </a:p>
          <a:p>
            <a:pPr lvl="2"/>
            <a:r>
              <a:rPr lang="sr-Latn-RS" sz="2200" dirty="0">
                <a:solidFill>
                  <a:schemeClr val="tx1"/>
                </a:solidFill>
              </a:rPr>
              <a:t>gornji levi ugao (naziv, sedište... poslodavca)</a:t>
            </a:r>
          </a:p>
          <a:p>
            <a:pPr lvl="2"/>
            <a:r>
              <a:rPr lang="sr-Latn-RS" sz="2200" dirty="0">
                <a:solidFill>
                  <a:schemeClr val="tx1"/>
                </a:solidFill>
              </a:rPr>
              <a:t>gornji desni ugao (ime, prezime, zvanje...kandidata)</a:t>
            </a:r>
          </a:p>
          <a:p>
            <a:pPr lvl="1"/>
            <a:r>
              <a:rPr lang="sr-Latn-RS" sz="2400" b="1" dirty="0">
                <a:solidFill>
                  <a:schemeClr val="tx1"/>
                </a:solidFill>
              </a:rPr>
              <a:t>I pasus:</a:t>
            </a:r>
          </a:p>
          <a:p>
            <a:pPr lvl="2"/>
            <a:r>
              <a:rPr lang="sr-Latn-RS" sz="2200" dirty="0">
                <a:solidFill>
                  <a:schemeClr val="tx1"/>
                </a:solidFill>
              </a:rPr>
              <a:t>pozdrav – Poštovani (ako znate ime kome pišete, to i naglasite)</a:t>
            </a:r>
          </a:p>
          <a:p>
            <a:pPr lvl="2"/>
            <a:r>
              <a:rPr lang="sr-Latn-RS" sz="2200" dirty="0">
                <a:solidFill>
                  <a:schemeClr val="tx1"/>
                </a:solidFill>
              </a:rPr>
              <a:t>informacija – gde ste čuli za oglas, za koje mesto konkurišete</a:t>
            </a:r>
            <a:endParaRPr lang="en-US" sz="2200"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xmlns="" val="3027892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328</TotalTime>
  <Words>1828</Words>
  <Application>Microsoft Office PowerPoint</Application>
  <PresentationFormat>Custom</PresentationFormat>
  <Paragraphs>179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Badge</vt:lpstr>
      <vt:lpstr>POSLOVNO KOMUNICIRANJE</vt:lpstr>
      <vt:lpstr>Slide 2</vt:lpstr>
      <vt:lpstr>Poslovno komuniciranje </vt:lpstr>
      <vt:lpstr>Procena sopstvene ličnosti i test inteligencije </vt:lpstr>
      <vt:lpstr>Način traženja posla i analiza oglasa</vt:lpstr>
      <vt:lpstr>Način traženja posla i analiza oglasa</vt:lpstr>
      <vt:lpstr>Način traženja posla i analiza oglasa</vt:lpstr>
      <vt:lpstr>Prijava za posao i radna biografija (CV) </vt:lpstr>
      <vt:lpstr>Prijava za posao i radna biografija (CV) </vt:lpstr>
      <vt:lpstr>Prijava za posao i radna biografija (CV) </vt:lpstr>
      <vt:lpstr>Prijava za posao i radna biografija (CV) </vt:lpstr>
      <vt:lpstr>Prijava za posao i radna biografija (CV) </vt:lpstr>
      <vt:lpstr>Prijava za posao i radna biografija (CV) </vt:lpstr>
      <vt:lpstr>Prijava za posao i radna biografija (CV) </vt:lpstr>
      <vt:lpstr>Prijava za posao i radna biografija (CV) </vt:lpstr>
      <vt:lpstr>Prijava za posao i radna biografija (CV) </vt:lpstr>
      <vt:lpstr>Slanje CV-a</vt:lpstr>
      <vt:lpstr>Slanje CV-a</vt:lpstr>
      <vt:lpstr>Slanje CV-a</vt:lpstr>
      <vt:lpstr>Pismo preporuke</vt:lpstr>
      <vt:lpstr>Pismo preporuke</vt:lpstr>
      <vt:lpstr>Pismo preporuke</vt:lpstr>
      <vt:lpstr>Intervju za posao</vt:lpstr>
      <vt:lpstr>Intervju za posao</vt:lpstr>
      <vt:lpstr>Intervju za posao</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POSLOVNO KOMUNICIRANJE</dc:title>
  <dc:creator>Marina</dc:creator>
  <cp:lastModifiedBy>sradovanovic</cp:lastModifiedBy>
  <cp:revision>30</cp:revision>
  <dcterms:created xsi:type="dcterms:W3CDTF">2020-05-12T13:52:43Z</dcterms:created>
  <dcterms:modified xsi:type="dcterms:W3CDTF">2021-05-18T11:00:31Z</dcterms:modified>
</cp:coreProperties>
</file>