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342" r:id="rId3"/>
    <p:sldId id="343" r:id="rId4"/>
    <p:sldId id="344" r:id="rId5"/>
    <p:sldId id="285" r:id="rId6"/>
    <p:sldId id="338" r:id="rId7"/>
    <p:sldId id="340" r:id="rId8"/>
    <p:sldId id="336" r:id="rId9"/>
    <p:sldId id="345" r:id="rId10"/>
  </p:sldIdLst>
  <p:sldSz cx="9144000" cy="5143500" type="screen16x9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64" y="1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85930-2322-48D0-8B0A-51AD5B0C797B}" type="datetimeFigureOut">
              <a:rPr lang="en-GB" smtClean="0"/>
              <a:t>28/02/2026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13FBAA-0072-4837-86D3-F2640CD042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3557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C846E6-29F0-F8D6-D809-2CCDD8B7CF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B65CE7-9F69-9F46-B767-059EB918B1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CA572B-AEA9-6575-0444-431C88ECBB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160039-94A7-5A7C-0CFE-5203F73372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3FBAA-0072-4837-86D3-F2640CD0423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34640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C3031C-6A7F-66BC-91F2-4BC99EC6C1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4210D8-2F95-BFE4-8F5F-95D0F397D4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FF68ED-981F-0BBE-B388-12B7EB34B4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9D43B6-1239-2E41-0233-D9692FE284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3FBAA-0072-4837-86D3-F2640CD0423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7380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6C311-5031-D8AB-65E2-F241C7C1E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42B9BC-F322-E199-25A7-44A25ACBBD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AB3465-2506-13F6-0C8B-826267F69B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9AF1E4-3D91-13EE-2144-E91162FC2F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3FBAA-0072-4837-86D3-F2640CD0423F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734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sr-Cyrl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28.02.2026.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788216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28.02.2026.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619780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28.02.2026.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3258936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28.02.2026.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3593411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28.02.2026.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3283822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28.02.2026.</a:t>
            </a:fld>
            <a:endParaRPr lang="sr-Cyrl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4075221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28.02.2026.</a:t>
            </a:fld>
            <a:endParaRPr lang="sr-Cyrl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343943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28.02.2026.</a:t>
            </a:fld>
            <a:endParaRPr lang="sr-Cyrl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3591233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28.02.2026.</a:t>
            </a:fld>
            <a:endParaRPr lang="sr-Cyrl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0516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28.02.2026.</a:t>
            </a:fld>
            <a:endParaRPr lang="sr-Cyrl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855378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Cyrl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28.02.2026.</a:t>
            </a:fld>
            <a:endParaRPr lang="sr-Cyrl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737756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A7A66-A758-4038-BD20-59D4A075E212}" type="datetimeFigureOut">
              <a:rPr lang="sr-Cyrl-RS" smtClean="0"/>
              <a:t>28.02.2026.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3701336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brimmunication.com/smart-ciljevi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youtube.com/watch?v=HeIipDK2CVc&amp;t=381s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business-to-you.com/porters-five-forces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view">
            <a:extLst>
              <a:ext uri="{FF2B5EF4-FFF2-40B4-BE49-F238E27FC236}">
                <a16:creationId xmlns:a16="http://schemas.microsoft.com/office/drawing/2014/main" id="{6CC8FA32-B71F-4E9F-C09D-15E766BAEF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80512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13200" y="4844356"/>
            <a:ext cx="6081212" cy="3898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r-Cyrl-RS" sz="1200" b="1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Академија Западна Србија – одсек Ваљево, предмет: Менаџмент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C54B1F-C794-9C9E-5B98-51908852617C}"/>
              </a:ext>
            </a:extLst>
          </p:cNvPr>
          <p:cNvSpPr txBox="1"/>
          <p:nvPr/>
        </p:nvSpPr>
        <p:spPr>
          <a:xfrm>
            <a:off x="2036785" y="2075050"/>
            <a:ext cx="489268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  <a:ea typeface="Yu Gothic" panose="020B0400000000000000" pitchFamily="34" charset="-128"/>
              </a:rPr>
              <a:t>Стратегијско управљање</a:t>
            </a:r>
            <a:endParaRPr lang="en-GB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SemiBold Condensed" panose="020B0502040204020203" pitchFamily="34" charset="0"/>
              <a:ea typeface="Yu Gothic" panose="020B0400000000000000" pitchFamily="34" charset="-12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D875D2-D99C-BE1D-B062-2B228FF6EC9E}"/>
              </a:ext>
            </a:extLst>
          </p:cNvPr>
          <p:cNvSpPr txBox="1"/>
          <p:nvPr/>
        </p:nvSpPr>
        <p:spPr>
          <a:xfrm>
            <a:off x="3813619" y="1883608"/>
            <a:ext cx="15167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Сесија</a:t>
            </a:r>
            <a:r>
              <a:rPr lang="sr-Cyrl-R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 </a:t>
            </a:r>
            <a:r>
              <a:rPr lang="sr-Cyrl-R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четврта:</a:t>
            </a:r>
            <a:endParaRPr lang="en-GB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SemiBold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035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D0479D-1D76-CAFC-2E5E-99AB903DE7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view">
            <a:extLst>
              <a:ext uri="{FF2B5EF4-FFF2-40B4-BE49-F238E27FC236}">
                <a16:creationId xmlns:a16="http://schemas.microsoft.com/office/drawing/2014/main" id="{5BD4E470-B4E5-B079-69D1-B1D5992109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80512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BB630100-43A1-CD5C-5D97-A620F57F65D4}"/>
              </a:ext>
            </a:extLst>
          </p:cNvPr>
          <p:cNvSpPr txBox="1">
            <a:spLocks/>
          </p:cNvSpPr>
          <p:nvPr/>
        </p:nvSpPr>
        <p:spPr>
          <a:xfrm>
            <a:off x="13200" y="4844356"/>
            <a:ext cx="6081212" cy="3898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r-Cyrl-RS" sz="1200" b="1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Академија Западна Србија – одсек Ваљево, предмет: Менаџмент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DA2F840-C003-D9F8-3A0A-9A8B4192D218}"/>
              </a:ext>
            </a:extLst>
          </p:cNvPr>
          <p:cNvSpPr txBox="1"/>
          <p:nvPr/>
        </p:nvSpPr>
        <p:spPr>
          <a:xfrm>
            <a:off x="2036785" y="2075050"/>
            <a:ext cx="489268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  <a:ea typeface="Yu Gothic" panose="020B0400000000000000" pitchFamily="34" charset="-128"/>
              </a:rPr>
              <a:t>Стратегијско управљање</a:t>
            </a:r>
            <a:endParaRPr lang="en-GB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SemiBold Condensed" panose="020B0502040204020203" pitchFamily="34" charset="0"/>
              <a:ea typeface="Yu Gothic" panose="020B0400000000000000" pitchFamily="34" charset="-12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69A182-1435-5E65-4F24-3DCA4A12F338}"/>
              </a:ext>
            </a:extLst>
          </p:cNvPr>
          <p:cNvSpPr txBox="1"/>
          <p:nvPr/>
        </p:nvSpPr>
        <p:spPr>
          <a:xfrm>
            <a:off x="3813619" y="1883608"/>
            <a:ext cx="15167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Сесија</a:t>
            </a:r>
            <a:r>
              <a:rPr lang="sr-Cyrl-R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 </a:t>
            </a:r>
            <a:r>
              <a:rPr lang="sr-Cyrl-R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четврта:</a:t>
            </a:r>
            <a:endParaRPr lang="en-GB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SemiBold Condensed" panose="020B0502040204020203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7152716-553D-417C-C664-6131A44286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0527" y="349678"/>
            <a:ext cx="4438944" cy="437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25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F42E56-66DB-F497-842D-4B552C550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32290-9505-1ABF-7F33-16CA87340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2931790"/>
            <a:ext cx="5040560" cy="504056"/>
          </a:xfrm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en-GB" sz="18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hlinkClick r:id="rId2"/>
              </a:rPr>
              <a:t>https://www.brimmunication.com/smart-ciljevi/</a:t>
            </a:r>
            <a:r>
              <a:rPr lang="sr-Cyrl-RS" sz="18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 </a:t>
            </a:r>
            <a:endParaRPr lang="sr-Cyrl-RS" sz="1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5C20F50-D9CB-3D60-E2F5-FA90A95A9A57}"/>
              </a:ext>
            </a:extLst>
          </p:cNvPr>
          <p:cNvSpPr txBox="1">
            <a:spLocks/>
          </p:cNvSpPr>
          <p:nvPr/>
        </p:nvSpPr>
        <p:spPr>
          <a:xfrm>
            <a:off x="467544" y="2211710"/>
            <a:ext cx="5252038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sr-Cyrl-RS" sz="32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Паметни циљеви</a:t>
            </a:r>
            <a:endParaRPr lang="sr-Cyrl-RS" sz="3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F72F21-9EA2-ADA6-627E-C61EE29982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9582" y="1203598"/>
            <a:ext cx="3077004" cy="30293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407256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FEDBC0-8FA8-1130-4C56-C49D677CF4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E2623-E86D-78A5-9384-676C00F62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r-Cyrl-RS" sz="3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Класификација циљева</a:t>
            </a:r>
            <a:endParaRPr lang="en-GB" sz="32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829897-E066-7504-CD88-4BEC16E602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819871"/>
          </a:xfrm>
        </p:spPr>
        <p:txBody>
          <a:bodyPr>
            <a:normAutofit/>
          </a:bodyPr>
          <a:lstStyle/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Према нивоу организације (стратегијски, тактични, оперативни)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Према могућности квантификације (опипљиви и неопипљиви)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Према хијерархијском нивоу (непосредни и посредни)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Према временском хоризонту (дугорочни, средњерочни и краткорочни)</a:t>
            </a:r>
          </a:p>
          <a:p>
            <a:pPr marL="0" indent="0">
              <a:buNone/>
            </a:pPr>
            <a:endParaRPr lang="sr-Cyrl-RS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sr-Cyrl-RS" sz="19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Стр 159-162.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D6E619D-5F95-D695-54F2-5B10CB4A79A8}"/>
              </a:ext>
            </a:extLst>
          </p:cNvPr>
          <p:cNvCxnSpPr/>
          <p:nvPr/>
        </p:nvCxnSpPr>
        <p:spPr>
          <a:xfrm>
            <a:off x="323528" y="483518"/>
            <a:ext cx="0" cy="36004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3913238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3E5B71-81C2-8A1D-F94B-84419922E6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B65F6-48A8-04D8-70DC-6F42CA990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2211710"/>
            <a:ext cx="8229600" cy="857250"/>
          </a:xfrm>
        </p:spPr>
        <p:txBody>
          <a:bodyPr>
            <a:noAutofit/>
          </a:bodyPr>
          <a:lstStyle/>
          <a:p>
            <a:r>
              <a:rPr lang="sr-Cyrl-RS" sz="32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Стратегија је специфичан начин</a:t>
            </a:r>
            <a:br>
              <a:rPr lang="sr-Cyrl-RS" sz="32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</a:br>
            <a:r>
              <a:rPr lang="sr-Cyrl-RS" sz="32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остваривања циљева</a:t>
            </a:r>
            <a:endParaRPr lang="sr-Cyrl-RS" sz="3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2CF2C5-6399-9ADF-F378-3F0C6F0ACAC7}"/>
              </a:ext>
            </a:extLst>
          </p:cNvPr>
          <p:cNvSpPr txBox="1">
            <a:spLocks/>
          </p:cNvSpPr>
          <p:nvPr/>
        </p:nvSpPr>
        <p:spPr>
          <a:xfrm>
            <a:off x="13200" y="4844356"/>
            <a:ext cx="6081212" cy="3898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r-Cyrl-RS" sz="1200" dirty="0">
                <a:solidFill>
                  <a:schemeClr val="tx2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  Игор Ансоф *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A03C36-CAFE-63A1-084F-C1C02C4775F6}"/>
              </a:ext>
            </a:extLst>
          </p:cNvPr>
          <p:cNvSpPr txBox="1"/>
          <p:nvPr/>
        </p:nvSpPr>
        <p:spPr>
          <a:xfrm>
            <a:off x="4673414" y="436314"/>
            <a:ext cx="2841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На корпоративном нивоу</a:t>
            </a:r>
            <a:endParaRPr lang="en-GB" dirty="0">
              <a:highlight>
                <a:srgbClr val="FFFF00"/>
              </a:highligh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22023A-E0FE-703A-9FB5-D29EF2EB6AAE}"/>
              </a:ext>
            </a:extLst>
          </p:cNvPr>
          <p:cNvSpPr txBox="1"/>
          <p:nvPr/>
        </p:nvSpPr>
        <p:spPr>
          <a:xfrm>
            <a:off x="5292080" y="3401869"/>
            <a:ext cx="2326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На пословном нивоу</a:t>
            </a:r>
            <a:endParaRPr lang="en-GB" dirty="0">
              <a:highlight>
                <a:srgbClr val="FFFF00"/>
              </a:highligh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08C468-051D-C25F-575E-39E59610E75A}"/>
              </a:ext>
            </a:extLst>
          </p:cNvPr>
          <p:cNvSpPr txBox="1"/>
          <p:nvPr/>
        </p:nvSpPr>
        <p:spPr>
          <a:xfrm>
            <a:off x="1547664" y="3646430"/>
            <a:ext cx="2904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На функционалном нивоу</a:t>
            </a:r>
            <a:endParaRPr lang="en-GB" dirty="0">
              <a:highlight>
                <a:srgbClr val="FFFF00"/>
              </a:highligh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05BD53-F1E1-C114-148C-115D86DE55E9}"/>
              </a:ext>
            </a:extLst>
          </p:cNvPr>
          <p:cNvSpPr txBox="1"/>
          <p:nvPr/>
        </p:nvSpPr>
        <p:spPr>
          <a:xfrm>
            <a:off x="5148064" y="864170"/>
            <a:ext cx="1940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dirty="0">
                <a:highlight>
                  <a:srgbClr val="00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Стратегија раста</a:t>
            </a:r>
            <a:endParaRPr lang="en-GB" dirty="0">
              <a:highlight>
                <a:srgbClr val="00FF00"/>
              </a:highligh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2090D4-38B9-2BE0-6D5A-668749A95588}"/>
              </a:ext>
            </a:extLst>
          </p:cNvPr>
          <p:cNvSpPr txBox="1"/>
          <p:nvPr/>
        </p:nvSpPr>
        <p:spPr>
          <a:xfrm>
            <a:off x="5991788" y="1273313"/>
            <a:ext cx="2705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dirty="0">
                <a:highlight>
                  <a:srgbClr val="00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Стратегија стабилности</a:t>
            </a:r>
            <a:endParaRPr lang="en-GB" dirty="0">
              <a:highlight>
                <a:srgbClr val="00FF00"/>
              </a:highligh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99F70ED-BCD2-2B8B-B9B3-43A04779E282}"/>
              </a:ext>
            </a:extLst>
          </p:cNvPr>
          <p:cNvSpPr txBox="1"/>
          <p:nvPr/>
        </p:nvSpPr>
        <p:spPr>
          <a:xfrm>
            <a:off x="5508104" y="1719882"/>
            <a:ext cx="25691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dirty="0">
                <a:highlight>
                  <a:srgbClr val="00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Стратегија обнављања</a:t>
            </a:r>
            <a:endParaRPr lang="en-GB" dirty="0">
              <a:highlight>
                <a:srgbClr val="00FF00"/>
              </a:highligh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5CA03B-9A3D-CE74-B65F-6E1F263BF776}"/>
              </a:ext>
            </a:extLst>
          </p:cNvPr>
          <p:cNvSpPr txBox="1"/>
          <p:nvPr/>
        </p:nvSpPr>
        <p:spPr>
          <a:xfrm>
            <a:off x="3131840" y="823204"/>
            <a:ext cx="1766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dirty="0">
                <a:highlight>
                  <a:srgbClr val="FF00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Концентрација</a:t>
            </a:r>
            <a:endParaRPr lang="en-GB" dirty="0">
              <a:highlight>
                <a:srgbClr val="FF00FF"/>
              </a:highligh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E44ADAC-4D00-7C4F-38D8-AE7745B51280}"/>
              </a:ext>
            </a:extLst>
          </p:cNvPr>
          <p:cNvSpPr txBox="1"/>
          <p:nvPr/>
        </p:nvSpPr>
        <p:spPr>
          <a:xfrm>
            <a:off x="2351872" y="1232993"/>
            <a:ext cx="27723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dirty="0">
                <a:highlight>
                  <a:srgbClr val="FF00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Вертикална интеграција</a:t>
            </a:r>
            <a:endParaRPr lang="en-GB" dirty="0">
              <a:highlight>
                <a:srgbClr val="FF00FF"/>
              </a:highligh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2A0CDC4-0AE3-24E1-87C8-7FE7A51B9D38}"/>
              </a:ext>
            </a:extLst>
          </p:cNvPr>
          <p:cNvSpPr txBox="1"/>
          <p:nvPr/>
        </p:nvSpPr>
        <p:spPr>
          <a:xfrm>
            <a:off x="2138201" y="1771887"/>
            <a:ext cx="3009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dirty="0">
                <a:highlight>
                  <a:srgbClr val="FF00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Хоризонтална интеграција</a:t>
            </a:r>
            <a:endParaRPr lang="en-GB" dirty="0">
              <a:highlight>
                <a:srgbClr val="FF00FF"/>
              </a:highligh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4D6C4A8-F562-A4EE-7EFC-19E05F7DFF02}"/>
              </a:ext>
            </a:extLst>
          </p:cNvPr>
          <p:cNvSpPr txBox="1"/>
          <p:nvPr/>
        </p:nvSpPr>
        <p:spPr>
          <a:xfrm>
            <a:off x="5940152" y="2202418"/>
            <a:ext cx="2636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dirty="0">
                <a:highlight>
                  <a:srgbClr val="FF00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Стратегија ограничења</a:t>
            </a:r>
            <a:endParaRPr lang="en-GB" dirty="0">
              <a:highlight>
                <a:srgbClr val="FF00FF"/>
              </a:highligh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3D5F53E-80B5-0758-DE53-0F14CB236B83}"/>
              </a:ext>
            </a:extLst>
          </p:cNvPr>
          <p:cNvSpPr txBox="1"/>
          <p:nvPr/>
        </p:nvSpPr>
        <p:spPr>
          <a:xfrm>
            <a:off x="6249901" y="2698771"/>
            <a:ext cx="2304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dirty="0">
                <a:highlight>
                  <a:srgbClr val="FF00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Стратегија заокрета</a:t>
            </a:r>
            <a:endParaRPr lang="en-GB" dirty="0">
              <a:highlight>
                <a:srgbClr val="FF00FF"/>
              </a:highligh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F58E8E7-C6EF-BBF1-D6B1-0B3615C451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430" y="334812"/>
            <a:ext cx="6588224" cy="34344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A7864B3-0B7D-A615-395C-8565A00835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5976" y="2181030"/>
            <a:ext cx="4572000" cy="25698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5280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BC027-8F7B-08E4-ADB7-696920FADE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EC31F8-0473-DA0B-342C-F694A246D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2931790"/>
            <a:ext cx="6192688" cy="504056"/>
          </a:xfrm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en-GB" sz="18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https://www.youtube.com/watch?v=HeIipDK2CVc&amp;t=381s</a:t>
            </a:r>
            <a:r>
              <a:rPr lang="en-GB" sz="18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 </a:t>
            </a:r>
            <a:endParaRPr lang="sr-Cyrl-RS" sz="1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18FB13F-3EA3-E016-6401-F7CF18E431DA}"/>
              </a:ext>
            </a:extLst>
          </p:cNvPr>
          <p:cNvSpPr txBox="1">
            <a:spLocks/>
          </p:cNvSpPr>
          <p:nvPr/>
        </p:nvSpPr>
        <p:spPr>
          <a:xfrm>
            <a:off x="467544" y="2211710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sz="32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Матрица Игора Ансофа</a:t>
            </a:r>
            <a:endParaRPr lang="sr-Cyrl-RS" sz="32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4B170ED-B798-AF9D-A6F0-6E1E82E70A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4248" y="1923678"/>
            <a:ext cx="2088232" cy="2088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23084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2D29B1-79FC-B8C6-2204-1857EBC250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DAF9A-8646-F7B1-2CAE-747E5D324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2931790"/>
            <a:ext cx="6120680" cy="504056"/>
          </a:xfrm>
          <a:solidFill>
            <a:srgbClr val="FFC000"/>
          </a:solidFill>
        </p:spPr>
        <p:txBody>
          <a:bodyPr>
            <a:noAutofit/>
          </a:bodyPr>
          <a:lstStyle/>
          <a:p>
            <a:pPr algn="r"/>
            <a:r>
              <a:rPr lang="en-GB" sz="1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1800" dirty="0">
                <a:solidFill>
                  <a:schemeClr val="tx2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https://www.business-to-you.com/porters-five-forces/</a:t>
            </a:r>
            <a:r>
              <a:rPr lang="en-GB" sz="1800" dirty="0">
                <a:solidFill>
                  <a:schemeClr val="tx2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22E7FCF-3AE4-FF47-0EEC-C66E1338AC14}"/>
              </a:ext>
            </a:extLst>
          </p:cNvPr>
          <p:cNvSpPr txBox="1">
            <a:spLocks/>
          </p:cNvSpPr>
          <p:nvPr/>
        </p:nvSpPr>
        <p:spPr>
          <a:xfrm>
            <a:off x="467544" y="2211710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sz="32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Портеров модел 5 сила</a:t>
            </a:r>
            <a:endParaRPr lang="sr-Cyrl-RS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EA7A73-AD24-0C88-8A37-38EB796CE3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256" y="1923678"/>
            <a:ext cx="1939394" cy="19393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2" descr="Porter's Five Forces EXPLAINED with EXAMPLES | B2U">
            <a:extLst>
              <a:ext uri="{FF2B5EF4-FFF2-40B4-BE49-F238E27FC236}">
                <a16:creationId xmlns:a16="http://schemas.microsoft.com/office/drawing/2014/main" id="{8F674CF7-4C94-34E9-32FD-ED408D0026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514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6408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6C9EB-F14C-99D6-DF29-E26A8F6C94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B31BE-CC46-4760-0833-65022C09A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r-Cyrl-RS" sz="3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Вештачка интелигенција и МСП</a:t>
            </a:r>
            <a:endParaRPr lang="en-GB" sz="32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FCB100-4D51-F341-C611-024807F5DA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Фокусирај се на конкретне пословне проблеме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Изабери готова решења у кладу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Пилот пројекти и брзе победе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Укључи запослене у обуку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Развијај у корацима тј. Итерацијама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Користи подршку екосистема</a:t>
            </a:r>
            <a:endParaRPr lang="en-GB" sz="24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C2ADFDC-1EA2-B5D2-A445-DAC053A84437}"/>
              </a:ext>
            </a:extLst>
          </p:cNvPr>
          <p:cNvCxnSpPr/>
          <p:nvPr/>
        </p:nvCxnSpPr>
        <p:spPr>
          <a:xfrm>
            <a:off x="323528" y="483518"/>
            <a:ext cx="0" cy="36004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9770065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F5EC90-DF54-2CA8-CBD1-10422373A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7E618-F2CE-654B-C701-6D1301989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r-Cyrl-RS" sz="3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Примена АИ у МСП</a:t>
            </a:r>
            <a:endParaRPr lang="en-GB" sz="32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E7BD25-0D36-A470-6CA6-2B46A498BE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Аутоматизација рутински и админситративних процеса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Унапређење корисничке подршке и комуникације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Аналитика и доношење одлука засновано на подацима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Персонализација производа и услуга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Оптимизација ланца снабдевања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Аутоматизација маркетина и предиктивни маркетинг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Финансијско управљање и процена ризика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Аутоматизација обраде природног језика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Управљање кадровима</a:t>
            </a:r>
            <a:endParaRPr lang="en-GB" sz="24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FFE8CDD-FB1D-448B-1865-28AE9E695E3C}"/>
              </a:ext>
            </a:extLst>
          </p:cNvPr>
          <p:cNvCxnSpPr/>
          <p:nvPr/>
        </p:nvCxnSpPr>
        <p:spPr>
          <a:xfrm>
            <a:off x="323528" y="483518"/>
            <a:ext cx="0" cy="36004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406128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11721</TotalTime>
  <Words>233</Words>
  <Application>Microsoft Office PowerPoint</Application>
  <PresentationFormat>On-screen Show (16:9)</PresentationFormat>
  <Paragraphs>52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Aptos</vt:lpstr>
      <vt:lpstr>Arial</vt:lpstr>
      <vt:lpstr>Bahnschrift SemiBold Condensed</vt:lpstr>
      <vt:lpstr>Calibri</vt:lpstr>
      <vt:lpstr>Cambria</vt:lpstr>
      <vt:lpstr>Ink Free</vt:lpstr>
      <vt:lpstr>Office Theme</vt:lpstr>
      <vt:lpstr>PowerPoint Presentation</vt:lpstr>
      <vt:lpstr>PowerPoint Presentation</vt:lpstr>
      <vt:lpstr>https://www.brimmunication.com/smart-ciljevi/ </vt:lpstr>
      <vt:lpstr>Класификација циљева</vt:lpstr>
      <vt:lpstr>Стратегија је специфичан начин остваривања циљева</vt:lpstr>
      <vt:lpstr>https://www.youtube.com/watch?v=HeIipDK2CVc&amp;t=381s </vt:lpstr>
      <vt:lpstr> https://www.business-to-you.com/porters-five-forces/ </vt:lpstr>
      <vt:lpstr>Вештачка интелигенција и МСП</vt:lpstr>
      <vt:lpstr>Примена АИ у МСП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Менаџмент људских ресурса</dc:title>
  <dc:creator>MV_Vlada</dc:creator>
  <cp:lastModifiedBy>Arijana Skoric</cp:lastModifiedBy>
  <cp:revision>71</cp:revision>
  <dcterms:created xsi:type="dcterms:W3CDTF">2025-09-30T12:52:39Z</dcterms:created>
  <dcterms:modified xsi:type="dcterms:W3CDTF">2026-02-28T14:22:00Z</dcterms:modified>
</cp:coreProperties>
</file>