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ABAD"/>
    <a:srgbClr val="F2A4B1"/>
    <a:srgbClr val="9EFF29"/>
    <a:srgbClr val="D8AD8C"/>
    <a:srgbClr val="FF856D"/>
    <a:srgbClr val="FF2549"/>
    <a:srgbClr val="003635"/>
    <a:srgbClr val="005856"/>
    <a:srgbClr val="007033"/>
    <a:srgbClr val="5EEC3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1236" y="-3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459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8819" y="1526458"/>
            <a:ext cx="8207477" cy="138634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707" y="2898062"/>
            <a:ext cx="8192849" cy="685791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FFABA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339" y="209586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843" y="1305232"/>
            <a:ext cx="8246070" cy="3628103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135" y="465530"/>
            <a:ext cx="6533536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0135" y="1229055"/>
            <a:ext cx="6533536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17" y="256896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4491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17315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4491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17315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4551" y="1885932"/>
            <a:ext cx="4274542" cy="1319980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/>
              <a:t>EVOLUCIJA SADRŽAJA PRODAJE 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6547271" y="4701343"/>
            <a:ext cx="2427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x-none" b="1" dirty="0" smtClean="0">
                <a:solidFill>
                  <a:schemeClr val="bg1"/>
                </a:solidFill>
              </a:rPr>
              <a:t>Prof. dr  Đ</a:t>
            </a:r>
            <a:r>
              <a:rPr lang="en-US" b="1" dirty="0" smtClean="0">
                <a:solidFill>
                  <a:schemeClr val="bg1"/>
                </a:solidFill>
              </a:rPr>
              <a:t>or</a:t>
            </a:r>
            <a:r>
              <a:rPr lang="x-none" b="1" dirty="0" smtClean="0">
                <a:solidFill>
                  <a:schemeClr val="bg1"/>
                </a:solidFill>
              </a:rPr>
              <a:t>đ</a:t>
            </a:r>
            <a:r>
              <a:rPr lang="en-US" b="1" dirty="0" smtClean="0">
                <a:solidFill>
                  <a:schemeClr val="bg1"/>
                </a:solidFill>
              </a:rPr>
              <a:t>e </a:t>
            </a:r>
            <a:r>
              <a:rPr lang="en-US" b="1" dirty="0" err="1" smtClean="0">
                <a:solidFill>
                  <a:schemeClr val="bg1"/>
                </a:solidFill>
              </a:rPr>
              <a:t>Pavlovi</a:t>
            </a:r>
            <a:r>
              <a:rPr lang="x-none" b="1" dirty="0" smtClean="0">
                <a:solidFill>
                  <a:schemeClr val="bg1"/>
                </a:solidFill>
              </a:rPr>
              <a:t>ć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6238152" y="4558725"/>
            <a:ext cx="10686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	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31316" y="949030"/>
            <a:ext cx="37347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AKADEMIJA STRUKOVNIH STUDIJA 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APADNA SRBIJA</a:t>
            </a:r>
            <a:r>
              <a:rPr kumimoji="0" lang="x-none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odsek Valjevo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Резултат слика за akademija strukovnih studija zapadna.srbij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865" y="66102"/>
            <a:ext cx="903383" cy="90338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207000" y="1460500"/>
            <a:ext cx="3593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Predmet</a:t>
            </a:r>
            <a:r>
              <a:rPr lang="en-US" dirty="0" smtClean="0">
                <a:solidFill>
                  <a:schemeClr val="bg1"/>
                </a:solidFill>
              </a:rPr>
              <a:t>  - </a:t>
            </a:r>
            <a:r>
              <a:rPr lang="en-US" b="1" dirty="0" smtClean="0">
                <a:solidFill>
                  <a:schemeClr val="bg1"/>
                </a:solidFill>
              </a:rPr>
              <a:t>MENA</a:t>
            </a:r>
            <a:r>
              <a:rPr lang="x-none" b="1" dirty="0" smtClean="0">
                <a:solidFill>
                  <a:schemeClr val="bg1"/>
                </a:solidFill>
              </a:rPr>
              <a:t>DŽMENT PRODAJE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849" y="209586"/>
            <a:ext cx="8246070" cy="763526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EVOLUCIJA SADRŽAJA PRODAJE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78" name="AutoShape 2" descr="Резултат слика за pija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0" name="AutoShape 4" descr="Резултат слика за pija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4" name="AutoShape 8" descr="Резултат слика за partners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6" name="AutoShape 10" descr="Резултат слика за partners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943100" y="3340100"/>
            <a:ext cx="5118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4000" dirty="0" smtClean="0"/>
              <a:t>HVALA NA PAŽNJI !</a:t>
            </a:r>
            <a:endParaRPr lang="en-US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3467100" y="4114800"/>
            <a:ext cx="2188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dirty="0" smtClean="0"/>
              <a:t>Imate li pitanja?</a:t>
            </a:r>
            <a:endParaRPr lang="en-US" sz="2400" dirty="0"/>
          </a:p>
        </p:txBody>
      </p:sp>
      <p:pic>
        <p:nvPicPr>
          <p:cNvPr id="1026" name="Picture 2" descr="Резултат слика за hvala na paznj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5475" y="1425575"/>
            <a:ext cx="2428875" cy="18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5664200" y="2070100"/>
            <a:ext cx="3340100" cy="18923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54000" y="2146300"/>
            <a:ext cx="3098800" cy="143510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849" y="209586"/>
            <a:ext cx="8246070" cy="763526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EVOLUCIJA SADRŽAJA PRODAJE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58047" y="1277259"/>
            <a:ext cx="8427906" cy="729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 smtClean="0">
                <a:latin typeface="Calibri" pitchFamily="34" charset="0"/>
              </a:rPr>
              <a:t>Prodaja</a:t>
            </a:r>
            <a:r>
              <a:rPr lang="x-none" dirty="0" smtClean="0"/>
              <a:t> -</a:t>
            </a:r>
            <a:r>
              <a:rPr lang="vi-VN" dirty="0" smtClean="0">
                <a:latin typeface="Calibri" pitchFamily="34" charset="0"/>
              </a:rPr>
              <a:t> sam njen sadržaj, takođe je podložna stalnim promenama, naročito u složenim uslovima stalnih i intezivnih neizvesnosti na sve turbulentnijem tržištu.</a:t>
            </a:r>
            <a:endParaRPr lang="en-US" dirty="0"/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 descr="Резултат слика за prodaj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76" y="2273301"/>
            <a:ext cx="1984464" cy="13208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152400" y="2133600"/>
            <a:ext cx="3200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/>
              <a:t>Ukupno</a:t>
            </a:r>
            <a:r>
              <a:rPr lang="en-US" dirty="0" smtClean="0"/>
              <a:t> </a:t>
            </a:r>
            <a:r>
              <a:rPr lang="en-US" dirty="0" err="1" smtClean="0"/>
              <a:t>poznavanje</a:t>
            </a:r>
            <a:r>
              <a:rPr lang="en-US" dirty="0" smtClean="0"/>
              <a:t> </a:t>
            </a:r>
            <a:r>
              <a:rPr lang="en-US" dirty="0" err="1" smtClean="0"/>
              <a:t>sadržaja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njegovo</a:t>
            </a:r>
            <a:r>
              <a:rPr lang="en-US" dirty="0" smtClean="0"/>
              <a:t> </a:t>
            </a:r>
            <a:r>
              <a:rPr lang="en-US" dirty="0" err="1" smtClean="0"/>
              <a:t>permanentno</a:t>
            </a:r>
            <a:r>
              <a:rPr lang="en-US" dirty="0" smtClean="0"/>
              <a:t> </a:t>
            </a:r>
            <a:r>
              <a:rPr lang="en-US" dirty="0" err="1" smtClean="0"/>
              <a:t>izučavanje</a:t>
            </a:r>
            <a:r>
              <a:rPr lang="en-US" dirty="0" smtClean="0"/>
              <a:t> </a:t>
            </a:r>
            <a:r>
              <a:rPr lang="en-US" dirty="0" err="1" smtClean="0"/>
              <a:t>neophodno</a:t>
            </a:r>
            <a:r>
              <a:rPr lang="en-US" dirty="0" smtClean="0"/>
              <a:t> je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kreiranje</a:t>
            </a:r>
            <a:r>
              <a:rPr lang="en-US" dirty="0" smtClean="0"/>
              <a:t> </a:t>
            </a:r>
            <a:r>
              <a:rPr lang="en-US" dirty="0" err="1" smtClean="0"/>
              <a:t>strategijskog</a:t>
            </a:r>
            <a:r>
              <a:rPr lang="en-US" dirty="0" smtClean="0"/>
              <a:t> </a:t>
            </a:r>
            <a:r>
              <a:rPr lang="en-US" dirty="0" err="1" smtClean="0"/>
              <a:t>pristupa</a:t>
            </a:r>
            <a:r>
              <a:rPr lang="en-US" dirty="0" smtClean="0"/>
              <a:t> </a:t>
            </a:r>
            <a:r>
              <a:rPr lang="en-US" dirty="0" err="1" smtClean="0"/>
              <a:t>menadžmentu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x-none" dirty="0" smtClean="0"/>
              <a:t>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676900" y="2125186"/>
            <a:ext cx="3378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x-none" dirty="0" err="1" smtClean="0"/>
              <a:t>V</a:t>
            </a:r>
            <a:r>
              <a:rPr lang="en-US" dirty="0" err="1" smtClean="0"/>
              <a:t>rlo</a:t>
            </a:r>
            <a:r>
              <a:rPr lang="en-US" dirty="0" smtClean="0"/>
              <a:t> je </a:t>
            </a:r>
            <a:r>
              <a:rPr lang="en-US" dirty="0" err="1" smtClean="0"/>
              <a:t>značajno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dobro</a:t>
            </a:r>
            <a:r>
              <a:rPr lang="en-US" dirty="0" smtClean="0"/>
              <a:t> </a:t>
            </a:r>
            <a:r>
              <a:rPr lang="en-US" dirty="0" err="1" smtClean="0"/>
              <a:t>poznaju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faze u </a:t>
            </a:r>
            <a:r>
              <a:rPr lang="en-US" dirty="0" err="1" smtClean="0"/>
              <a:t>ukupnom</a:t>
            </a:r>
            <a:r>
              <a:rPr lang="en-US" dirty="0" smtClean="0"/>
              <a:t> </a:t>
            </a:r>
            <a:r>
              <a:rPr lang="en-US" dirty="0" err="1" smtClean="0"/>
              <a:t>prodajnom</a:t>
            </a:r>
            <a:r>
              <a:rPr lang="en-US" dirty="0" smtClean="0"/>
              <a:t> </a:t>
            </a:r>
            <a:r>
              <a:rPr lang="en-US" dirty="0" err="1" smtClean="0"/>
              <a:t>procesu</a:t>
            </a:r>
            <a:r>
              <a:rPr lang="en-US" dirty="0" smtClean="0"/>
              <a:t>,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poznaju</a:t>
            </a:r>
            <a:r>
              <a:rPr lang="en-US" dirty="0" smtClean="0"/>
              <a:t> </a:t>
            </a:r>
            <a:r>
              <a:rPr lang="en-US" dirty="0" err="1" smtClean="0"/>
              <a:t>konkretni</a:t>
            </a:r>
            <a:r>
              <a:rPr lang="en-US" dirty="0" smtClean="0"/>
              <a:t> </a:t>
            </a:r>
            <a:r>
              <a:rPr lang="en-US" dirty="0" err="1" smtClean="0"/>
              <a:t>tipovi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vidovi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, </a:t>
            </a:r>
            <a:r>
              <a:rPr lang="en-US" dirty="0" err="1" smtClean="0"/>
              <a:t>potencijalne</a:t>
            </a:r>
            <a:r>
              <a:rPr lang="en-US" dirty="0" smtClean="0"/>
              <a:t> </a:t>
            </a:r>
            <a:r>
              <a:rPr lang="en-US" dirty="0" err="1" smtClean="0"/>
              <a:t>mogućnosti</a:t>
            </a:r>
            <a:r>
              <a:rPr lang="en-US" dirty="0" smtClean="0"/>
              <a:t> u </a:t>
            </a:r>
            <a:r>
              <a:rPr lang="en-US" dirty="0" err="1" smtClean="0"/>
              <a:t>nastupu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x-none" dirty="0" smtClean="0"/>
              <a:t>.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587500" y="3951585"/>
            <a:ext cx="5715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x-none" dirty="0" err="1" smtClean="0"/>
              <a:t>S</a:t>
            </a:r>
            <a:r>
              <a:rPr lang="en-US" dirty="0" err="1" smtClean="0"/>
              <a:t>astavljanje</a:t>
            </a:r>
            <a:r>
              <a:rPr lang="en-US" dirty="0" smtClean="0"/>
              <a:t> </a:t>
            </a:r>
            <a:r>
              <a:rPr lang="en-US" dirty="0" err="1" smtClean="0"/>
              <a:t>strategijskog</a:t>
            </a:r>
            <a:r>
              <a:rPr lang="en-US" dirty="0" smtClean="0"/>
              <a:t> </a:t>
            </a:r>
            <a:r>
              <a:rPr lang="en-US" dirty="0" err="1" smtClean="0"/>
              <a:t>programa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endParaRPr lang="x-none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x-none" dirty="0" err="1" smtClean="0"/>
              <a:t>R</a:t>
            </a:r>
            <a:r>
              <a:rPr lang="en-US" dirty="0" err="1" smtClean="0"/>
              <a:t>ealizacija</a:t>
            </a:r>
            <a:r>
              <a:rPr lang="en-US" dirty="0" smtClean="0"/>
              <a:t> </a:t>
            </a:r>
            <a:r>
              <a:rPr lang="en-US" dirty="0" err="1" smtClean="0"/>
              <a:t>programa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endParaRPr lang="x-none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x-none" dirty="0" smtClean="0"/>
              <a:t>O</a:t>
            </a:r>
            <a:r>
              <a:rPr lang="en-US" dirty="0" err="1" smtClean="0"/>
              <a:t>cena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kontrola</a:t>
            </a:r>
            <a:r>
              <a:rPr lang="en-US" dirty="0" smtClean="0"/>
              <a:t> </a:t>
            </a:r>
            <a:r>
              <a:rPr lang="en-US" dirty="0" err="1" smtClean="0"/>
              <a:t>ostvarenih</a:t>
            </a:r>
            <a:r>
              <a:rPr lang="en-US" dirty="0" smtClean="0"/>
              <a:t> </a:t>
            </a:r>
            <a:r>
              <a:rPr lang="en-US" dirty="0" err="1" smtClean="0"/>
              <a:t>rezultata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7335" y="186130"/>
            <a:ext cx="6533536" cy="72534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EVOLUCIJA SADRŽAJA PRODAJE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24100" y="1209586"/>
            <a:ext cx="64897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x-none" dirty="0" smtClean="0">
                <a:solidFill>
                  <a:schemeClr val="bg1"/>
                </a:solidFill>
              </a:rPr>
              <a:t>K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</a:rPr>
              <a:t>onkretni planovi i budžeti prodaje</a:t>
            </a:r>
            <a:endParaRPr lang="x-none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x-none" dirty="0" smtClean="0">
                <a:solidFill>
                  <a:schemeClr val="bg1"/>
                </a:solidFill>
              </a:rPr>
              <a:t>O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</a:rPr>
              <a:t>rganizuje se prodajna operativa</a:t>
            </a:r>
            <a:endParaRPr lang="x-none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x-none" dirty="0" smtClean="0">
                <a:solidFill>
                  <a:schemeClr val="bg1"/>
                </a:solidFill>
              </a:rPr>
              <a:t>O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</a:rPr>
              <a:t>rganizuju se prodajne teritorije</a:t>
            </a:r>
            <a:endParaRPr lang="x-none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x-none" dirty="0" smtClean="0">
                <a:solidFill>
                  <a:schemeClr val="bg1"/>
                </a:solidFill>
              </a:rPr>
              <a:t>U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</a:rPr>
              <a:t>tvrđuju se prodajne kvote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97000" y="2337485"/>
            <a:ext cx="7594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2000" b="1" dirty="0" smtClean="0">
                <a:solidFill>
                  <a:schemeClr val="bg1"/>
                </a:solidFill>
              </a:rPr>
              <a:t>Operativna realizacija programa prodaje obuhvata: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65300" y="2682786"/>
            <a:ext cx="61595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x-none" sz="1600" dirty="0" smtClean="0">
                <a:solidFill>
                  <a:schemeClr val="bg1"/>
                </a:solidFill>
              </a:rPr>
              <a:t>R</a:t>
            </a:r>
            <a:r>
              <a:rPr lang="vi-VN" sz="1600" dirty="0" smtClean="0">
                <a:solidFill>
                  <a:schemeClr val="bg1"/>
                </a:solidFill>
                <a:latin typeface="Calibri" pitchFamily="34" charset="0"/>
              </a:rPr>
              <a:t>egrutovanje, selekciju i treniranje prodavaca </a:t>
            </a:r>
            <a:endParaRPr lang="x-none" sz="16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x-none" sz="1600" dirty="0" smtClean="0">
                <a:solidFill>
                  <a:schemeClr val="bg1"/>
                </a:solidFill>
              </a:rPr>
              <a:t>U</a:t>
            </a:r>
            <a:r>
              <a:rPr lang="vi-VN" sz="1600" dirty="0" smtClean="0">
                <a:solidFill>
                  <a:schemeClr val="bg1"/>
                </a:solidFill>
                <a:latin typeface="Calibri" pitchFamily="34" charset="0"/>
              </a:rPr>
              <a:t>pravljanje vremenom i kretanjem prodavaca</a:t>
            </a:r>
            <a:endParaRPr lang="x-none" sz="16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x-none" sz="1600" dirty="0" smtClean="0">
                <a:solidFill>
                  <a:schemeClr val="bg1"/>
                </a:solidFill>
              </a:rPr>
              <a:t>M</a:t>
            </a:r>
            <a:r>
              <a:rPr lang="vi-VN" sz="1600" dirty="0" smtClean="0">
                <a:solidFill>
                  <a:schemeClr val="bg1"/>
                </a:solidFill>
                <a:latin typeface="Calibri" pitchFamily="34" charset="0"/>
              </a:rPr>
              <a:t>otivacija i nagrađivanje prodavaca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70200" y="3442385"/>
            <a:ext cx="61087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 smtClean="0">
                <a:solidFill>
                  <a:schemeClr val="bg1"/>
                </a:solidFill>
              </a:rPr>
              <a:t>Ocenjivanje i kontrola ostvarenih rezultata odnosi se na: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00300" y="391228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pl-PL" dirty="0" smtClean="0">
                <a:solidFill>
                  <a:schemeClr val="bg1"/>
                </a:solidFill>
              </a:rPr>
              <a:t>Analizu prodaje i analizu troškova prodaj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pl-PL" dirty="0" smtClean="0">
                <a:solidFill>
                  <a:schemeClr val="bg1"/>
                </a:solidFill>
              </a:rPr>
              <a:t>Ocena rada samih prodavaca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08300" y="2018784"/>
            <a:ext cx="6324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/>
              <a:t>Savremeni</a:t>
            </a:r>
            <a:r>
              <a:rPr lang="en-US" b="1" dirty="0" smtClean="0"/>
              <a:t> </a:t>
            </a:r>
            <a:r>
              <a:rPr lang="en-US" b="1" dirty="0" err="1" smtClean="0"/>
              <a:t>prodavci</a:t>
            </a:r>
            <a:r>
              <a:rPr lang="en-US" b="1" dirty="0" smtClean="0"/>
              <a:t> </a:t>
            </a:r>
            <a:r>
              <a:rPr lang="en-US" b="1" dirty="0" err="1" smtClean="0"/>
              <a:t>sve</a:t>
            </a:r>
            <a:r>
              <a:rPr lang="en-US" b="1" dirty="0" smtClean="0"/>
              <a:t> </a:t>
            </a:r>
            <a:r>
              <a:rPr lang="en-US" b="1" dirty="0" err="1" smtClean="0"/>
              <a:t>više</a:t>
            </a:r>
            <a:r>
              <a:rPr lang="en-US" b="1" dirty="0" smtClean="0"/>
              <a:t> </a:t>
            </a:r>
            <a:r>
              <a:rPr lang="en-US" b="1" dirty="0" err="1" smtClean="0"/>
              <a:t>postaju</a:t>
            </a:r>
            <a:r>
              <a:rPr lang="en-US" b="1" dirty="0" smtClean="0"/>
              <a:t> </a:t>
            </a:r>
            <a:r>
              <a:rPr lang="en-US" b="1" dirty="0" err="1" smtClean="0"/>
              <a:t>nezamenljivi</a:t>
            </a:r>
            <a:endParaRPr lang="x-none" b="1" dirty="0" smtClean="0"/>
          </a:p>
          <a:p>
            <a:pPr algn="ctr"/>
            <a:r>
              <a:rPr lang="en-US" b="1" dirty="0" smtClean="0"/>
              <a:t> </a:t>
            </a:r>
            <a:r>
              <a:rPr lang="en-US" b="1" dirty="0" err="1" smtClean="0"/>
              <a:t>subjekti</a:t>
            </a:r>
            <a:r>
              <a:rPr lang="en-US" b="1" dirty="0" smtClean="0"/>
              <a:t> u </a:t>
            </a:r>
            <a:r>
              <a:rPr lang="en-US" b="1" dirty="0" err="1" smtClean="0"/>
              <a:t>rešavanju</a:t>
            </a:r>
            <a:r>
              <a:rPr lang="en-US" b="1" dirty="0" smtClean="0"/>
              <a:t> </a:t>
            </a:r>
            <a:r>
              <a:rPr lang="en-US" b="1" dirty="0" err="1" smtClean="0"/>
              <a:t>zahteva</a:t>
            </a:r>
            <a:r>
              <a:rPr lang="en-US" b="1" dirty="0" smtClean="0"/>
              <a:t> </a:t>
            </a:r>
            <a:r>
              <a:rPr lang="en-US" b="1" dirty="0" err="1" smtClean="0"/>
              <a:t>ali</a:t>
            </a:r>
            <a:r>
              <a:rPr lang="x-none" b="1" dirty="0" smtClean="0"/>
              <a:t> </a:t>
            </a:r>
            <a:r>
              <a:rPr lang="en-US" b="1" dirty="0" err="1" smtClean="0"/>
              <a:t>problemapotrošača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3777108" y="304284"/>
            <a:ext cx="54932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EVOLUCIJA </a:t>
            </a:r>
            <a:r>
              <a:rPr lang="en-US" sz="3200" dirty="0" smtClean="0">
                <a:solidFill>
                  <a:schemeClr val="bg1"/>
                </a:solidFill>
                <a:latin typeface="+mj-lt"/>
              </a:rPr>
              <a:t>SADRŽAJA</a:t>
            </a:r>
            <a:r>
              <a:rPr lang="en-US" sz="3200" dirty="0" smtClean="0">
                <a:solidFill>
                  <a:schemeClr val="bg1"/>
                </a:solidFill>
              </a:rPr>
              <a:t> PRODAJE </a:t>
            </a:r>
            <a:endParaRPr lang="en-US" sz="3200" dirty="0"/>
          </a:p>
        </p:txBody>
      </p:sp>
      <p:sp>
        <p:nvSpPr>
          <p:cNvPr id="7" name="Rounded Rectangle 6"/>
          <p:cNvSpPr/>
          <p:nvPr/>
        </p:nvSpPr>
        <p:spPr>
          <a:xfrm>
            <a:off x="307247" y="1277259"/>
            <a:ext cx="8427906" cy="729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Prodaja</a:t>
            </a:r>
            <a:r>
              <a:rPr lang="en-US" sz="2000" dirty="0" smtClean="0"/>
              <a:t> se, u </a:t>
            </a:r>
            <a:r>
              <a:rPr lang="en-US" sz="2000" dirty="0" err="1" smtClean="0"/>
              <a:t>savremenim</a:t>
            </a:r>
            <a:r>
              <a:rPr lang="en-US" sz="2000" dirty="0" smtClean="0"/>
              <a:t> </a:t>
            </a:r>
            <a:r>
              <a:rPr lang="en-US" sz="2000" dirty="0" err="1" smtClean="0"/>
              <a:t>tržišnim</a:t>
            </a:r>
            <a:r>
              <a:rPr lang="en-US" sz="2000" dirty="0" smtClean="0"/>
              <a:t> </a:t>
            </a:r>
            <a:r>
              <a:rPr lang="en-US" sz="2000" dirty="0" err="1" smtClean="0"/>
              <a:t>uslovima</a:t>
            </a:r>
            <a:r>
              <a:rPr lang="en-US" sz="2000" dirty="0" smtClean="0"/>
              <a:t>, </a:t>
            </a:r>
            <a:r>
              <a:rPr lang="en-US" sz="2000" dirty="0" err="1" smtClean="0"/>
              <a:t>posmatra</a:t>
            </a:r>
            <a:r>
              <a:rPr lang="en-US" sz="2000" dirty="0" smtClean="0"/>
              <a:t> </a:t>
            </a:r>
            <a:r>
              <a:rPr lang="en-US" sz="2000" dirty="0" err="1" smtClean="0"/>
              <a:t>sa</a:t>
            </a:r>
            <a:r>
              <a:rPr lang="en-US" sz="2000" dirty="0" smtClean="0"/>
              <a:t> </a:t>
            </a:r>
            <a:r>
              <a:rPr lang="en-US" sz="2000" dirty="0" err="1" smtClean="0"/>
              <a:t>jednog</a:t>
            </a:r>
            <a:r>
              <a:rPr lang="en-US" sz="2000" dirty="0" smtClean="0"/>
              <a:t> </a:t>
            </a:r>
            <a:r>
              <a:rPr lang="en-US" sz="2000" dirty="0" err="1" smtClean="0"/>
              <a:t>šireg</a:t>
            </a:r>
            <a:r>
              <a:rPr lang="en-US" sz="2000" dirty="0" smtClean="0"/>
              <a:t> </a:t>
            </a:r>
            <a:r>
              <a:rPr lang="en-US" sz="2000" dirty="0" err="1" smtClean="0"/>
              <a:t>aspekta</a:t>
            </a:r>
            <a:r>
              <a:rPr lang="en-US" sz="2000" dirty="0" smtClean="0"/>
              <a:t>, </a:t>
            </a:r>
            <a:r>
              <a:rPr lang="en-US" sz="2000" dirty="0" err="1" smtClean="0"/>
              <a:t>kao</a:t>
            </a:r>
            <a:r>
              <a:rPr lang="en-US" sz="2000" dirty="0" smtClean="0"/>
              <a:t> </a:t>
            </a:r>
            <a:r>
              <a:rPr lang="en-US" sz="2000" dirty="0" err="1" smtClean="0"/>
              <a:t>integralni</a:t>
            </a:r>
            <a:r>
              <a:rPr lang="en-US" sz="2000" dirty="0" smtClean="0"/>
              <a:t> </a:t>
            </a:r>
            <a:r>
              <a:rPr lang="en-US" sz="2000" dirty="0" err="1" smtClean="0"/>
              <a:t>deo</a:t>
            </a:r>
            <a:r>
              <a:rPr lang="en-US" sz="2000" dirty="0" smtClean="0"/>
              <a:t> </a:t>
            </a:r>
            <a:r>
              <a:rPr lang="en-US" sz="2000" dirty="0" err="1" smtClean="0"/>
              <a:t>ukupnih</a:t>
            </a:r>
            <a:r>
              <a:rPr lang="en-US" sz="2000" dirty="0" smtClean="0"/>
              <a:t> marketing </a:t>
            </a:r>
            <a:r>
              <a:rPr lang="en-US" sz="2000" dirty="0" err="1" smtClean="0"/>
              <a:t>napora</a:t>
            </a:r>
            <a:r>
              <a:rPr lang="en-US" sz="2000" dirty="0" smtClean="0"/>
              <a:t> </a:t>
            </a:r>
            <a:r>
              <a:rPr lang="en-US" sz="2000" dirty="0" err="1" smtClean="0"/>
              <a:t>preduzeća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2050" name="Picture 2" descr="Резултат слика за savremena prodaj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</p:pic>
      <p:pic>
        <p:nvPicPr>
          <p:cNvPr id="2051" name="Picture 3" descr="C:\Users\Laptop\Desktop\marketing_prodaja_260911-300x2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5899" y="2165350"/>
            <a:ext cx="3293533" cy="247015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3581400" y="2798286"/>
            <a:ext cx="5321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 smtClean="0"/>
              <a:t>T</a:t>
            </a:r>
            <a:r>
              <a:rPr lang="en-US" dirty="0" err="1" smtClean="0"/>
              <a:t>ri</a:t>
            </a:r>
            <a:r>
              <a:rPr lang="en-US" dirty="0" smtClean="0"/>
              <a:t> </a:t>
            </a:r>
            <a:r>
              <a:rPr lang="en-US" dirty="0" err="1" smtClean="0"/>
              <a:t>ključne</a:t>
            </a:r>
            <a:r>
              <a:rPr lang="en-US" dirty="0" smtClean="0"/>
              <a:t> </a:t>
            </a:r>
            <a:r>
              <a:rPr lang="en-US" dirty="0" err="1" smtClean="0"/>
              <a:t>dimenzije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zasniva</a:t>
            </a:r>
            <a:r>
              <a:rPr lang="en-US" dirty="0" smtClean="0"/>
              <a:t> </a:t>
            </a:r>
            <a:r>
              <a:rPr lang="en-US" dirty="0" err="1" smtClean="0"/>
              <a:t>savremen</a:t>
            </a:r>
            <a:r>
              <a:rPr lang="en-US" dirty="0" smtClean="0"/>
              <a:t> marketing </a:t>
            </a:r>
            <a:r>
              <a:rPr lang="en-US" dirty="0" err="1" smtClean="0"/>
              <a:t>koncept</a:t>
            </a:r>
            <a:r>
              <a:rPr lang="en-US" dirty="0" smtClean="0"/>
              <a:t> </a:t>
            </a:r>
            <a:r>
              <a:rPr lang="en-US" dirty="0" err="1" smtClean="0"/>
              <a:t>poslovanja</a:t>
            </a:r>
            <a:r>
              <a:rPr lang="en-US" dirty="0" smtClean="0"/>
              <a:t> </a:t>
            </a:r>
            <a:r>
              <a:rPr lang="en-US" dirty="0" err="1" smtClean="0"/>
              <a:t>efikasnog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x-none" dirty="0" smtClean="0"/>
              <a:t>: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657257" y="3466584"/>
            <a:ext cx="44834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Both"/>
            </a:pPr>
            <a:r>
              <a:rPr lang="en-US" dirty="0" err="1" smtClean="0"/>
              <a:t>orijentacija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potrošačima</a:t>
            </a:r>
            <a:endParaRPr lang="x-none" dirty="0" smtClean="0"/>
          </a:p>
          <a:p>
            <a:pPr marL="342900" indent="-342900">
              <a:buAutoNum type="arabicParenBoth"/>
            </a:pPr>
            <a:r>
              <a:rPr lang="en-US" dirty="0" err="1" smtClean="0"/>
              <a:t>koordinacija</a:t>
            </a:r>
            <a:r>
              <a:rPr lang="en-US" dirty="0" smtClean="0"/>
              <a:t> </a:t>
            </a:r>
            <a:r>
              <a:rPr lang="en-US" dirty="0" err="1" smtClean="0"/>
              <a:t>svih</a:t>
            </a:r>
            <a:r>
              <a:rPr lang="en-US" dirty="0" smtClean="0"/>
              <a:t> </a:t>
            </a:r>
            <a:r>
              <a:rPr lang="en-US" dirty="0" err="1" smtClean="0"/>
              <a:t>srodnih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usmerenih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potrošačima</a:t>
            </a:r>
            <a:r>
              <a:rPr lang="x-none" dirty="0" smtClean="0"/>
              <a:t>+</a:t>
            </a:r>
          </a:p>
          <a:p>
            <a:pPr marL="342900" indent="-342900">
              <a:buAutoNum type="arabicParenBoth"/>
            </a:pPr>
            <a:r>
              <a:rPr lang="en-US" dirty="0" err="1" smtClean="0"/>
              <a:t>profitabilno</a:t>
            </a:r>
            <a:r>
              <a:rPr lang="en-US" dirty="0" smtClean="0"/>
              <a:t> </a:t>
            </a:r>
            <a:r>
              <a:rPr lang="en-US" dirty="0" err="1" smtClean="0"/>
              <a:t>poslovanje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9100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849" y="209586"/>
            <a:ext cx="8246070" cy="763526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EVOLUCIJA SADRŽAJA PRODAJE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79400" y="1478687"/>
            <a:ext cx="83947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Značaj</a:t>
            </a:r>
            <a:r>
              <a:rPr lang="en-US" dirty="0" smtClean="0"/>
              <a:t> </a:t>
            </a:r>
            <a:r>
              <a:rPr lang="en-US" dirty="0" err="1" smtClean="0"/>
              <a:t>izučavanja</a:t>
            </a:r>
            <a:r>
              <a:rPr lang="en-US" dirty="0" smtClean="0"/>
              <a:t> </a:t>
            </a:r>
            <a:r>
              <a:rPr lang="en-US" dirty="0" err="1" smtClean="0"/>
              <a:t>sadržaja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x-none" dirty="0" smtClean="0"/>
              <a:t> -</a:t>
            </a:r>
            <a:r>
              <a:rPr lang="x-none" b="1" dirty="0" smtClean="0"/>
              <a:t> S</a:t>
            </a:r>
            <a:r>
              <a:rPr lang="en-US" b="1" dirty="0" smtClean="0"/>
              <a:t>VODI NA USPOSTAVLJANJE DUGOROČNIH ODNOSA SA POTROŠAČIMA. </a:t>
            </a:r>
            <a:endParaRPr lang="x-none" b="1" dirty="0" smtClean="0"/>
          </a:p>
          <a:p>
            <a:endParaRPr lang="x-none" b="1" dirty="0" smtClean="0"/>
          </a:p>
          <a:p>
            <a:r>
              <a:rPr lang="x-none" b="1" dirty="0" smtClean="0"/>
              <a:t>Značajno </a:t>
            </a:r>
            <a:r>
              <a:rPr lang="en-US" b="1" dirty="0" smtClean="0"/>
              <a:t>je </a:t>
            </a:r>
            <a:r>
              <a:rPr lang="en-US" b="1" dirty="0" err="1" smtClean="0"/>
              <a:t>izučavati</a:t>
            </a:r>
            <a:r>
              <a:rPr lang="en-US" b="1" dirty="0" smtClean="0"/>
              <a:t> </a:t>
            </a:r>
            <a:r>
              <a:rPr lang="en-US" b="1" dirty="0" err="1" smtClean="0"/>
              <a:t>sledeće</a:t>
            </a:r>
            <a:r>
              <a:rPr lang="en-US" b="1" dirty="0" smtClean="0"/>
              <a:t> </a:t>
            </a:r>
            <a:r>
              <a:rPr lang="en-US" b="1" dirty="0" err="1" smtClean="0"/>
              <a:t>pristupe</a:t>
            </a:r>
            <a:r>
              <a:rPr lang="en-US" b="1" dirty="0" smtClean="0"/>
              <a:t> u </a:t>
            </a:r>
            <a:r>
              <a:rPr lang="en-US" b="1" dirty="0" err="1" smtClean="0"/>
              <a:t>savremenoj</a:t>
            </a:r>
            <a:r>
              <a:rPr lang="en-US" b="1" dirty="0" smtClean="0"/>
              <a:t> </a:t>
            </a:r>
            <a:r>
              <a:rPr lang="en-US" b="1" dirty="0" err="1" smtClean="0"/>
              <a:t>prodaji</a:t>
            </a:r>
            <a:r>
              <a:rPr lang="en-US" b="1" dirty="0" smtClean="0"/>
              <a:t>: </a:t>
            </a:r>
            <a:endParaRPr lang="x-none" b="1" dirty="0" smtClean="0"/>
          </a:p>
          <a:p>
            <a:pPr>
              <a:buFont typeface="Wingdings" pitchFamily="2" charset="2"/>
              <a:buChar char="Ø"/>
            </a:pPr>
            <a:r>
              <a:rPr lang="x-none" dirty="0" smtClean="0">
                <a:cs typeface="Calibri" pitchFamily="34" charset="0"/>
              </a:rPr>
              <a:t>Par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tnerstvo sa potrošačima</a:t>
            </a:r>
            <a:endParaRPr lang="x-none" dirty="0" smtClean="0"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 prisutnost u odnosima između prodavaca i kupaca (identifikacija i satisfakcija novih potreba potrošača)</a:t>
            </a:r>
            <a:endParaRPr lang="x-none" dirty="0" smtClean="0"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 timska prodaja (angažovanje različitih profila stručnjaka)</a:t>
            </a:r>
            <a:endParaRPr lang="x-none" dirty="0" smtClean="0"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primena koncepta dodate vrednosti u procesu prodaje (pružanje brojnih usluga, kao što su instaliranje proizvoda,obezbeđenje rezervnih delova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)</a:t>
            </a:r>
            <a:endParaRPr lang="x-none" dirty="0" smtClean="0"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konsultativan karakter prodaje</a:t>
            </a:r>
            <a:endParaRPr lang="en-US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849" y="209586"/>
            <a:ext cx="8246070" cy="763526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EVOLUCIJA SADRŽAJA PRODAJE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506" name="Picture 2" descr="Резултат слика за savremena prodaja trgovi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4075" y="1282700"/>
            <a:ext cx="2645833" cy="1587500"/>
          </a:xfrm>
          <a:prstGeom prst="rect">
            <a:avLst/>
          </a:prstGeom>
          <a:noFill/>
        </p:spPr>
      </p:pic>
      <p:pic>
        <p:nvPicPr>
          <p:cNvPr id="21508" name="Picture 4" descr="Резултат слика за savremena prodaja trgovi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207" y="3114676"/>
            <a:ext cx="2877656" cy="1812924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90500" y="1262787"/>
            <a:ext cx="55245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dirty="0" smtClean="0">
                <a:latin typeface="Calibri" pitchFamily="34" charset="0"/>
                <a:cs typeface="Calibri" pitchFamily="34" charset="0"/>
              </a:rPr>
              <a:t>Prodaja kao stara poslovna aktivnost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 -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 postojećim tržišnim uslovima dobija još veći značaj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/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x-none" dirty="0" smtClean="0">
                <a:latin typeface="Calibri" pitchFamily="34" charset="0"/>
                <a:cs typeface="Calibri" pitchFamily="34" charset="0"/>
              </a:rPr>
              <a:t>M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enadžer prodaje 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zahteva se 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pravovremeno uočavanje promena i prilagođavanje prodajnih strategija i taktika tim promenama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13100" y="2887186"/>
            <a:ext cx="566420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dirty="0" err="1" smtClean="0"/>
              <a:t>M</a:t>
            </a:r>
            <a:r>
              <a:rPr lang="en-US" dirty="0" err="1" smtClean="0"/>
              <a:t>enadžment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nalazi</a:t>
            </a:r>
            <a:r>
              <a:rPr lang="en-US" dirty="0" smtClean="0"/>
              <a:t> u </a:t>
            </a:r>
            <a:r>
              <a:rPr lang="en-US" dirty="0" err="1" smtClean="0"/>
              <a:t>procesu</a:t>
            </a:r>
            <a:r>
              <a:rPr lang="en-US" dirty="0" smtClean="0"/>
              <a:t> </a:t>
            </a:r>
            <a:r>
              <a:rPr lang="en-US" dirty="0" err="1" smtClean="0"/>
              <a:t>permanentne</a:t>
            </a:r>
            <a:r>
              <a:rPr lang="en-US" dirty="0" smtClean="0"/>
              <a:t> </a:t>
            </a:r>
            <a:r>
              <a:rPr lang="en-US" dirty="0" err="1" smtClean="0"/>
              <a:t>evolucije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zahteva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naučnog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stručnog</a:t>
            </a:r>
            <a:r>
              <a:rPr lang="en-US" dirty="0" smtClean="0"/>
              <a:t> </a:t>
            </a:r>
            <a:r>
              <a:rPr lang="en-US" dirty="0" err="1" smtClean="0"/>
              <a:t>znanja</a:t>
            </a:r>
            <a:r>
              <a:rPr lang="x-none" dirty="0" smtClean="0"/>
              <a:t>.</a:t>
            </a:r>
          </a:p>
          <a:p>
            <a:pPr algn="ctr"/>
            <a:endParaRPr lang="x-none" dirty="0" smtClean="0"/>
          </a:p>
          <a:p>
            <a:pPr algn="ctr"/>
            <a:r>
              <a:rPr lang="en-US" sz="2000" b="1" dirty="0" err="1" smtClean="0"/>
              <a:t>Prodaja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predstavlja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skup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poslova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zadataka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aktivnosti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koje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poslovne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organizacije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preduzimaju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ciljem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realizacije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roba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usluga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odnosno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prodaja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predstavlja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završnu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fazu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procesa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reprodukcije</a:t>
            </a:r>
            <a:r>
              <a:rPr lang="en-US" sz="2000" b="1" dirty="0" smtClean="0"/>
              <a:t>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7335" y="186130"/>
            <a:ext cx="6533536" cy="72534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EVOLUCIJA SADRŽAJA PRODAJE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171700" y="893286"/>
            <a:ext cx="6680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Prodaja, kao operativna poslovna funkcija, bilo samostalna ili u okviru marketing sektora, obezbeđuje organizacijama njihovu najvažniju vezu sa prethodno utvrđenim segmentom tržišta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554" name="AutoShape 2" descr="Резултат слика за prodaja trgov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556" name="Picture 4" descr="Резултат слика за prodaja trgovi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0900" y="1920875"/>
            <a:ext cx="2438400" cy="1826865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2463800" y="4040485"/>
            <a:ext cx="668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dirty="0" smtClean="0">
                <a:solidFill>
                  <a:schemeClr val="bg1"/>
                </a:solidFill>
              </a:rPr>
              <a:t>Za </a:t>
            </a:r>
            <a:r>
              <a:rPr lang="en-US" dirty="0" err="1" smtClean="0">
                <a:solidFill>
                  <a:schemeClr val="bg1"/>
                </a:solidFill>
              </a:rPr>
              <a:t>menadžera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 je </a:t>
            </a:r>
            <a:r>
              <a:rPr lang="en-US" dirty="0" err="1" smtClean="0">
                <a:solidFill>
                  <a:schemeClr val="bg1"/>
                </a:solidFill>
              </a:rPr>
              <a:t>bitno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kupci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budu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kontinuirano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zadovoljni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stoga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moraju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stalno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komunicirati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</a:t>
            </a:r>
            <a:r>
              <a:rPr lang="x-none" dirty="0" smtClean="0">
                <a:solidFill>
                  <a:schemeClr val="bg1"/>
                </a:solidFill>
              </a:rPr>
              <a:t>pcima.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21200" y="1998186"/>
            <a:ext cx="42037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Savremeni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menadžeri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odnosno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prodavci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koji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po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prirodi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stvari</a:t>
            </a:r>
            <a:r>
              <a:rPr lang="en-US" dirty="0" smtClean="0">
                <a:solidFill>
                  <a:schemeClr val="bg1"/>
                </a:solidFill>
              </a:rPr>
              <a:t>, u </a:t>
            </a:r>
            <a:r>
              <a:rPr lang="en-US" dirty="0" err="1" smtClean="0">
                <a:solidFill>
                  <a:schemeClr val="bg1"/>
                </a:solidFill>
              </a:rPr>
              <a:t>stalnom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kontaktu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kupcima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najbolje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razumeju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karakteristike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proizvoda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posebno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bitne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kakvu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funkciju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njih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očekuju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potencijalni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kupci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849" y="209586"/>
            <a:ext cx="8246070" cy="763526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EVOLUCIJA SADRŽAJA PRODAJE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13409" y="1536184"/>
            <a:ext cx="87527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b="1" dirty="0" err="1" smtClean="0"/>
              <a:t>P</a:t>
            </a:r>
            <a:r>
              <a:rPr lang="en-US" b="1" dirty="0" err="1" smtClean="0"/>
              <a:t>ostoje</a:t>
            </a:r>
            <a:r>
              <a:rPr lang="en-US" b="1" dirty="0" smtClean="0"/>
              <a:t> tri </a:t>
            </a:r>
            <a:r>
              <a:rPr lang="en-US" b="1" dirty="0" err="1" smtClean="0"/>
              <a:t>nivoa</a:t>
            </a:r>
            <a:r>
              <a:rPr lang="en-US" b="1" dirty="0" smtClean="0"/>
              <a:t> </a:t>
            </a:r>
            <a:r>
              <a:rPr lang="en-US" b="1" dirty="0" err="1" smtClean="0"/>
              <a:t>prodajnih</a:t>
            </a:r>
            <a:r>
              <a:rPr lang="en-US" b="1" dirty="0" smtClean="0"/>
              <a:t> </a:t>
            </a:r>
            <a:r>
              <a:rPr lang="en-US" b="1" dirty="0" err="1" smtClean="0"/>
              <a:t>odnosa</a:t>
            </a:r>
            <a:r>
              <a:rPr lang="en-US" b="1" dirty="0" smtClean="0"/>
              <a:t> </a:t>
            </a:r>
            <a:r>
              <a:rPr lang="en-US" b="1" dirty="0" err="1" smtClean="0"/>
              <a:t>sa</a:t>
            </a:r>
            <a:r>
              <a:rPr lang="en-US" b="1" dirty="0" smtClean="0"/>
              <a:t> </a:t>
            </a:r>
            <a:r>
              <a:rPr lang="en-US" b="1" dirty="0" err="1" smtClean="0"/>
              <a:t>kupcima</a:t>
            </a:r>
            <a:r>
              <a:rPr lang="x-none" b="1" dirty="0" smtClean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x-none" dirty="0" err="1" smtClean="0"/>
              <a:t>T</a:t>
            </a:r>
            <a:r>
              <a:rPr lang="en-US" dirty="0" err="1" smtClean="0"/>
              <a:t>radicionalna</a:t>
            </a:r>
            <a:r>
              <a:rPr lang="en-US" dirty="0" smtClean="0"/>
              <a:t> </a:t>
            </a:r>
            <a:r>
              <a:rPr lang="en-US" dirty="0" err="1" smtClean="0"/>
              <a:t>prodaja</a:t>
            </a:r>
            <a:r>
              <a:rPr lang="en-US" dirty="0" smtClean="0"/>
              <a:t> </a:t>
            </a:r>
            <a:endParaRPr lang="x-none" dirty="0" smtClean="0"/>
          </a:p>
          <a:p>
            <a:pPr marL="342900" indent="-342900">
              <a:buFont typeface="+mj-lt"/>
              <a:buAutoNum type="arabicPeriod"/>
            </a:pPr>
            <a:r>
              <a:rPr lang="x-none" dirty="0" err="1" smtClean="0"/>
              <a:t>P</a:t>
            </a:r>
            <a:r>
              <a:rPr lang="en-US" dirty="0" err="1" smtClean="0"/>
              <a:t>rodaja</a:t>
            </a:r>
            <a:r>
              <a:rPr lang="en-US" dirty="0" smtClean="0"/>
              <a:t> </a:t>
            </a:r>
            <a:r>
              <a:rPr lang="en-US" dirty="0" err="1" smtClean="0"/>
              <a:t>putem</a:t>
            </a:r>
            <a:r>
              <a:rPr lang="en-US" dirty="0" smtClean="0"/>
              <a:t> </a:t>
            </a:r>
            <a:r>
              <a:rPr lang="en-US" dirty="0" err="1" smtClean="0"/>
              <a:t>razvoja</a:t>
            </a:r>
            <a:r>
              <a:rPr lang="en-US" dirty="0" smtClean="0"/>
              <a:t> </a:t>
            </a:r>
            <a:r>
              <a:rPr lang="en-US" dirty="0" err="1" smtClean="0"/>
              <a:t>odnosa</a:t>
            </a:r>
            <a:r>
              <a:rPr lang="en-US" dirty="0" smtClean="0"/>
              <a:t> </a:t>
            </a:r>
            <a:endParaRPr lang="x-none" dirty="0" smtClean="0"/>
          </a:p>
          <a:p>
            <a:pPr marL="342900" indent="-342900">
              <a:buFont typeface="+mj-lt"/>
              <a:buAutoNum type="arabicPeriod"/>
            </a:pPr>
            <a:r>
              <a:rPr lang="x-none" dirty="0" err="1" smtClean="0"/>
              <a:t>P</a:t>
            </a:r>
            <a:r>
              <a:rPr lang="en-US" dirty="0" err="1" smtClean="0"/>
              <a:t>artnerstvo</a:t>
            </a:r>
            <a:endParaRPr lang="en-US" b="1" dirty="0"/>
          </a:p>
        </p:txBody>
      </p:sp>
      <p:sp>
        <p:nvSpPr>
          <p:cNvPr id="24578" name="AutoShape 2" descr="Резултат слика за pija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0" name="AutoShape 4" descr="Резултат слика за pija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4582" name="Picture 6" descr="Резултат слика за pija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6975" y="1219200"/>
            <a:ext cx="3006725" cy="2011772"/>
          </a:xfrm>
          <a:prstGeom prst="rect">
            <a:avLst/>
          </a:prstGeom>
          <a:noFill/>
        </p:spPr>
      </p:pic>
      <p:sp>
        <p:nvSpPr>
          <p:cNvPr id="24584" name="AutoShape 8" descr="Резултат слика за partners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6" name="AutoShape 10" descr="Резултат слика за partners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4588" name="Picture 12" descr="Резултат слика за partnersv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6075" y="3132137"/>
            <a:ext cx="3478306" cy="1693863"/>
          </a:xfrm>
          <a:prstGeom prst="rect">
            <a:avLst/>
          </a:prstGeom>
          <a:noFill/>
        </p:spPr>
      </p:pic>
      <p:sp>
        <p:nvSpPr>
          <p:cNvPr id="20" name="Rectangle 19"/>
          <p:cNvSpPr/>
          <p:nvPr/>
        </p:nvSpPr>
        <p:spPr>
          <a:xfrm>
            <a:off x="3898900" y="3305086"/>
            <a:ext cx="50927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dirty="0" err="1" smtClean="0"/>
              <a:t>S</a:t>
            </a:r>
            <a:r>
              <a:rPr lang="en-US" dirty="0" err="1" smtClean="0"/>
              <a:t>avremen</a:t>
            </a:r>
            <a:r>
              <a:rPr lang="en-US" dirty="0" smtClean="0"/>
              <a:t> </a:t>
            </a:r>
            <a:r>
              <a:rPr lang="en-US" dirty="0" err="1" smtClean="0"/>
              <a:t>pristup</a:t>
            </a:r>
            <a:r>
              <a:rPr lang="en-US" dirty="0" smtClean="0"/>
              <a:t> </a:t>
            </a:r>
            <a:r>
              <a:rPr lang="en-US" dirty="0" err="1" smtClean="0"/>
              <a:t>sadržaju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ne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zasniva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u </a:t>
            </a:r>
            <a:r>
              <a:rPr lang="en-US" dirty="0" err="1" smtClean="0"/>
              <a:t>klasičnim</a:t>
            </a:r>
            <a:r>
              <a:rPr lang="en-US" dirty="0" smtClean="0"/>
              <a:t> </a:t>
            </a:r>
            <a:r>
              <a:rPr lang="en-US" dirty="0" err="1" smtClean="0"/>
              <a:t>uslovima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masovnim</a:t>
            </a:r>
            <a:r>
              <a:rPr lang="en-US" dirty="0" smtClean="0"/>
              <a:t> </a:t>
            </a:r>
            <a:r>
              <a:rPr lang="en-US" dirty="0" err="1" smtClean="0"/>
              <a:t>tehnikama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r>
              <a:rPr lang="en-US" dirty="0" smtClean="0"/>
              <a:t>, </a:t>
            </a:r>
            <a:r>
              <a:rPr lang="en-US" dirty="0" err="1" smtClean="0"/>
              <a:t>usmerenih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jednom</a:t>
            </a:r>
            <a:r>
              <a:rPr lang="en-US" dirty="0" smtClean="0"/>
              <a:t> </a:t>
            </a:r>
            <a:r>
              <a:rPr lang="en-US" dirty="0" err="1" smtClean="0"/>
              <a:t>tipu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849" y="209586"/>
            <a:ext cx="8246070" cy="763526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EVOLUCIJA SADRŽAJA PRODAJE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78" name="AutoShape 2" descr="Резултат слика за pija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0" name="AutoShape 4" descr="Резултат слика за pija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4" name="AutoShape 8" descr="Резултат слика за partners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6" name="AutoShape 10" descr="Резултат слика за partners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355601" y="1289959"/>
            <a:ext cx="8483600" cy="98334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x-none" dirty="0" smtClean="0">
                <a:latin typeface="Calibri" pitchFamily="34" charset="0"/>
                <a:cs typeface="Calibri" pitchFamily="34" charset="0"/>
              </a:rPr>
              <a:t>S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vakodnevno se nameće potreba usmeravanja tehnika marketinga i prodaje prema većem broju prethodno određenih tržišnih segmenata odnosno prema konkretnim ciljnim tržištima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.</a:t>
            </a:r>
            <a:endParaRPr lang="x-none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vi-VN" dirty="0" smtClean="0">
                <a:latin typeface="Calibri" pitchFamily="34" charset="0"/>
              </a:rPr>
              <a:t>.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370747" y="2369459"/>
            <a:ext cx="8493853" cy="11357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n-US" dirty="0" smtClean="0"/>
              <a:t>U </a:t>
            </a:r>
            <a:r>
              <a:rPr lang="en-US" dirty="0" err="1" smtClean="0"/>
              <a:t>savremenim</a:t>
            </a:r>
            <a:r>
              <a:rPr lang="en-US" dirty="0" smtClean="0"/>
              <a:t> </a:t>
            </a:r>
            <a:r>
              <a:rPr lang="en-US" dirty="0" err="1" smtClean="0"/>
              <a:t>tržišnim</a:t>
            </a:r>
            <a:r>
              <a:rPr lang="en-US" dirty="0" smtClean="0"/>
              <a:t> </a:t>
            </a:r>
            <a:r>
              <a:rPr lang="en-US" dirty="0" err="1" smtClean="0"/>
              <a:t>uslovima</a:t>
            </a:r>
            <a:r>
              <a:rPr lang="en-US" dirty="0" smtClean="0"/>
              <a:t> </a:t>
            </a:r>
            <a:r>
              <a:rPr lang="en-US" dirty="0" err="1" smtClean="0"/>
              <a:t>trebalo</a:t>
            </a:r>
            <a:r>
              <a:rPr lang="en-US" dirty="0" smtClean="0"/>
              <a:t> bi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uvažavaju</a:t>
            </a:r>
            <a:r>
              <a:rPr lang="en-US" dirty="0" smtClean="0"/>
              <a:t> </a:t>
            </a:r>
            <a:r>
              <a:rPr lang="en-US" dirty="0" err="1" smtClean="0"/>
              <a:t>različite</a:t>
            </a:r>
            <a:r>
              <a:rPr lang="en-US" dirty="0" smtClean="0"/>
              <a:t> </a:t>
            </a:r>
            <a:r>
              <a:rPr lang="en-US" dirty="0" err="1" smtClean="0"/>
              <a:t>pozicije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, </a:t>
            </a:r>
            <a:r>
              <a:rPr lang="en-US" dirty="0" err="1" smtClean="0"/>
              <a:t>različiti</a:t>
            </a:r>
            <a:r>
              <a:rPr lang="en-US" dirty="0" smtClean="0"/>
              <a:t> </a:t>
            </a:r>
            <a:r>
              <a:rPr lang="en-US" dirty="0" err="1" smtClean="0"/>
              <a:t>ciljevi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pojedinim</a:t>
            </a:r>
            <a:r>
              <a:rPr lang="en-US" dirty="0" smtClean="0"/>
              <a:t> </a:t>
            </a:r>
            <a:r>
              <a:rPr lang="en-US" dirty="0" err="1" smtClean="0"/>
              <a:t>tržišnim</a:t>
            </a:r>
            <a:r>
              <a:rPr lang="en-US" dirty="0" smtClean="0"/>
              <a:t> </a:t>
            </a:r>
            <a:r>
              <a:rPr lang="en-US" dirty="0" err="1" smtClean="0"/>
              <a:t>segmentima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različite</a:t>
            </a:r>
            <a:r>
              <a:rPr lang="en-US" dirty="0" smtClean="0"/>
              <a:t> </a:t>
            </a:r>
            <a:r>
              <a:rPr lang="en-US" dirty="0" err="1" smtClean="0"/>
              <a:t>tehnike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pojedinim</a:t>
            </a:r>
            <a:r>
              <a:rPr lang="en-US" dirty="0" smtClean="0"/>
              <a:t> </a:t>
            </a:r>
            <a:r>
              <a:rPr lang="en-US" dirty="0" err="1" smtClean="0"/>
              <a:t>tržišnim</a:t>
            </a:r>
            <a:r>
              <a:rPr lang="en-US" dirty="0" smtClean="0"/>
              <a:t> </a:t>
            </a:r>
            <a:r>
              <a:rPr lang="en-US" dirty="0" err="1" smtClean="0"/>
              <a:t>područjima</a:t>
            </a:r>
            <a:r>
              <a:rPr lang="en-US" dirty="0" smtClean="0"/>
              <a:t>. </a:t>
            </a:r>
            <a:r>
              <a:rPr lang="vi-VN" dirty="0" smtClean="0">
                <a:latin typeface="Calibri" pitchFamily="34" charset="0"/>
              </a:rPr>
              <a:t>.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358047" y="4249059"/>
            <a:ext cx="8481153" cy="729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Gotovo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menadžera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odvija</a:t>
            </a:r>
            <a:r>
              <a:rPr lang="en-US" dirty="0" smtClean="0"/>
              <a:t> se u </a:t>
            </a:r>
            <a:r>
              <a:rPr lang="en-US" dirty="0" err="1" smtClean="0"/>
              <a:t>uslovima</a:t>
            </a:r>
            <a:r>
              <a:rPr lang="en-US" dirty="0" smtClean="0"/>
              <a:t> </a:t>
            </a:r>
            <a:r>
              <a:rPr lang="en-US" dirty="0" err="1" smtClean="0"/>
              <a:t>stalnih</a:t>
            </a:r>
            <a:r>
              <a:rPr lang="en-US" dirty="0" smtClean="0"/>
              <a:t> </a:t>
            </a:r>
            <a:r>
              <a:rPr lang="en-US" dirty="0" err="1" smtClean="0"/>
              <a:t>promena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, </a:t>
            </a:r>
            <a:r>
              <a:rPr lang="en-US" dirty="0" err="1" smtClean="0"/>
              <a:t>promena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konkurenata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promena</a:t>
            </a:r>
            <a:r>
              <a:rPr lang="en-US" dirty="0" smtClean="0"/>
              <a:t> </a:t>
            </a:r>
            <a:r>
              <a:rPr lang="en-US" dirty="0" err="1" smtClean="0"/>
              <a:t>ekonomskosocijalnih</a:t>
            </a:r>
            <a:r>
              <a:rPr lang="en-US" dirty="0" smtClean="0"/>
              <a:t> </a:t>
            </a:r>
            <a:r>
              <a:rPr lang="en-US" dirty="0" err="1" smtClean="0"/>
              <a:t>faktora</a:t>
            </a:r>
            <a:r>
              <a:rPr lang="en-US" dirty="0" smtClean="0"/>
              <a:t>. </a:t>
            </a:r>
            <a:r>
              <a:rPr lang="vi-VN" dirty="0" smtClean="0">
                <a:latin typeface="Calibri" pitchFamily="34" charset="0"/>
              </a:rPr>
              <a:t>.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93700" y="3683000"/>
            <a:ext cx="8458200" cy="3810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 err="1" smtClean="0"/>
              <a:t>P</a:t>
            </a:r>
            <a:r>
              <a:rPr lang="en-US" dirty="0" err="1" smtClean="0"/>
              <a:t>osao</a:t>
            </a:r>
            <a:r>
              <a:rPr lang="en-US" dirty="0" smtClean="0"/>
              <a:t> </a:t>
            </a:r>
            <a:r>
              <a:rPr lang="en-US" dirty="0" err="1" smtClean="0"/>
              <a:t>menadžera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monolitan</a:t>
            </a:r>
            <a:r>
              <a:rPr lang="en-US" dirty="0" smtClean="0"/>
              <a:t> </a:t>
            </a:r>
            <a:r>
              <a:rPr lang="en-US" dirty="0" err="1" smtClean="0"/>
              <a:t>odnosno</a:t>
            </a:r>
            <a:r>
              <a:rPr lang="en-US" dirty="0" smtClean="0"/>
              <a:t> ne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obavlja</a:t>
            </a:r>
            <a:r>
              <a:rPr lang="en-US" dirty="0" smtClean="0"/>
              <a:t> </a:t>
            </a:r>
            <a:r>
              <a:rPr lang="en-US" dirty="0" err="1" smtClean="0"/>
              <a:t>rutinski</a:t>
            </a:r>
            <a:r>
              <a:rPr lang="x-none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645</Words>
  <Application>Microsoft Office PowerPoint</Application>
  <PresentationFormat>On-screen Show (16:9)</PresentationFormat>
  <Paragraphs>70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EVOLUCIJA SADRŽAJA PRODAJE </vt:lpstr>
      <vt:lpstr>EVOLUCIJA SADRŽAJA PRODAJE </vt:lpstr>
      <vt:lpstr>EVOLUCIJA SADRŽAJA PRODAJE </vt:lpstr>
      <vt:lpstr>Slide 4</vt:lpstr>
      <vt:lpstr>EVOLUCIJA SADRŽAJA PRODAJE </vt:lpstr>
      <vt:lpstr>EVOLUCIJA SADRŽAJA PRODAJE </vt:lpstr>
      <vt:lpstr>EVOLUCIJA SADRŽAJA PRODAJE </vt:lpstr>
      <vt:lpstr>EVOLUCIJA SADRŽAJA PRODAJE </vt:lpstr>
      <vt:lpstr>EVOLUCIJA SADRŽAJA PRODAJE </vt:lpstr>
      <vt:lpstr>EVOLUCIJA SADRŽAJA PRODAJE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2021-02-23T10:36:16Z</dcterms:modified>
</cp:coreProperties>
</file>