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2" r:id="rId4"/>
    <p:sldId id="259" r:id="rId5"/>
    <p:sldId id="261" r:id="rId6"/>
    <p:sldId id="263" r:id="rId7"/>
    <p:sldId id="273" r:id="rId8"/>
    <p:sldId id="274" r:id="rId9"/>
    <p:sldId id="26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3530" y="1886798"/>
            <a:ext cx="5067759" cy="1666567"/>
          </a:xfrm>
        </p:spPr>
        <p:txBody>
          <a:bodyPr>
            <a:noAutofit/>
          </a:bodyPr>
          <a:lstStyle/>
          <a:p>
            <a:pPr algn="ctr"/>
            <a:r>
              <a:rPr lang="vi-VN" dirty="0" smtClean="0"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8439" y="470579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b="1" dirty="0" smtClean="0">
                <a:solidFill>
                  <a:schemeClr val="bg1"/>
                </a:solidFill>
              </a:rPr>
              <a:t>Prof. dr  Đorđe Pavlović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9282" y="867539"/>
            <a:ext cx="3734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AKADEMIJA </a:t>
            </a:r>
            <a:r>
              <a:rPr lang="x-none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STRUKOVNIH STUDIJA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x-non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ZAPADNA</a:t>
            </a:r>
            <a:r>
              <a:rPr kumimoji="0" lang="x-none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SRBIJA - </a:t>
            </a:r>
            <a:r>
              <a:rPr lang="x-none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езултат слика за AKADEMIJA STRUKOVNIH STUDIJA ZAPADNA SRB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93" y="166940"/>
            <a:ext cx="645886" cy="64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891" y="1487198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x-none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5755" y="1222871"/>
            <a:ext cx="6422834" cy="594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Sagledavanje</a:t>
            </a:r>
            <a:r>
              <a:rPr lang="en-US" dirty="0" smtClean="0"/>
              <a:t> </a:t>
            </a:r>
            <a:r>
              <a:rPr lang="en-US" dirty="0" err="1" smtClean="0"/>
              <a:t>tokova</a:t>
            </a:r>
            <a:r>
              <a:rPr lang="en-US" dirty="0" smtClean="0"/>
              <a:t> </a:t>
            </a:r>
            <a:r>
              <a:rPr lang="en-US" dirty="0" err="1" smtClean="0"/>
              <a:t>menadžmenta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 </a:t>
            </a:r>
            <a:r>
              <a:rPr lang="en-US" dirty="0" err="1" smtClean="0"/>
              <a:t>dovodi</a:t>
            </a:r>
            <a:r>
              <a:rPr lang="en-US" dirty="0" smtClean="0"/>
              <a:t> do </a:t>
            </a:r>
            <a:r>
              <a:rPr lang="en-US" dirty="0" err="1" smtClean="0"/>
              <a:t>formulisanja</a:t>
            </a:r>
            <a:r>
              <a:rPr lang="en-US" dirty="0" smtClean="0"/>
              <a:t> </a:t>
            </a:r>
            <a:r>
              <a:rPr lang="en-US" dirty="0" err="1" smtClean="0"/>
              <a:t>strategijskog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prodaje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1778" y="1938535"/>
            <a:ext cx="3718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načina</a:t>
            </a:r>
            <a:r>
              <a:rPr lang="en-US" sz="1600" dirty="0" smtClean="0"/>
              <a:t> </a:t>
            </a:r>
            <a:r>
              <a:rPr lang="en-US" sz="1600" dirty="0" err="1" smtClean="0"/>
              <a:t>rešavanja</a:t>
            </a:r>
            <a:r>
              <a:rPr lang="en-US" sz="1600" dirty="0" smtClean="0"/>
              <a:t> </a:t>
            </a:r>
            <a:r>
              <a:rPr lang="en-US" sz="1600" dirty="0" err="1" smtClean="0"/>
              <a:t>odnosno</a:t>
            </a:r>
            <a:r>
              <a:rPr lang="en-US" sz="1600" dirty="0" smtClean="0"/>
              <a:t> </a:t>
            </a:r>
            <a:r>
              <a:rPr lang="en-US" sz="1600" dirty="0" err="1" smtClean="0"/>
              <a:t>postavljanja</a:t>
            </a:r>
            <a:r>
              <a:rPr lang="en-US" sz="1600" dirty="0" smtClean="0"/>
              <a:t> </a:t>
            </a:r>
            <a:r>
              <a:rPr lang="en-US" sz="1600" dirty="0" err="1" smtClean="0"/>
              <a:t>okvira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osnova</a:t>
            </a:r>
            <a:r>
              <a:rPr lang="en-US" sz="1600" dirty="0" smtClean="0"/>
              <a:t> </a:t>
            </a:r>
            <a:r>
              <a:rPr lang="en-US" sz="1600" dirty="0" err="1" smtClean="0"/>
              <a:t>zavisi</a:t>
            </a:r>
            <a:r>
              <a:rPr lang="en-US" sz="1600" dirty="0" smtClean="0"/>
              <a:t> </a:t>
            </a:r>
            <a:r>
              <a:rPr lang="en-US" sz="1600" dirty="0" err="1" smtClean="0"/>
              <a:t>kako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strategijsko</a:t>
            </a:r>
            <a:r>
              <a:rPr lang="en-US" sz="1600" dirty="0" smtClean="0"/>
              <a:t> </a:t>
            </a:r>
            <a:r>
              <a:rPr lang="en-US" sz="1600" dirty="0" err="1" smtClean="0"/>
              <a:t>tako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operativno</a:t>
            </a:r>
            <a:r>
              <a:rPr lang="en-US" sz="1600" dirty="0" smtClean="0"/>
              <a:t> </a:t>
            </a:r>
            <a:r>
              <a:rPr lang="en-US" sz="1600" dirty="0" err="1" smtClean="0"/>
              <a:t>funkcionisanje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integralnog</a:t>
            </a:r>
            <a:r>
              <a:rPr lang="en-US" sz="1600" dirty="0" smtClean="0"/>
              <a:t> </a:t>
            </a:r>
            <a:r>
              <a:rPr lang="en-US" sz="1600" dirty="0" err="1" smtClean="0"/>
              <a:t>prodajnog</a:t>
            </a:r>
            <a:r>
              <a:rPr lang="en-US" sz="1600" dirty="0" smtClean="0"/>
              <a:t> </a:t>
            </a:r>
            <a:r>
              <a:rPr lang="en-US" sz="1600" dirty="0" err="1" smtClean="0"/>
              <a:t>procesa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132203" y="1961003"/>
            <a:ext cx="3734718" cy="112372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4800" y="190862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x-none" sz="1600" dirty="0" smtClean="0"/>
              <a:t>P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recizno prognoziranje tražnje, predviđanje prodaje, utvrđivanje konkretnih planova i bužeta prodaje, organizovanje prodajne operative, organizovanje prodajnih teritorija i utvrđivanje prodajnih kvota podrazumeva da se na njih blagovremeno i sveobuhvatno odgovori.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87258" y="1905918"/>
            <a:ext cx="4638101" cy="16194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STRATEGIJA I ČEMU TO SLUŽI!?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74" y="3258670"/>
            <a:ext cx="3987739" cy="1884830"/>
          </a:xfrm>
          <a:prstGeom prst="rect">
            <a:avLst/>
          </a:prstGeom>
          <a:noFill/>
        </p:spPr>
      </p:pic>
      <p:pic>
        <p:nvPicPr>
          <p:cNvPr id="10244" name="Picture 4" descr="Strategija i ciljevi – Fabrika kartona Umka d.o.o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3161" y="3775903"/>
            <a:ext cx="1353735" cy="1103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33455" y="102870"/>
            <a:ext cx="5016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8824" y="1328254"/>
            <a:ext cx="47537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600" dirty="0" smtClean="0">
                <a:cs typeface="Calibri" pitchFamily="34" charset="0"/>
              </a:rPr>
              <a:t>Š</a:t>
            </a:r>
            <a:r>
              <a:rPr lang="vi-VN" sz="1600" dirty="0" smtClean="0">
                <a:cs typeface="Calibri" pitchFamily="34" charset="0"/>
              </a:rPr>
              <a:t>EST GRUPA ZNAČAJNIH PITANJA: </a:t>
            </a:r>
            <a:endParaRPr lang="x-none" sz="1600" dirty="0" smtClean="0">
              <a:cs typeface="Calibri" pitchFamily="34" charset="0"/>
            </a:endParaRPr>
          </a:p>
          <a:p>
            <a:r>
              <a:rPr lang="vi-VN" sz="1600" dirty="0" smtClean="0">
                <a:cs typeface="Calibri" pitchFamily="34" charset="0"/>
              </a:rPr>
              <a:t>1. način kako da se ukupni napori lične prodaje najbolje prilagode poslovnom okruženju preduzeća</a:t>
            </a:r>
            <a:endParaRPr lang="x-none" sz="1600" dirty="0" smtClean="0">
              <a:cs typeface="Calibri" pitchFamily="34" charset="0"/>
            </a:endParaRPr>
          </a:p>
          <a:p>
            <a:r>
              <a:rPr lang="vi-VN" sz="1600" dirty="0" smtClean="0">
                <a:cs typeface="Calibri" pitchFamily="34" charset="0"/>
              </a:rPr>
              <a:t>2. kako se najbolje može pristupiti različitim segmentima potencijalnih potrošača</a:t>
            </a:r>
            <a:endParaRPr lang="x-none" sz="1600" dirty="0" smtClean="0">
              <a:cs typeface="Calibri" pitchFamily="34" charset="0"/>
            </a:endParaRPr>
          </a:p>
          <a:p>
            <a:r>
              <a:rPr lang="vi-VN" sz="1600" dirty="0" smtClean="0">
                <a:cs typeface="Calibri" pitchFamily="34" charset="0"/>
              </a:rPr>
              <a:t>3. prognoziranje tržišnog potencijala i potencijala prodaje</a:t>
            </a:r>
            <a:endParaRPr lang="x-none" sz="1600" dirty="0" smtClean="0">
              <a:cs typeface="Calibri" pitchFamily="34" charset="0"/>
            </a:endParaRPr>
          </a:p>
          <a:p>
            <a:r>
              <a:rPr lang="vi-VN" sz="1600" dirty="0" smtClean="0">
                <a:cs typeface="Calibri" pitchFamily="34" charset="0"/>
              </a:rPr>
              <a:t> 4. način na koji treba da se organizuje prodajna snaga u cilju što efikasnijeg i efektivnijeg reagovanja na potrebe i zahteve svih grupa potrošača</a:t>
            </a:r>
            <a:endParaRPr lang="x-none" sz="1600" dirty="0" smtClean="0">
              <a:cs typeface="Calibri" pitchFamily="34" charset="0"/>
            </a:endParaRPr>
          </a:p>
          <a:p>
            <a:r>
              <a:rPr lang="vi-VN" sz="1600" dirty="0" smtClean="0">
                <a:cs typeface="Calibri" pitchFamily="34" charset="0"/>
              </a:rPr>
              <a:t> 5. organizovanje prodajne snage proteže se i do samog pitanja kako obezbediti njeno angažovanje i razvoj u konkretnoj situaciji </a:t>
            </a:r>
            <a:endParaRPr lang="x-none" sz="1600" dirty="0" smtClean="0">
              <a:cs typeface="Calibri" pitchFamily="34" charset="0"/>
            </a:endParaRPr>
          </a:p>
          <a:p>
            <a:r>
              <a:rPr lang="vi-VN" sz="1600" dirty="0" smtClean="0">
                <a:cs typeface="Calibri" pitchFamily="34" charset="0"/>
              </a:rPr>
              <a:t>6. utvrđivanje prodajnih</a:t>
            </a:r>
            <a:endParaRPr lang="en-US" sz="1600" dirty="0">
              <a:cs typeface="Calibri" pitchFamily="34" charset="0"/>
            </a:endParaRPr>
          </a:p>
        </p:txBody>
      </p:sp>
      <p:pic>
        <p:nvPicPr>
          <p:cNvPr id="1026" name="Picture 2" descr="Znak pitanja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535" y="1474470"/>
            <a:ext cx="2759166" cy="3445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48707" y="14734"/>
            <a:ext cx="5016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10998" y="893511"/>
            <a:ext cx="6533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>Uloga menadžmenta prodaje u odabiru i obuci prodajne snage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1426" y="1431762"/>
            <a:ext cx="6880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</a:rPr>
              <a:t>Regrutovanje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selekcija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odgovarajućeg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prodajnog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osoblja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predstavlja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jedan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od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najznčajnijih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najtežih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poslova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koje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menadžer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prodaje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mora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da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obavlja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05918" y="1355087"/>
            <a:ext cx="6962660" cy="99151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219456" y="2412695"/>
            <a:ext cx="925417" cy="716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39318" y="3081147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TRI GRUPE AKTIVNOSTI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72438" y="3427391"/>
            <a:ext cx="378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bg2"/>
                </a:solidFill>
              </a:rPr>
              <a:t>Analiziranje potreba za potreba za prodajnim osobljem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chemeClr val="bg2"/>
                </a:solidFill>
              </a:rPr>
              <a:t>Regrutovanje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kandidata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za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poslove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prodaje</a:t>
            </a:r>
            <a:endParaRPr lang="x-none" dirty="0" smtClean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solidFill>
                  <a:schemeClr val="bg2"/>
                </a:solidFill>
              </a:rPr>
              <a:t>Selekcija i izbor prodajnog osoblja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9218" name="Picture 2" descr="Korporativna komunikacijska strategija | MC_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7820" y="2798284"/>
            <a:ext cx="2766180" cy="1861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48707" y="14734"/>
            <a:ext cx="5016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0998" y="893511"/>
            <a:ext cx="6533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2"/>
                </a:solidFill>
              </a:rPr>
              <a:t>Uloga menadžmenta prodaje u odabiru i obuci prodajne snage 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11427" y="1316871"/>
            <a:ext cx="70232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2"/>
                </a:solidFill>
              </a:rPr>
              <a:t>Izabrani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prodavac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neophodno</a:t>
            </a:r>
            <a:r>
              <a:rPr lang="en-US" sz="1600" dirty="0" smtClean="0">
                <a:solidFill>
                  <a:schemeClr val="bg2"/>
                </a:solidFill>
              </a:rPr>
              <a:t> se </a:t>
            </a:r>
            <a:r>
              <a:rPr lang="en-US" sz="1600" dirty="0" err="1" smtClean="0">
                <a:solidFill>
                  <a:schemeClr val="bg2"/>
                </a:solidFill>
              </a:rPr>
              <a:t>podvrgava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stalnom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treniranju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te</a:t>
            </a:r>
            <a:r>
              <a:rPr lang="en-US" sz="1600" dirty="0" smtClean="0">
                <a:solidFill>
                  <a:schemeClr val="bg2"/>
                </a:solidFill>
              </a:rPr>
              <a:t> se to </a:t>
            </a:r>
            <a:r>
              <a:rPr lang="en-US" sz="1600" dirty="0" err="1" smtClean="0">
                <a:solidFill>
                  <a:schemeClr val="bg2"/>
                </a:solidFill>
              </a:rPr>
              <a:t>smatra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bitnim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elementom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razvoja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prodajne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snage</a:t>
            </a:r>
            <a:r>
              <a:rPr lang="x-none" sz="1600" dirty="0" smtClean="0">
                <a:solidFill>
                  <a:schemeClr val="bg2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2"/>
                </a:solidFill>
              </a:rPr>
              <a:t>Menadžer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prodaje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ima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stalnu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obavezu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da</a:t>
            </a:r>
            <a:r>
              <a:rPr lang="en-US" sz="1600" dirty="0" smtClean="0">
                <a:solidFill>
                  <a:schemeClr val="bg2"/>
                </a:solidFill>
              </a:rPr>
              <a:t> u </a:t>
            </a:r>
            <a:r>
              <a:rPr lang="en-US" sz="1600" dirty="0" err="1" smtClean="0">
                <a:solidFill>
                  <a:schemeClr val="bg2"/>
                </a:solidFill>
              </a:rPr>
              <a:t>kontinuitetu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vodi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računa</a:t>
            </a:r>
            <a:r>
              <a:rPr lang="en-US" sz="1600" dirty="0" smtClean="0">
                <a:solidFill>
                  <a:schemeClr val="bg2"/>
                </a:solidFill>
              </a:rPr>
              <a:t> o </a:t>
            </a:r>
            <a:r>
              <a:rPr lang="en-US" sz="1600" dirty="0" err="1" smtClean="0">
                <a:solidFill>
                  <a:schemeClr val="bg2"/>
                </a:solidFill>
              </a:rPr>
              <a:t>podizanju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nivoa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sposobnosti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znanja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prodajnog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osoblja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  <a:r>
              <a:rPr lang="pl-PL" sz="1600" dirty="0" smtClean="0">
                <a:solidFill>
                  <a:schemeClr val="bg2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bg2"/>
                </a:solidFill>
              </a:rPr>
              <a:t>postoje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dva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pristupa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obuke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razvoja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prodavaca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formani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i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 err="1" smtClean="0">
                <a:solidFill>
                  <a:schemeClr val="bg2"/>
                </a:solidFill>
              </a:rPr>
              <a:t>neformalni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  <a:endParaRPr lang="pl-PL" sz="1600" dirty="0" smtClean="0">
              <a:solidFill>
                <a:schemeClr val="bg2"/>
              </a:solidFill>
            </a:endParaRPr>
          </a:p>
          <a:p>
            <a:endParaRPr lang="pl-PL" sz="1600" dirty="0" smtClean="0">
              <a:solidFill>
                <a:schemeClr val="bg2"/>
              </a:solidFill>
            </a:endParaRPr>
          </a:p>
          <a:p>
            <a:endParaRPr lang="pl-PL" sz="1600" dirty="0" smtClean="0">
              <a:solidFill>
                <a:schemeClr val="bg2"/>
              </a:solidFill>
            </a:endParaRPr>
          </a:p>
          <a:p>
            <a:r>
              <a:rPr lang="pl-PL" sz="1600" dirty="0" smtClean="0">
                <a:solidFill>
                  <a:schemeClr val="bg2"/>
                </a:solidFill>
              </a:rPr>
              <a:t>Razlozi u obuci prodajnog osoblja su u:</a:t>
            </a:r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solidFill>
                  <a:schemeClr val="bg2"/>
                </a:solidFill>
                <a:cs typeface="Calibri" pitchFamily="34" charset="0"/>
              </a:rPr>
              <a:t> </a:t>
            </a:r>
            <a:r>
              <a:rPr lang="x-none" sz="1600" dirty="0" smtClean="0">
                <a:solidFill>
                  <a:schemeClr val="bg2"/>
                </a:solidFill>
                <a:cs typeface="Calibri" pitchFamily="34" charset="0"/>
              </a:rPr>
              <a:t>P</a:t>
            </a:r>
            <a:r>
              <a:rPr lang="vi-VN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odizanju produktivnosti prodaje</a:t>
            </a:r>
            <a:endParaRPr lang="x-none" sz="1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x-none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vi-VN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educiranju troškova prodaje</a:t>
            </a:r>
            <a:endParaRPr lang="x-none" sz="1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x-none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vi-VN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napređenju pozitivne prakse prodaje</a:t>
            </a:r>
            <a:endParaRPr lang="pl-PL" sz="1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1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Motivisanje zaposlenih trening obuka unapredjenje motivacije radnika"/>
          <p:cNvPicPr>
            <a:picLocks noChangeAspect="1" noChangeArrowheads="1"/>
          </p:cNvPicPr>
          <p:nvPr/>
        </p:nvPicPr>
        <p:blipFill>
          <a:blip r:embed="rId2" cstate="print"/>
          <a:srcRect l="18469" t="8693" r="18079" b="27801"/>
          <a:stretch>
            <a:fillRect/>
          </a:stretch>
        </p:blipFill>
        <p:spPr bwMode="auto">
          <a:xfrm>
            <a:off x="5695720" y="2726210"/>
            <a:ext cx="3216926" cy="2417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12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78366" y="77119"/>
            <a:ext cx="5016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710" y="1290117"/>
            <a:ext cx="4996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Savremeno efektivno treniranje prodajnog osoblja ostvaruje se na sledeće načine:</a:t>
            </a:r>
            <a:endParaRPr lang="x-none" sz="1600" dirty="0" smtClean="0"/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osposobljavanjem</a:t>
            </a:r>
            <a:r>
              <a:rPr lang="en-US" sz="1600" dirty="0" smtClean="0"/>
              <a:t> </a:t>
            </a:r>
            <a:r>
              <a:rPr lang="en-US" sz="1600" dirty="0" err="1" smtClean="0"/>
              <a:t>prodavca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pravi</a:t>
            </a:r>
            <a:r>
              <a:rPr lang="en-US" sz="1600" dirty="0" smtClean="0"/>
              <a:t> </a:t>
            </a:r>
            <a:r>
              <a:rPr lang="en-US" sz="1600" dirty="0" err="1" smtClean="0"/>
              <a:t>način</a:t>
            </a:r>
            <a:r>
              <a:rPr lang="en-US" sz="1600" dirty="0" smtClean="0"/>
              <a:t> </a:t>
            </a:r>
            <a:r>
              <a:rPr lang="en-US" sz="1600" dirty="0" err="1" smtClean="0"/>
              <a:t>obavlja</a:t>
            </a:r>
            <a:r>
              <a:rPr lang="en-US" sz="1600" dirty="0" smtClean="0"/>
              <a:t> </a:t>
            </a:r>
            <a:r>
              <a:rPr lang="en-US" sz="1600" dirty="0" err="1" smtClean="0"/>
              <a:t>poslove</a:t>
            </a:r>
            <a:r>
              <a:rPr lang="en-US" sz="1600" dirty="0" smtClean="0"/>
              <a:t> u </a:t>
            </a:r>
            <a:r>
              <a:rPr lang="en-US" sz="1600" dirty="0" err="1" smtClean="0"/>
              <a:t>težnji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</a:t>
            </a:r>
            <a:r>
              <a:rPr lang="en-US" sz="1600" dirty="0" err="1" smtClean="0"/>
              <a:t>usavršava</a:t>
            </a:r>
            <a:r>
              <a:rPr lang="en-US" sz="1600" dirty="0" smtClean="0"/>
              <a:t> </a:t>
            </a:r>
            <a:r>
              <a:rPr lang="en-US" sz="1600" dirty="0" err="1" smtClean="0"/>
              <a:t>odnose</a:t>
            </a:r>
            <a:r>
              <a:rPr lang="en-US" sz="1600" dirty="0" smtClean="0"/>
              <a:t> </a:t>
            </a:r>
            <a:r>
              <a:rPr lang="en-US" sz="1600" dirty="0" err="1" smtClean="0"/>
              <a:t>koje</a:t>
            </a:r>
            <a:r>
              <a:rPr lang="en-US" sz="1600" dirty="0" smtClean="0"/>
              <a:t> </a:t>
            </a:r>
            <a:r>
              <a:rPr lang="en-US" sz="1600" dirty="0" err="1" smtClean="0"/>
              <a:t>ima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svojim</a:t>
            </a:r>
            <a:r>
              <a:rPr lang="en-US" sz="1600" dirty="0" smtClean="0"/>
              <a:t> </a:t>
            </a:r>
            <a:r>
              <a:rPr lang="en-US" sz="1600" dirty="0" err="1" smtClean="0"/>
              <a:t>potrošačima</a:t>
            </a:r>
            <a:endParaRPr lang="x-none" sz="1600" dirty="0" smtClean="0"/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  <a:cs typeface="Calibri" pitchFamily="34" charset="0"/>
              </a:rPr>
              <a:t>reduciranjem prekidanja rad</a:t>
            </a:r>
            <a:r>
              <a:rPr lang="x-none" sz="1600" dirty="0" smtClean="0">
                <a:latin typeface="Calibri" pitchFamily="34" charset="0"/>
                <a:cs typeface="Calibri" pitchFamily="34" charset="0"/>
              </a:rPr>
              <a:t>nog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 odnosa od strane prodajnog osoblja </a:t>
            </a:r>
            <a:endParaRPr lang="x-none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  <a:cs typeface="Calibri" pitchFamily="34" charset="0"/>
              </a:rPr>
              <a:t>formiranjem fleksibilnih i inovativnih prodavaca u skladu sa promenljivim uslovima ba tržištu</a:t>
            </a:r>
            <a:endParaRPr lang="x-none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  <a:cs typeface="Calibri" pitchFamily="34" charset="0"/>
              </a:rPr>
              <a:t>reduciranjem troškova</a:t>
            </a:r>
            <a:endParaRPr lang="x-none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  <a:cs typeface="Calibri" pitchFamily="34" charset="0"/>
              </a:rPr>
              <a:t>povećanjem obima prometa; </a:t>
            </a:r>
            <a:endParaRPr lang="x-none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  <a:cs typeface="Calibri" pitchFamily="34" charset="0"/>
              </a:rPr>
              <a:t> reduciranjem troškova rukovođenja</a:t>
            </a:r>
            <a:endParaRPr lang="x-none" sz="16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1600" dirty="0" smtClean="0">
                <a:latin typeface="Calibri" pitchFamily="34" charset="0"/>
                <a:cs typeface="Calibri" pitchFamily="34" charset="0"/>
              </a:rPr>
              <a:t>smanjivanjem potrebe za kontrolom od strane menadžmenta</a:t>
            </a:r>
            <a:endParaRPr lang="x-none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pt-BR" sz="1600" dirty="0" smtClean="0"/>
              <a:t> </a:t>
            </a:r>
            <a:endParaRPr lang="en-US" sz="1600" dirty="0"/>
          </a:p>
        </p:txBody>
      </p:sp>
      <p:pic>
        <p:nvPicPr>
          <p:cNvPr id="7170" name="Picture 2" descr="Kako motivisati zaposlene? - Tim Cen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968" y="1454226"/>
            <a:ext cx="3503364" cy="3503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4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78366" y="77119"/>
            <a:ext cx="5016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0675" y="1222873"/>
            <a:ext cx="8328752" cy="539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Razlikovanje prodaje profesionalnim kupcima i prodaje finalnim potrošačima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3219" y="1861851"/>
            <a:ext cx="3426246" cy="82626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 </a:t>
            </a:r>
            <a:r>
              <a:rPr lang="en-US" sz="1600" dirty="0" err="1" smtClean="0"/>
              <a:t>proces</a:t>
            </a:r>
            <a:r>
              <a:rPr lang="en-US" sz="1600" dirty="0" smtClean="0"/>
              <a:t> </a:t>
            </a:r>
            <a:r>
              <a:rPr lang="en-US" sz="1600" dirty="0" err="1" smtClean="0"/>
              <a:t>pripreme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realizacije</a:t>
            </a:r>
            <a:r>
              <a:rPr lang="en-US" sz="1600" dirty="0" smtClean="0"/>
              <a:t> </a:t>
            </a:r>
            <a:r>
              <a:rPr lang="en-US" sz="1600" dirty="0" err="1" smtClean="0"/>
              <a:t>prodaje</a:t>
            </a:r>
            <a:r>
              <a:rPr lang="en-US" sz="1600" dirty="0" smtClean="0"/>
              <a:t> </a:t>
            </a:r>
            <a:r>
              <a:rPr lang="en-US" sz="1600" dirty="0" err="1" smtClean="0"/>
              <a:t>odvija</a:t>
            </a:r>
            <a:r>
              <a:rPr lang="en-US" sz="1600" dirty="0" smtClean="0"/>
              <a:t> se </a:t>
            </a:r>
            <a:r>
              <a:rPr lang="en-US" sz="1600" dirty="0" err="1" smtClean="0"/>
              <a:t>kroz</a:t>
            </a:r>
            <a:r>
              <a:rPr lang="en-US" sz="1600" dirty="0" smtClean="0"/>
              <a:t> </a:t>
            </a:r>
            <a:r>
              <a:rPr lang="en-US" sz="1600" dirty="0" err="1" smtClean="0"/>
              <a:t>slične</a:t>
            </a:r>
            <a:r>
              <a:rPr lang="en-US" sz="1600" dirty="0" smtClean="0"/>
              <a:t> faze </a:t>
            </a:r>
            <a:r>
              <a:rPr lang="en-US" sz="1600" dirty="0" err="1" smtClean="0"/>
              <a:t>mada</a:t>
            </a:r>
            <a:r>
              <a:rPr lang="en-US" sz="1600" dirty="0" smtClean="0"/>
              <a:t> </a:t>
            </a:r>
            <a:r>
              <a:rPr lang="en-US" sz="1600" dirty="0" err="1" smtClean="0"/>
              <a:t>im</a:t>
            </a:r>
            <a:r>
              <a:rPr lang="en-US" sz="1600" dirty="0" smtClean="0"/>
              <a:t> je </a:t>
            </a:r>
            <a:r>
              <a:rPr lang="en-US" sz="1600" dirty="0" err="1" smtClean="0"/>
              <a:t>sadržaj</a:t>
            </a:r>
            <a:r>
              <a:rPr lang="en-US" sz="1600" dirty="0" smtClean="0"/>
              <a:t> </a:t>
            </a:r>
            <a:r>
              <a:rPr lang="en-US" sz="1600" dirty="0" err="1" smtClean="0"/>
              <a:t>rada</a:t>
            </a:r>
            <a:r>
              <a:rPr lang="en-US" sz="1600" dirty="0" smtClean="0"/>
              <a:t> </a:t>
            </a:r>
            <a:r>
              <a:rPr lang="en-US" sz="1600" dirty="0" err="1" smtClean="0"/>
              <a:t>bitno</a:t>
            </a:r>
            <a:r>
              <a:rPr lang="en-US" sz="1600" dirty="0" smtClean="0"/>
              <a:t> </a:t>
            </a:r>
            <a:r>
              <a:rPr lang="en-US" sz="1600" dirty="0" err="1" smtClean="0"/>
              <a:t>različit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5385410" y="1837982"/>
            <a:ext cx="3426246" cy="82626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/>
              <a:t>Potreba odvojenog razmatranja prodaje profesionalnim kupcima od prodaje trgovini na malo.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152399" y="4217626"/>
            <a:ext cx="3426246" cy="82626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 smtClean="0">
                <a:latin typeface="Calibri" pitchFamily="34" charset="0"/>
                <a:cs typeface="Calibri" pitchFamily="34" charset="0"/>
              </a:rPr>
              <a:t>Tr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eba znati da izvesne vrste prodajnih agenata se nalaze između maloprodaje i profesionalne prodaje.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16625" y="4171723"/>
            <a:ext cx="3485003" cy="91669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dirty="0" err="1" smtClean="0"/>
              <a:t>M</a:t>
            </a:r>
            <a:r>
              <a:rPr lang="en-US" sz="1600" dirty="0" err="1" smtClean="0"/>
              <a:t>nogobrojnim</a:t>
            </a:r>
            <a:r>
              <a:rPr lang="en-US" sz="1600" dirty="0" smtClean="0"/>
              <a:t> </a:t>
            </a:r>
            <a:r>
              <a:rPr lang="en-US" sz="1600" dirty="0" err="1" smtClean="0"/>
              <a:t>prodavcima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terenu</a:t>
            </a:r>
            <a:r>
              <a:rPr lang="en-US" sz="1600" dirty="0" smtClean="0"/>
              <a:t> </a:t>
            </a:r>
            <a:r>
              <a:rPr lang="en-US" sz="1600" dirty="0" err="1" smtClean="0"/>
              <a:t>potrebno</a:t>
            </a:r>
            <a:r>
              <a:rPr lang="en-US" sz="1600" dirty="0" smtClean="0"/>
              <a:t> </a:t>
            </a:r>
            <a:r>
              <a:rPr lang="en-US" sz="1600" dirty="0" err="1" smtClean="0"/>
              <a:t>izboriti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sopstveno</a:t>
            </a:r>
            <a:r>
              <a:rPr lang="en-US" sz="1600" dirty="0" smtClean="0"/>
              <a:t> </a:t>
            </a:r>
            <a:r>
              <a:rPr lang="en-US" sz="1600" dirty="0" err="1" smtClean="0"/>
              <a:t>mesto</a:t>
            </a:r>
            <a:r>
              <a:rPr lang="en-US" sz="1600" dirty="0" smtClean="0"/>
              <a:t> </a:t>
            </a:r>
            <a:r>
              <a:rPr lang="en-US" sz="1600" dirty="0" err="1" smtClean="0"/>
              <a:t>odnosno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en-US" sz="1600" dirty="0" smtClean="0"/>
              <a:t> </a:t>
            </a:r>
            <a:r>
              <a:rPr lang="en-US" sz="1600" dirty="0" err="1" smtClean="0"/>
              <a:t>mesto</a:t>
            </a:r>
            <a:r>
              <a:rPr lang="en-US" sz="1600" dirty="0" smtClean="0"/>
              <a:t> </a:t>
            </a:r>
            <a:r>
              <a:rPr lang="en-US" sz="1600" dirty="0" err="1" smtClean="0"/>
              <a:t>kompanije</a:t>
            </a:r>
            <a:r>
              <a:rPr lang="en-US" sz="1600" dirty="0" smtClean="0"/>
              <a:t> </a:t>
            </a:r>
            <a:r>
              <a:rPr lang="en-US" sz="1600" dirty="0" err="1" smtClean="0"/>
              <a:t>koju</a:t>
            </a:r>
            <a:r>
              <a:rPr lang="en-US" sz="1600" dirty="0" smtClean="0"/>
              <a:t> </a:t>
            </a:r>
            <a:r>
              <a:rPr lang="en-US" sz="1600" dirty="0" err="1" smtClean="0"/>
              <a:t>prodavac</a:t>
            </a:r>
            <a:r>
              <a:rPr lang="en-US" sz="1600" dirty="0" smtClean="0"/>
              <a:t> </a:t>
            </a:r>
            <a:r>
              <a:rPr lang="en-US" sz="1600" dirty="0" err="1" smtClean="0"/>
              <a:t>zastupa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6626" name="Picture 2" descr="prodaja nameštaja | Polovninamestaj.rs"/>
          <p:cNvPicPr>
            <a:picLocks noChangeAspect="1" noChangeArrowheads="1"/>
          </p:cNvPicPr>
          <p:nvPr/>
        </p:nvPicPr>
        <p:blipFill>
          <a:blip r:embed="rId2" cstate="print"/>
          <a:srcRect l="13585" t="6228" r="11260" b="24640"/>
          <a:stretch>
            <a:fillRect/>
          </a:stretch>
        </p:blipFill>
        <p:spPr bwMode="auto">
          <a:xfrm>
            <a:off x="2765234" y="2677102"/>
            <a:ext cx="3084723" cy="1418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4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878366" y="77119"/>
            <a:ext cx="5016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UTVRĐIVANJE STRATEGIJSKOG PROGRAMA PRODAJE </a:t>
            </a:r>
            <a:endParaRPr lang="en-US" sz="28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0675" y="1222873"/>
            <a:ext cx="8328752" cy="539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Razlikovanje prodaje profesionalnim kupcima i prodaje finalnim potrošačima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777" y="3493495"/>
            <a:ext cx="3872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x-none" sz="1400" b="1" dirty="0" smtClean="0"/>
          </a:p>
          <a:p>
            <a:pPr marL="342900" indent="-342900" algn="ctr"/>
            <a:r>
              <a:rPr lang="en-US" sz="1400" dirty="0" err="1" smtClean="0"/>
              <a:t>Zahtevi</a:t>
            </a:r>
            <a:r>
              <a:rPr lang="en-US" sz="1400" dirty="0" smtClean="0"/>
              <a:t> </a:t>
            </a:r>
            <a:r>
              <a:rPr lang="en-US" sz="1400" dirty="0" err="1" smtClean="0"/>
              <a:t>kupaca</a:t>
            </a:r>
            <a:r>
              <a:rPr lang="en-US" sz="1400" dirty="0" smtClean="0"/>
              <a:t> </a:t>
            </a:r>
            <a:r>
              <a:rPr lang="en-US" sz="1400" dirty="0" err="1" smtClean="0"/>
              <a:t>su</a:t>
            </a:r>
            <a:r>
              <a:rPr lang="en-US" sz="1400" dirty="0" smtClean="0"/>
              <a:t> </a:t>
            </a:r>
            <a:r>
              <a:rPr lang="en-US" sz="1400" dirty="0" err="1" smtClean="0"/>
              <a:t>sve</a:t>
            </a:r>
            <a:r>
              <a:rPr lang="en-US" sz="1400" dirty="0" smtClean="0"/>
              <a:t> </a:t>
            </a:r>
            <a:r>
              <a:rPr lang="en-US" sz="1400" dirty="0" err="1" smtClean="0"/>
              <a:t>kompleksniji</a:t>
            </a:r>
            <a:endParaRPr lang="x-none" sz="1400" dirty="0" smtClean="0"/>
          </a:p>
          <a:p>
            <a:pPr marL="342900" indent="-342900" algn="ctr"/>
            <a:r>
              <a:rPr lang="en-US" sz="1400" dirty="0" smtClean="0"/>
              <a:t> </a:t>
            </a:r>
            <a:r>
              <a:rPr lang="en-US" sz="1400" dirty="0" err="1" smtClean="0"/>
              <a:t>Svaki</a:t>
            </a:r>
            <a:r>
              <a:rPr lang="en-US" sz="1400" dirty="0" smtClean="0"/>
              <a:t> </a:t>
            </a:r>
            <a:r>
              <a:rPr lang="en-US" sz="1400" dirty="0" err="1" smtClean="0"/>
              <a:t>prodajni</a:t>
            </a:r>
            <a:r>
              <a:rPr lang="en-US" sz="1400" dirty="0" smtClean="0"/>
              <a:t> </a:t>
            </a:r>
            <a:r>
              <a:rPr lang="en-US" sz="1400" dirty="0" err="1" smtClean="0"/>
              <a:t>nastup</a:t>
            </a:r>
            <a:r>
              <a:rPr lang="en-US" sz="1400" dirty="0" smtClean="0"/>
              <a:t> </a:t>
            </a:r>
            <a:r>
              <a:rPr lang="en-US" sz="1400" dirty="0" err="1" smtClean="0"/>
              <a:t>mora</a:t>
            </a:r>
            <a:r>
              <a:rPr lang="en-US" sz="1400" dirty="0" smtClean="0"/>
              <a:t> </a:t>
            </a:r>
            <a:r>
              <a:rPr lang="en-US" sz="1400" dirty="0" err="1" smtClean="0"/>
              <a:t>biti</a:t>
            </a:r>
            <a:r>
              <a:rPr lang="en-US" sz="1400" dirty="0" smtClean="0"/>
              <a:t> </a:t>
            </a:r>
            <a:r>
              <a:rPr lang="en-US" sz="1400" dirty="0" err="1" smtClean="0"/>
              <a:t>pripremljen</a:t>
            </a:r>
            <a:endParaRPr lang="x-none" sz="1400" dirty="0" smtClean="0"/>
          </a:p>
          <a:p>
            <a:pPr marL="342900" indent="-342900" algn="ctr"/>
            <a:r>
              <a:rPr lang="en-US" sz="1400" dirty="0" smtClean="0"/>
              <a:t> </a:t>
            </a:r>
            <a:r>
              <a:rPr lang="en-US" sz="1400" dirty="0" err="1" smtClean="0"/>
              <a:t>Susretanje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nabavnom</a:t>
            </a:r>
            <a:r>
              <a:rPr lang="en-US" sz="1400" dirty="0" smtClean="0"/>
              <a:t> </a:t>
            </a:r>
            <a:r>
              <a:rPr lang="en-US" sz="1400" dirty="0" err="1" smtClean="0"/>
              <a:t>grupom</a:t>
            </a:r>
            <a:r>
              <a:rPr lang="en-US" sz="1400" dirty="0" smtClean="0"/>
              <a:t> (</a:t>
            </a:r>
            <a:r>
              <a:rPr lang="en-US" sz="1400" dirty="0" err="1" smtClean="0"/>
              <a:t>timom</a:t>
            </a:r>
            <a:r>
              <a:rPr lang="en-US" sz="1400" dirty="0" smtClean="0"/>
              <a:t>) </a:t>
            </a:r>
            <a:r>
              <a:rPr lang="en-US" sz="1400" dirty="0" err="1" smtClean="0"/>
              <a:t>umesto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jednim</a:t>
            </a:r>
            <a:r>
              <a:rPr lang="en-US" sz="1400" dirty="0" smtClean="0"/>
              <a:t> </a:t>
            </a:r>
            <a:r>
              <a:rPr lang="en-US" sz="1400" dirty="0" err="1" smtClean="0"/>
              <a:t>nabavljačem</a:t>
            </a:r>
            <a:endParaRPr lang="x-none" sz="1400" dirty="0" smtClean="0"/>
          </a:p>
          <a:p>
            <a:pPr marL="342900" indent="-342900" algn="ctr"/>
            <a:r>
              <a:rPr lang="en-US" sz="1400" dirty="0" smtClean="0"/>
              <a:t> </a:t>
            </a:r>
            <a:r>
              <a:rPr lang="en-US" sz="1400" dirty="0" err="1" smtClean="0"/>
              <a:t>Članovi</a:t>
            </a:r>
            <a:r>
              <a:rPr lang="en-US" sz="1400" dirty="0" smtClean="0"/>
              <a:t> </a:t>
            </a:r>
            <a:r>
              <a:rPr lang="en-US" sz="1400" dirty="0" err="1" smtClean="0"/>
              <a:t>tima</a:t>
            </a:r>
            <a:r>
              <a:rPr lang="en-US" sz="1400" dirty="0" smtClean="0"/>
              <a:t> </a:t>
            </a:r>
            <a:r>
              <a:rPr lang="en-US" sz="1400" dirty="0" err="1" smtClean="0"/>
              <a:t>mogu</a:t>
            </a:r>
            <a:r>
              <a:rPr lang="en-US" sz="1400" dirty="0" smtClean="0"/>
              <a:t> se </a:t>
            </a:r>
            <a:r>
              <a:rPr lang="en-US" sz="1400" dirty="0" err="1" smtClean="0"/>
              <a:t>menjati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3844888" y="3591065"/>
            <a:ext cx="53762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1400" dirty="0" err="1" smtClean="0"/>
              <a:t>Hitna</a:t>
            </a:r>
            <a:r>
              <a:rPr lang="en-US" sz="1400" dirty="0" smtClean="0"/>
              <a:t> </a:t>
            </a:r>
            <a:r>
              <a:rPr lang="en-US" sz="1400" dirty="0" err="1" smtClean="0"/>
              <a:t>potreba</a:t>
            </a:r>
            <a:r>
              <a:rPr lang="en-US" sz="1400" dirty="0" smtClean="0"/>
              <a:t> u </a:t>
            </a:r>
            <a:r>
              <a:rPr lang="en-US" sz="1400" dirty="0" err="1" smtClean="0"/>
              <a:t>datom</a:t>
            </a:r>
            <a:r>
              <a:rPr lang="en-US" sz="1400" dirty="0" smtClean="0"/>
              <a:t> </a:t>
            </a:r>
            <a:r>
              <a:rPr lang="en-US" sz="1400" dirty="0" err="1" smtClean="0"/>
              <a:t>trenutku</a:t>
            </a:r>
            <a:r>
              <a:rPr lang="en-US" sz="1400" dirty="0" smtClean="0"/>
              <a:t>, </a:t>
            </a:r>
            <a:r>
              <a:rPr lang="en-US" sz="1400" dirty="0" err="1" smtClean="0"/>
              <a:t>za</a:t>
            </a:r>
            <a:r>
              <a:rPr lang="x-none" sz="1400" dirty="0" smtClean="0"/>
              <a:t>d</a:t>
            </a:r>
            <a:r>
              <a:rPr lang="en-US" sz="1400" dirty="0" err="1" smtClean="0"/>
              <a:t>ovoljavanje</a:t>
            </a:r>
            <a:r>
              <a:rPr lang="en-US" sz="1400" dirty="0" smtClean="0"/>
              <a:t> </a:t>
            </a:r>
            <a:r>
              <a:rPr lang="en-US" sz="1400" dirty="0" err="1" smtClean="0"/>
              <a:t>hitne</a:t>
            </a:r>
            <a:r>
              <a:rPr lang="en-US" sz="1400" dirty="0" smtClean="0"/>
              <a:t> </a:t>
            </a:r>
            <a:r>
              <a:rPr lang="en-US" sz="1400" dirty="0" err="1" smtClean="0"/>
              <a:t>porudžbine</a:t>
            </a:r>
            <a:r>
              <a:rPr lang="en-US" sz="1400" dirty="0" smtClean="0"/>
              <a:t> </a:t>
            </a:r>
            <a:endParaRPr lang="x-none" sz="1400" dirty="0" smtClean="0"/>
          </a:p>
          <a:p>
            <a:pPr marL="342900" indent="-342900" algn="ctr"/>
            <a:r>
              <a:rPr lang="en-US" sz="1400" dirty="0" err="1" smtClean="0"/>
              <a:t>Otklanjanje</a:t>
            </a:r>
            <a:r>
              <a:rPr lang="en-US" sz="1400" dirty="0" smtClean="0"/>
              <a:t> </a:t>
            </a:r>
            <a:r>
              <a:rPr lang="en-US" sz="1400" dirty="0" err="1" smtClean="0"/>
              <a:t>neposredne</a:t>
            </a:r>
            <a:r>
              <a:rPr lang="en-US" sz="1400" dirty="0" smtClean="0"/>
              <a:t> </a:t>
            </a:r>
            <a:r>
              <a:rPr lang="en-US" sz="1400" dirty="0" err="1" smtClean="0"/>
              <a:t>opasnosti</a:t>
            </a:r>
            <a:r>
              <a:rPr lang="en-US" sz="1400" dirty="0" smtClean="0"/>
              <a:t>,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zastoja</a:t>
            </a:r>
            <a:r>
              <a:rPr lang="en-US" sz="1400" dirty="0" smtClean="0"/>
              <a:t> </a:t>
            </a:r>
            <a:r>
              <a:rPr lang="en-US" sz="1400" dirty="0" err="1" smtClean="0"/>
              <a:t>proizvodnje</a:t>
            </a:r>
            <a:endParaRPr lang="x-none" sz="1400" dirty="0" smtClean="0"/>
          </a:p>
          <a:p>
            <a:pPr marL="342900" indent="-342900" algn="ctr"/>
            <a:r>
              <a:rPr lang="en-US" sz="1400" dirty="0" smtClean="0"/>
              <a:t> </a:t>
            </a:r>
            <a:r>
              <a:rPr lang="en-US" sz="1400" dirty="0" err="1" smtClean="0"/>
              <a:t>Postizanje</a:t>
            </a:r>
            <a:r>
              <a:rPr lang="en-US" sz="1400" dirty="0" smtClean="0"/>
              <a:t> </a:t>
            </a:r>
            <a:r>
              <a:rPr lang="en-US" sz="1400" dirty="0" err="1" smtClean="0"/>
              <a:t>poslovnih</a:t>
            </a:r>
            <a:r>
              <a:rPr lang="en-US" sz="1400" dirty="0" smtClean="0"/>
              <a:t> </a:t>
            </a:r>
            <a:r>
              <a:rPr lang="en-US" sz="1400" dirty="0" err="1" smtClean="0"/>
              <a:t>rezultata</a:t>
            </a:r>
            <a:endParaRPr lang="x-none" sz="1400" dirty="0" smtClean="0"/>
          </a:p>
          <a:p>
            <a:pPr marL="342900" indent="-342900" algn="ctr"/>
            <a:r>
              <a:rPr lang="en-US" sz="1400" dirty="0" smtClean="0"/>
              <a:t> </a:t>
            </a:r>
            <a:r>
              <a:rPr lang="en-US" sz="1400" dirty="0" err="1" smtClean="0"/>
              <a:t>Mogućnost</a:t>
            </a:r>
            <a:r>
              <a:rPr lang="en-US" sz="1400" dirty="0" smtClean="0"/>
              <a:t> </a:t>
            </a:r>
            <a:r>
              <a:rPr lang="en-US" sz="1400" dirty="0" err="1" smtClean="0"/>
              <a:t>napredovanja</a:t>
            </a:r>
            <a:r>
              <a:rPr lang="en-US" sz="1400" dirty="0" smtClean="0"/>
              <a:t> u </a:t>
            </a:r>
            <a:r>
              <a:rPr lang="en-US" sz="1400" dirty="0" err="1" smtClean="0"/>
              <a:t>karijeri</a:t>
            </a:r>
            <a:r>
              <a:rPr lang="en-US" sz="1400" dirty="0" smtClean="0"/>
              <a:t> </a:t>
            </a:r>
            <a:r>
              <a:rPr lang="en-US" sz="1400" dirty="0" err="1" smtClean="0"/>
              <a:t>nabavljača</a:t>
            </a:r>
            <a:endParaRPr lang="x-none" sz="1400" dirty="0" smtClean="0"/>
          </a:p>
          <a:p>
            <a:pPr marL="342900" indent="-342900" algn="ctr"/>
            <a:r>
              <a:rPr lang="en-US" sz="1400" dirty="0" err="1" smtClean="0"/>
              <a:t>Poštovanje</a:t>
            </a:r>
            <a:r>
              <a:rPr lang="en-US" sz="1400" dirty="0" smtClean="0"/>
              <a:t>, </a:t>
            </a:r>
            <a:r>
              <a:rPr lang="en-US" sz="1400" dirty="0" err="1" smtClean="0"/>
              <a:t>bez</a:t>
            </a:r>
            <a:r>
              <a:rPr lang="en-US" sz="1400" dirty="0" smtClean="0"/>
              <a:t> </a:t>
            </a:r>
            <a:r>
              <a:rPr lang="en-US" sz="1400" dirty="0" err="1" smtClean="0"/>
              <a:t>kontakta</a:t>
            </a:r>
            <a:r>
              <a:rPr lang="en-US" sz="1400" dirty="0" smtClean="0"/>
              <a:t>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osobom</a:t>
            </a:r>
            <a:r>
              <a:rPr lang="en-US" sz="1400" dirty="0" smtClean="0"/>
              <a:t> </a:t>
            </a:r>
            <a:r>
              <a:rPr lang="en-US" sz="1400" dirty="0" err="1" smtClean="0"/>
              <a:t>od</a:t>
            </a:r>
            <a:r>
              <a:rPr lang="en-US" sz="1400" dirty="0" smtClean="0"/>
              <a:t> </a:t>
            </a:r>
            <a:r>
              <a:rPr lang="en-US" sz="1400" dirty="0" err="1" smtClean="0"/>
              <a:t>autoriteta</a:t>
            </a:r>
            <a:r>
              <a:rPr lang="en-US" sz="1400" dirty="0" smtClean="0"/>
              <a:t> </a:t>
            </a:r>
            <a:r>
              <a:rPr lang="en-US" sz="1400" dirty="0" err="1" smtClean="0"/>
              <a:t>nema</a:t>
            </a:r>
            <a:r>
              <a:rPr lang="en-US" sz="1400" dirty="0" smtClean="0"/>
              <a:t> </a:t>
            </a:r>
            <a:r>
              <a:rPr lang="en-US" sz="1400" dirty="0" err="1" smtClean="0"/>
              <a:t>prodaje</a:t>
            </a:r>
            <a:endParaRPr lang="x-none" sz="1400" dirty="0" smtClean="0"/>
          </a:p>
          <a:p>
            <a:pPr marL="342900" indent="-342900" algn="ctr"/>
            <a:r>
              <a:rPr lang="en-US" sz="1400" dirty="0" smtClean="0"/>
              <a:t> </a:t>
            </a:r>
            <a:r>
              <a:rPr lang="en-US" sz="1400" dirty="0" err="1" smtClean="0"/>
              <a:t>Prodavac</a:t>
            </a:r>
            <a:r>
              <a:rPr lang="en-US" sz="1400" dirty="0" smtClean="0"/>
              <a:t> </a:t>
            </a:r>
            <a:r>
              <a:rPr lang="en-US" sz="1400" dirty="0" err="1" smtClean="0"/>
              <a:t>kao</a:t>
            </a:r>
            <a:r>
              <a:rPr lang="en-US" sz="1400" dirty="0" smtClean="0"/>
              <a:t> motivator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62709" y="1839817"/>
            <a:ext cx="3426245" cy="749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 smtClean="0"/>
              <a:t>P</a:t>
            </a:r>
            <a:r>
              <a:rPr lang="en-US" sz="1600" b="1" dirty="0" err="1" smtClean="0"/>
              <a:t>odizanju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performansi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svojih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prodavaca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nameće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više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faktora</a:t>
            </a:r>
            <a:r>
              <a:rPr lang="en-US" sz="1600" b="1" dirty="0" smtClean="0"/>
              <a:t>, a </a:t>
            </a:r>
            <a:r>
              <a:rPr lang="en-US" sz="1600" b="1" dirty="0" err="1" smtClean="0"/>
              <a:t>najznačajniji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</a:t>
            </a:r>
            <a:r>
              <a:rPr lang="en-US" sz="1600" b="1" dirty="0" smtClean="0"/>
              <a:t>:</a:t>
            </a:r>
            <a:endParaRPr lang="x-none" sz="1600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4768468" y="1893065"/>
            <a:ext cx="3626385" cy="78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Prodajni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nastup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pred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profesionalnim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kupcima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može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uslovljen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različitim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zahtevima</a:t>
            </a:r>
            <a:r>
              <a:rPr lang="en-US" sz="1600" b="1" dirty="0" smtClean="0"/>
              <a:t>, a </a:t>
            </a:r>
            <a:r>
              <a:rPr lang="en-US" sz="1600" b="1" dirty="0" err="1" smtClean="0"/>
              <a:t>neki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od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njih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mogu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biti</a:t>
            </a:r>
            <a:endParaRPr lang="x-none" sz="1600" b="1" dirty="0" smtClean="0"/>
          </a:p>
        </p:txBody>
      </p:sp>
      <p:sp>
        <p:nvSpPr>
          <p:cNvPr id="16" name="Down Arrow 15"/>
          <p:cNvSpPr/>
          <p:nvPr/>
        </p:nvSpPr>
        <p:spPr>
          <a:xfrm>
            <a:off x="1751682" y="2798284"/>
            <a:ext cx="627961" cy="925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23542" y="2785432"/>
            <a:ext cx="651831" cy="784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0" name="Picture 2" descr="How to Find New Motivation When You Get Lazy Working from Home | FlexJobs"/>
          <p:cNvPicPr>
            <a:picLocks noChangeAspect="1" noChangeArrowheads="1"/>
          </p:cNvPicPr>
          <p:nvPr/>
        </p:nvPicPr>
        <p:blipFill>
          <a:blip r:embed="rId2" cstate="print"/>
          <a:srcRect t="45533" b="24546"/>
          <a:stretch>
            <a:fillRect/>
          </a:stretch>
        </p:blipFill>
        <p:spPr bwMode="auto">
          <a:xfrm>
            <a:off x="2568860" y="2930487"/>
            <a:ext cx="3387372" cy="50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4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dirty="0" smtClean="0"/>
              <a:t>HVALA NA PAŽNJI !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50985" y="4201875"/>
            <a:ext cx="2188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 smtClean="0"/>
              <a:t>Imate li pitanja?</a:t>
            </a:r>
            <a:endParaRPr lang="en-US" sz="24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On-screen Show (16:9)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Utvrđivanje strategijskog programa prodaje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2021-03-02T12:39:49Z</dcterms:modified>
</cp:coreProperties>
</file>