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3" r:id="rId6"/>
    <p:sldId id="258" r:id="rId7"/>
    <p:sldId id="264" r:id="rId8"/>
    <p:sldId id="266" r:id="rId9"/>
    <p:sldId id="267" r:id="rId10"/>
    <p:sldId id="268" r:id="rId11"/>
    <p:sldId id="265" r:id="rId12"/>
    <p:sldId id="269" r:id="rId13"/>
    <p:sldId id="270" r:id="rId14"/>
    <p:sldId id="271" r:id="rId15"/>
    <p:sldId id="272" r:id="rId16"/>
    <p:sldId id="26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BAD"/>
    <a:srgbClr val="F2A4B1"/>
    <a:srgbClr val="9EFF29"/>
    <a:srgbClr val="D8AD8C"/>
    <a:srgbClr val="FF856D"/>
    <a:srgbClr val="FF2549"/>
    <a:srgbClr val="003635"/>
    <a:srgbClr val="005856"/>
    <a:srgbClr val="007033"/>
    <a:srgbClr val="5EEC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506" y="-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819" y="1526458"/>
            <a:ext cx="8207477" cy="138634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707" y="2898062"/>
            <a:ext cx="8192849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ABA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39" y="209586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305232"/>
            <a:ext cx="8246070" cy="362810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135" y="465530"/>
            <a:ext cx="653353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135" y="1229055"/>
            <a:ext cx="6533536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5689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4491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1731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4491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1731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3530" y="1886798"/>
            <a:ext cx="5067759" cy="1666567"/>
          </a:xfrm>
        </p:spPr>
        <p:txBody>
          <a:bodyPr>
            <a:noAutofit/>
          </a:bodyPr>
          <a:lstStyle/>
          <a:p>
            <a:pPr algn="ctr"/>
            <a:r>
              <a:rPr lang="en-US" b="1" dirty="0" err="1"/>
              <a:t>Savremeno</a:t>
            </a:r>
            <a:r>
              <a:rPr lang="en-US" b="1" dirty="0"/>
              <a:t> </a:t>
            </a:r>
            <a:r>
              <a:rPr lang="en-US" b="1" dirty="0" err="1"/>
              <a:t>orijentisan</a:t>
            </a:r>
            <a:r>
              <a:rPr lang="en-US" b="1" dirty="0"/>
              <a:t> </a:t>
            </a:r>
            <a:r>
              <a:rPr lang="en-US" b="1" dirty="0" err="1"/>
              <a:t>prodavac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528439" y="4705793"/>
            <a:ext cx="242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b="1" dirty="0" smtClean="0">
                <a:solidFill>
                  <a:schemeClr val="bg1"/>
                </a:solidFill>
              </a:rPr>
              <a:t>Prof. dr  Đorđe Pavlović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09282" y="867539"/>
            <a:ext cx="37347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AKADEMIJA </a:t>
            </a:r>
            <a:r>
              <a:rPr lang="x-none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STRUKOVNIH STUDIJA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x-non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ZAPADNA</a:t>
            </a:r>
            <a:r>
              <a:rPr kumimoji="0" lang="x-none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SRBIJA - </a:t>
            </a:r>
            <a:r>
              <a:rPr lang="x-none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odsek Valjevo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Резултат слика за AKADEMIJA STRUKOVNIH STUDIJA ZAPADNA SRB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693" y="166940"/>
            <a:ext cx="645886" cy="6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69891" y="1487198"/>
            <a:ext cx="359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Predmet</a:t>
            </a:r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en-US" b="1" dirty="0" smtClean="0">
                <a:solidFill>
                  <a:schemeClr val="bg1"/>
                </a:solidFill>
              </a:rPr>
              <a:t>MENA</a:t>
            </a:r>
            <a:r>
              <a:rPr lang="x-none" b="1" dirty="0" smtClean="0">
                <a:solidFill>
                  <a:schemeClr val="bg1"/>
                </a:solidFill>
              </a:rPr>
              <a:t>DŽMENT PRODAJE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96" y="216843"/>
            <a:ext cx="8246070" cy="76352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Marketing </a:t>
            </a:r>
            <a:r>
              <a:rPr lang="en-US" sz="3200" dirty="0" err="1">
                <a:solidFill>
                  <a:schemeClr val="bg1"/>
                </a:solidFill>
              </a:rPr>
              <a:t>okolina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preduzeća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90" y="1270508"/>
            <a:ext cx="8929176" cy="7203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err="1" smtClean="0"/>
              <a:t>Kompleksna</a:t>
            </a:r>
            <a:r>
              <a:rPr lang="x-none" sz="1800" dirty="0" smtClean="0"/>
              <a:t> </a:t>
            </a:r>
            <a:r>
              <a:rPr lang="en-US" sz="1800" dirty="0" smtClean="0"/>
              <a:t>marketing-</a:t>
            </a:r>
            <a:r>
              <a:rPr lang="en-US" sz="1800" dirty="0" err="1" smtClean="0"/>
              <a:t>okolina</a:t>
            </a:r>
            <a:r>
              <a:rPr lang="en-US" sz="1800" dirty="0"/>
              <a:t>, </a:t>
            </a:r>
            <a:r>
              <a:rPr lang="en-US" sz="1800" dirty="0" err="1"/>
              <a:t>kako</a:t>
            </a:r>
            <a:r>
              <a:rPr lang="en-US" sz="1800" dirty="0"/>
              <a:t> u </a:t>
            </a:r>
            <a:r>
              <a:rPr lang="en-US" sz="1800" dirty="0" err="1"/>
              <a:t>lošim</a:t>
            </a:r>
            <a:r>
              <a:rPr lang="en-US" sz="1800" dirty="0"/>
              <a:t>, </a:t>
            </a:r>
            <a:r>
              <a:rPr lang="en-US" sz="1800" dirty="0" err="1"/>
              <a:t>tako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u </a:t>
            </a:r>
            <a:r>
              <a:rPr lang="en-US" sz="1800" dirty="0" err="1"/>
              <a:t>dobrim</a:t>
            </a:r>
            <a:r>
              <a:rPr lang="en-US" sz="1800" dirty="0"/>
              <a:t> </a:t>
            </a:r>
            <a:r>
              <a:rPr lang="en-US" sz="1800" dirty="0" err="1"/>
              <a:t>godinama</a:t>
            </a:r>
            <a:r>
              <a:rPr lang="en-US" sz="1800" dirty="0"/>
              <a:t>, </a:t>
            </a:r>
            <a:r>
              <a:rPr lang="en-US" sz="1800" dirty="0" err="1"/>
              <a:t>neprekidno</a:t>
            </a:r>
            <a:r>
              <a:rPr lang="en-US" sz="1800" dirty="0"/>
              <a:t> </a:t>
            </a:r>
            <a:r>
              <a:rPr lang="en-US" sz="1800" dirty="0" err="1"/>
              <a:t>stvara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nove</a:t>
            </a:r>
            <a:r>
              <a:rPr lang="en-US" sz="1800" dirty="0"/>
              <a:t> </a:t>
            </a:r>
            <a:r>
              <a:rPr lang="en-US" sz="1800" dirty="0" err="1"/>
              <a:t>mogućnosti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preduzeća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se </a:t>
            </a:r>
            <a:r>
              <a:rPr lang="en-US" sz="1800" dirty="0" err="1"/>
              <a:t>fleksibilno</a:t>
            </a:r>
            <a:r>
              <a:rPr lang="en-US" sz="1800" dirty="0"/>
              <a:t> </a:t>
            </a:r>
            <a:r>
              <a:rPr lang="en-US" sz="1800" dirty="0" err="1"/>
              <a:t>ponašaju</a:t>
            </a:r>
            <a:r>
              <a:rPr lang="en-US" sz="18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290" y="2107702"/>
            <a:ext cx="8929176" cy="62643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Marketing </a:t>
            </a:r>
            <a:r>
              <a:rPr lang="en-US" sz="1600" dirty="0" err="1"/>
              <a:t>okolina</a:t>
            </a:r>
            <a:r>
              <a:rPr lang="en-US" sz="1600" dirty="0"/>
              <a:t> </a:t>
            </a:r>
            <a:r>
              <a:rPr lang="en-US" sz="1600" dirty="0" err="1"/>
              <a:t>stvara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nove</a:t>
            </a:r>
            <a:r>
              <a:rPr lang="en-US" sz="1600" dirty="0"/>
              <a:t> </a:t>
            </a:r>
            <a:r>
              <a:rPr lang="en-US" sz="1600" dirty="0" err="1"/>
              <a:t>opasnosti</a:t>
            </a:r>
            <a:r>
              <a:rPr lang="en-US" sz="1600" dirty="0"/>
              <a:t>,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energetska</a:t>
            </a:r>
            <a:r>
              <a:rPr lang="en-US" sz="1600" dirty="0" smtClean="0"/>
              <a:t> </a:t>
            </a:r>
            <a:r>
              <a:rPr lang="en-US" sz="1600" dirty="0" err="1"/>
              <a:t>kriza</a:t>
            </a:r>
            <a:r>
              <a:rPr lang="en-US" sz="1600" dirty="0"/>
              <a:t>, </a:t>
            </a:r>
            <a:r>
              <a:rPr lang="en-US" sz="1600" dirty="0" err="1"/>
              <a:t>oštro</a:t>
            </a:r>
            <a:r>
              <a:rPr lang="en-US" sz="1600" dirty="0"/>
              <a:t> </a:t>
            </a:r>
            <a:r>
              <a:rPr lang="en-US" sz="1600" dirty="0" err="1"/>
              <a:t>povećanje</a:t>
            </a:r>
            <a:r>
              <a:rPr lang="en-US" sz="1600" dirty="0"/>
              <a:t> </a:t>
            </a:r>
            <a:r>
              <a:rPr lang="en-US" sz="1600" dirty="0" err="1"/>
              <a:t>kamatnih</a:t>
            </a:r>
            <a:r>
              <a:rPr lang="en-US" sz="1600" dirty="0"/>
              <a:t> </a:t>
            </a:r>
            <a:r>
              <a:rPr lang="en-US" sz="1600" dirty="0" err="1"/>
              <a:t>stopa</a:t>
            </a:r>
            <a:r>
              <a:rPr lang="en-US" sz="1600" dirty="0"/>
              <a:t>, </a:t>
            </a:r>
            <a:r>
              <a:rPr lang="en-US" sz="1600" dirty="0" err="1"/>
              <a:t>duboka</a:t>
            </a:r>
            <a:r>
              <a:rPr lang="en-US" sz="1600" dirty="0"/>
              <a:t> </a:t>
            </a:r>
            <a:r>
              <a:rPr lang="en-US" sz="1600" dirty="0" err="1"/>
              <a:t>recesija</a:t>
            </a:r>
            <a:r>
              <a:rPr lang="en-US" sz="1600" dirty="0"/>
              <a:t> – </a:t>
            </a:r>
            <a:r>
              <a:rPr lang="en-US" sz="1600" dirty="0" smtClean="0"/>
              <a:t>pa </a:t>
            </a:r>
            <a:r>
              <a:rPr lang="en-US" sz="1600" dirty="0" err="1" smtClean="0"/>
              <a:t>preduzeća</a:t>
            </a:r>
            <a:r>
              <a:rPr lang="en-US" sz="1600" dirty="0" smtClean="0"/>
              <a:t> </a:t>
            </a:r>
            <a:r>
              <a:rPr lang="en-US" sz="1600" dirty="0" err="1"/>
              <a:t>primećuju</a:t>
            </a:r>
            <a:r>
              <a:rPr lang="en-US" sz="1600" dirty="0"/>
              <a:t> </a:t>
            </a:r>
            <a:r>
              <a:rPr lang="en-US" sz="1600" dirty="0" err="1"/>
              <a:t>propadanje</a:t>
            </a:r>
            <a:r>
              <a:rPr lang="en-US" sz="1600" dirty="0"/>
              <a:t> </a:t>
            </a:r>
            <a:r>
              <a:rPr lang="en-US" sz="1600" dirty="0" err="1"/>
              <a:t>svojih</a:t>
            </a:r>
            <a:r>
              <a:rPr lang="en-US" sz="1600" dirty="0"/>
              <a:t> </a:t>
            </a:r>
            <a:r>
              <a:rPr lang="en-US" sz="1600" dirty="0" err="1"/>
              <a:t>tržišta</a:t>
            </a:r>
            <a:r>
              <a:rPr lang="en-US" sz="1600" dirty="0"/>
              <a:t>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7412" y="2793114"/>
            <a:ext cx="8929176" cy="91434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Marketing </a:t>
            </a:r>
            <a:r>
              <a:rPr lang="en-US" sz="1600" dirty="0" err="1"/>
              <a:t>okolinu</a:t>
            </a:r>
            <a:r>
              <a:rPr lang="en-US" sz="1600" dirty="0"/>
              <a:t> </a:t>
            </a:r>
            <a:r>
              <a:rPr lang="en-US" sz="1600" dirty="0" err="1"/>
              <a:t>preduzeća</a:t>
            </a:r>
            <a:r>
              <a:rPr lang="en-US" sz="1600" dirty="0"/>
              <a:t> </a:t>
            </a:r>
            <a:r>
              <a:rPr lang="en-US" sz="1600" dirty="0" err="1"/>
              <a:t>čine</a:t>
            </a:r>
            <a:r>
              <a:rPr lang="en-US" sz="1600" dirty="0"/>
              <a:t> </a:t>
            </a:r>
            <a:r>
              <a:rPr lang="en-US" sz="1600" dirty="0" err="1"/>
              <a:t>akteri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sile</a:t>
            </a:r>
            <a:r>
              <a:rPr lang="en-US" sz="1600" dirty="0"/>
              <a:t> </a:t>
            </a:r>
            <a:r>
              <a:rPr lang="en-US" sz="1600" dirty="0" err="1"/>
              <a:t>izvan</a:t>
            </a:r>
            <a:r>
              <a:rPr lang="en-US" sz="1600" dirty="0"/>
              <a:t> </a:t>
            </a:r>
            <a:r>
              <a:rPr lang="en-US" sz="1600" dirty="0" err="1"/>
              <a:t>funkcije</a:t>
            </a:r>
            <a:r>
              <a:rPr lang="en-US" sz="1600" dirty="0"/>
              <a:t> </a:t>
            </a:r>
            <a:r>
              <a:rPr lang="en-US" sz="1600" dirty="0" err="1" smtClean="0"/>
              <a:t>upravljanja</a:t>
            </a:r>
            <a:r>
              <a:rPr lang="en-US" sz="1600" dirty="0" smtClean="0"/>
              <a:t> </a:t>
            </a:r>
            <a:r>
              <a:rPr lang="en-US" sz="1600" dirty="0" err="1" smtClean="0"/>
              <a:t>marketingom</a:t>
            </a:r>
            <a:r>
              <a:rPr lang="en-US" sz="1600" dirty="0" smtClean="0"/>
              <a:t> </a:t>
            </a:r>
            <a:r>
              <a:rPr lang="en-US" sz="1600" dirty="0" err="1"/>
              <a:t>firme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deluju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njenu</a:t>
            </a:r>
            <a:r>
              <a:rPr lang="en-US" sz="1600" dirty="0"/>
              <a:t> </a:t>
            </a:r>
            <a:r>
              <a:rPr lang="en-US" sz="1600" dirty="0" err="1"/>
              <a:t>sposobnost</a:t>
            </a:r>
            <a:r>
              <a:rPr lang="en-US" sz="1600" dirty="0"/>
              <a:t> </a:t>
            </a:r>
            <a:r>
              <a:rPr lang="en-US" sz="1600" dirty="0" err="1"/>
              <a:t>upravljanja</a:t>
            </a:r>
            <a:r>
              <a:rPr lang="en-US" sz="1600" dirty="0"/>
              <a:t> </a:t>
            </a:r>
            <a:r>
              <a:rPr lang="en-US" sz="1600" dirty="0" err="1"/>
              <a:t>marketingom</a:t>
            </a:r>
            <a:r>
              <a:rPr lang="en-US" sz="1600" dirty="0"/>
              <a:t> </a:t>
            </a:r>
            <a:r>
              <a:rPr lang="en-US" sz="1600" dirty="0" smtClean="0"/>
              <a:t>da bi </a:t>
            </a:r>
            <a:r>
              <a:rPr lang="en-US" sz="1600" dirty="0" err="1"/>
              <a:t>ona</a:t>
            </a:r>
            <a:r>
              <a:rPr lang="en-US" sz="1600" dirty="0"/>
              <a:t> </a:t>
            </a:r>
            <a:r>
              <a:rPr lang="en-US" sz="1600" dirty="0" err="1"/>
              <a:t>razvila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zadržala</a:t>
            </a:r>
            <a:r>
              <a:rPr lang="en-US" sz="1600" dirty="0"/>
              <a:t> </a:t>
            </a:r>
            <a:r>
              <a:rPr lang="en-US" sz="1600" dirty="0" err="1"/>
              <a:t>uspešne</a:t>
            </a:r>
            <a:r>
              <a:rPr lang="en-US" sz="1600" dirty="0"/>
              <a:t> </a:t>
            </a:r>
            <a:r>
              <a:rPr lang="en-US" sz="1600" dirty="0" err="1"/>
              <a:t>transakcije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svojim</a:t>
            </a:r>
            <a:r>
              <a:rPr lang="en-US" sz="1600" dirty="0"/>
              <a:t> </a:t>
            </a:r>
            <a:r>
              <a:rPr lang="en-US" sz="1600" dirty="0" err="1"/>
              <a:t>ciljnim</a:t>
            </a:r>
            <a:r>
              <a:rPr lang="en-US" sz="1600" dirty="0"/>
              <a:t> </a:t>
            </a:r>
            <a:r>
              <a:rPr lang="en-US" sz="1600" dirty="0" err="1"/>
              <a:t>kupcima</a:t>
            </a:r>
            <a:r>
              <a:rPr lang="en-US" sz="1600" dirty="0"/>
              <a:t>. </a:t>
            </a:r>
            <a:r>
              <a:rPr lang="en-US" sz="1600" dirty="0" err="1" smtClean="0"/>
              <a:t>Razlikuje</a:t>
            </a:r>
            <a:r>
              <a:rPr lang="en-US" sz="1600" dirty="0" smtClean="0"/>
              <a:t> se </a:t>
            </a:r>
            <a:r>
              <a:rPr lang="en-US" sz="1600" dirty="0" err="1"/>
              <a:t>mikrookolina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makrookolina</a:t>
            </a:r>
            <a:r>
              <a:rPr lang="en-US" sz="1600" dirty="0"/>
              <a:t> </a:t>
            </a:r>
            <a:r>
              <a:rPr lang="en-US" sz="1600" dirty="0" err="1"/>
              <a:t>preduzeća</a:t>
            </a:r>
            <a:r>
              <a:rPr lang="en-US" sz="1600" dirty="0"/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5290" y="3743740"/>
            <a:ext cx="8929176" cy="6314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/>
              <a:t>Mikrookolinu</a:t>
            </a:r>
            <a:r>
              <a:rPr lang="en-US" sz="1600" dirty="0"/>
              <a:t> </a:t>
            </a:r>
            <a:r>
              <a:rPr lang="en-US" sz="1600" dirty="0" err="1"/>
              <a:t>čine</a:t>
            </a:r>
            <a:r>
              <a:rPr lang="en-US" sz="1600" dirty="0"/>
              <a:t> </a:t>
            </a:r>
            <a:r>
              <a:rPr lang="en-US" sz="1600" dirty="0" err="1"/>
              <a:t>akteri</a:t>
            </a:r>
            <a:r>
              <a:rPr lang="en-US" sz="1600" dirty="0"/>
              <a:t> u </a:t>
            </a:r>
            <a:r>
              <a:rPr lang="en-US" sz="1600" dirty="0" err="1"/>
              <a:t>neposrednoj</a:t>
            </a:r>
            <a:r>
              <a:rPr lang="en-US" sz="1600" dirty="0"/>
              <a:t> </a:t>
            </a:r>
            <a:r>
              <a:rPr lang="en-US" sz="1600" dirty="0" err="1"/>
              <a:t>okolini</a:t>
            </a:r>
            <a:r>
              <a:rPr lang="en-US" sz="1600" dirty="0"/>
              <a:t> </a:t>
            </a:r>
            <a:r>
              <a:rPr lang="en-US" sz="1600" dirty="0" err="1"/>
              <a:t>preduzeća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</a:t>
            </a:r>
            <a:r>
              <a:rPr lang="en-US" sz="1600" dirty="0" err="1"/>
              <a:t>utiču</a:t>
            </a:r>
            <a:r>
              <a:rPr lang="en-US" sz="1600" dirty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njegovu</a:t>
            </a:r>
            <a:r>
              <a:rPr lang="en-US" sz="1600" dirty="0" smtClean="0"/>
              <a:t> </a:t>
            </a:r>
            <a:r>
              <a:rPr lang="en-US" sz="1600" dirty="0" err="1"/>
              <a:t>sposobnost</a:t>
            </a:r>
            <a:r>
              <a:rPr lang="en-US" sz="1600" dirty="0"/>
              <a:t> da </a:t>
            </a:r>
            <a:r>
              <a:rPr lang="en-US" sz="1600" dirty="0" err="1"/>
              <a:t>opslužuje</a:t>
            </a:r>
            <a:r>
              <a:rPr lang="en-US" sz="1600" dirty="0"/>
              <a:t> </a:t>
            </a:r>
            <a:r>
              <a:rPr lang="en-US" sz="1600" dirty="0" err="1"/>
              <a:t>svoja</a:t>
            </a:r>
            <a:r>
              <a:rPr lang="en-US" sz="1600" dirty="0"/>
              <a:t> </a:t>
            </a:r>
            <a:r>
              <a:rPr lang="en-US" sz="1600" dirty="0" err="1"/>
              <a:t>tržišta</a:t>
            </a:r>
            <a:r>
              <a:rPr lang="en-US" sz="1600" dirty="0"/>
              <a:t>, a to </a:t>
            </a:r>
            <a:r>
              <a:rPr lang="en-US" sz="1600" dirty="0" err="1"/>
              <a:t>su</a:t>
            </a:r>
            <a:r>
              <a:rPr lang="en-US" sz="1600" dirty="0"/>
              <a:t>: </a:t>
            </a:r>
            <a:r>
              <a:rPr lang="en-US" sz="1600" dirty="0" err="1"/>
              <a:t>dobavljači</a:t>
            </a:r>
            <a:r>
              <a:rPr lang="en-US" sz="1600" dirty="0"/>
              <a:t>, </a:t>
            </a:r>
            <a:r>
              <a:rPr lang="en-US" sz="1600" dirty="0" err="1"/>
              <a:t>posrednici</a:t>
            </a:r>
            <a:r>
              <a:rPr lang="en-US" sz="1600" dirty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tržištu</a:t>
            </a:r>
            <a:r>
              <a:rPr lang="en-US" sz="1600" dirty="0"/>
              <a:t>, </a:t>
            </a:r>
            <a:r>
              <a:rPr lang="en-US" sz="1600" dirty="0" err="1"/>
              <a:t>kupci</a:t>
            </a:r>
            <a:r>
              <a:rPr lang="en-US" sz="1600" dirty="0"/>
              <a:t>, </a:t>
            </a:r>
            <a:r>
              <a:rPr lang="en-US" sz="1600" dirty="0" err="1"/>
              <a:t>konkurenti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javnost</a:t>
            </a:r>
            <a:r>
              <a:rPr lang="en-US" sz="1600" dirty="0"/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5290" y="4434217"/>
            <a:ext cx="8929176" cy="6314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/>
              <a:t>Makrookolinu</a:t>
            </a:r>
            <a:r>
              <a:rPr lang="en-US" sz="1600" dirty="0"/>
              <a:t> </a:t>
            </a:r>
            <a:r>
              <a:rPr lang="en-US" sz="1600" dirty="0" err="1"/>
              <a:t>čine</a:t>
            </a:r>
            <a:r>
              <a:rPr lang="en-US" sz="1600" dirty="0"/>
              <a:t> </a:t>
            </a:r>
            <a:r>
              <a:rPr lang="en-US" sz="1600" dirty="0" err="1"/>
              <a:t>šire</a:t>
            </a:r>
            <a:r>
              <a:rPr lang="en-US" sz="1600" dirty="0"/>
              <a:t> </a:t>
            </a:r>
            <a:r>
              <a:rPr lang="en-US" sz="1600" dirty="0" err="1"/>
              <a:t>društvene</a:t>
            </a:r>
            <a:r>
              <a:rPr lang="en-US" sz="1600" dirty="0"/>
              <a:t> </a:t>
            </a:r>
            <a:r>
              <a:rPr lang="en-US" sz="1600" dirty="0" err="1"/>
              <a:t>snage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utiču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aktere</a:t>
            </a:r>
            <a:r>
              <a:rPr lang="en-US" sz="1600" dirty="0"/>
              <a:t> </a:t>
            </a:r>
            <a:r>
              <a:rPr lang="en-US" sz="1600" dirty="0" smtClean="0"/>
              <a:t>u </a:t>
            </a:r>
            <a:r>
              <a:rPr lang="en-US" sz="1600" dirty="0" err="1" smtClean="0"/>
              <a:t>mikrookolini</a:t>
            </a:r>
            <a:r>
              <a:rPr lang="en-US" sz="1600" dirty="0" smtClean="0"/>
              <a:t> </a:t>
            </a:r>
            <a:r>
              <a:rPr lang="en-US" sz="1600" dirty="0" err="1"/>
              <a:t>preduzeća</a:t>
            </a:r>
            <a:r>
              <a:rPr lang="en-US" sz="1600" dirty="0"/>
              <a:t>, a to </a:t>
            </a:r>
            <a:r>
              <a:rPr lang="en-US" sz="1600" dirty="0" err="1"/>
              <a:t>su</a:t>
            </a:r>
            <a:r>
              <a:rPr lang="en-US" sz="1600" dirty="0"/>
              <a:t>: </a:t>
            </a:r>
            <a:r>
              <a:rPr lang="en-US" sz="1600" dirty="0" err="1"/>
              <a:t>demografske</a:t>
            </a:r>
            <a:r>
              <a:rPr lang="en-US" sz="1600" dirty="0"/>
              <a:t>, </a:t>
            </a:r>
            <a:r>
              <a:rPr lang="en-US" sz="1600" dirty="0" err="1"/>
              <a:t>privredne</a:t>
            </a:r>
            <a:r>
              <a:rPr lang="en-US" sz="1600" dirty="0"/>
              <a:t>, </a:t>
            </a:r>
            <a:r>
              <a:rPr lang="en-US" sz="1600" dirty="0" err="1"/>
              <a:t>fizičke</a:t>
            </a:r>
            <a:r>
              <a:rPr lang="en-US" sz="1600" dirty="0"/>
              <a:t>, </a:t>
            </a:r>
            <a:r>
              <a:rPr lang="en-US" sz="1600" dirty="0" err="1"/>
              <a:t>tehnološke</a:t>
            </a:r>
            <a:r>
              <a:rPr lang="en-US" sz="1600" dirty="0" smtClean="0"/>
              <a:t>, </a:t>
            </a:r>
            <a:r>
              <a:rPr lang="en-US" sz="1600" dirty="0" err="1" smtClean="0"/>
              <a:t>političke</a:t>
            </a:r>
            <a:r>
              <a:rPr lang="en-US" sz="1600" dirty="0"/>
              <a:t>, </a:t>
            </a:r>
            <a:r>
              <a:rPr lang="en-US" sz="1600" dirty="0" err="1"/>
              <a:t>pravne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društveno-kulturne</a:t>
            </a:r>
            <a:r>
              <a:rPr lang="en-US" sz="1600" dirty="0"/>
              <a:t> </a:t>
            </a:r>
            <a:r>
              <a:rPr lang="en-US" sz="1600" dirty="0" err="1"/>
              <a:t>snage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1717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/>
          <a:srcRect l="55477" r="5937"/>
          <a:stretch/>
        </p:blipFill>
        <p:spPr>
          <a:xfrm>
            <a:off x="4490977" y="1365810"/>
            <a:ext cx="4664598" cy="3777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96" y="216843"/>
            <a:ext cx="8246070" cy="76352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Marketing okolina preduzeća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36" y="1365810"/>
            <a:ext cx="4243642" cy="526624"/>
          </a:xfrm>
          <a:prstGeom prst="roundRect">
            <a:avLst>
              <a:gd name="adj" fmla="val 32246"/>
            </a:avLst>
          </a:prstGeom>
          <a:solidFill>
            <a:schemeClr val="tx2">
              <a:alpha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Demografska</a:t>
            </a:r>
            <a:r>
              <a:rPr lang="en-US" sz="2000" dirty="0"/>
              <a:t> </a:t>
            </a:r>
            <a:r>
              <a:rPr lang="en-US" sz="2000" dirty="0" err="1"/>
              <a:t>okolina</a:t>
            </a:r>
            <a:endParaRPr lang="en-US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1036" y="1976984"/>
            <a:ext cx="4243642" cy="526624"/>
          </a:xfrm>
          <a:prstGeom prst="roundRect">
            <a:avLst>
              <a:gd name="adj" fmla="val 32246"/>
            </a:avLst>
          </a:prstGeom>
          <a:solidFill>
            <a:schemeClr val="accent5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Privredna</a:t>
            </a:r>
            <a:r>
              <a:rPr lang="en-US" sz="2000" dirty="0"/>
              <a:t> </a:t>
            </a:r>
            <a:r>
              <a:rPr lang="en-US" sz="2000" dirty="0" err="1"/>
              <a:t>okolina</a:t>
            </a:r>
            <a:endParaRPr lang="en-US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1036" y="2588158"/>
            <a:ext cx="4243642" cy="526624"/>
          </a:xfrm>
          <a:prstGeom prst="roundRect">
            <a:avLst>
              <a:gd name="adj" fmla="val 32246"/>
            </a:avLst>
          </a:prstGeom>
          <a:solidFill>
            <a:schemeClr val="tx2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Fizička</a:t>
            </a:r>
            <a:r>
              <a:rPr lang="en-US" sz="2000" dirty="0"/>
              <a:t> </a:t>
            </a:r>
            <a:r>
              <a:rPr lang="en-US" sz="2000" dirty="0" err="1"/>
              <a:t>okolina</a:t>
            </a:r>
            <a:endParaRPr lang="en-US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01036" y="3227570"/>
            <a:ext cx="4243642" cy="526624"/>
          </a:xfrm>
          <a:prstGeom prst="roundRect">
            <a:avLst>
              <a:gd name="adj" fmla="val 32246"/>
            </a:avLst>
          </a:prstGeom>
          <a:solidFill>
            <a:schemeClr val="accent5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Tehnološka</a:t>
            </a:r>
            <a:r>
              <a:rPr lang="en-US" sz="2000" dirty="0"/>
              <a:t> </a:t>
            </a:r>
            <a:r>
              <a:rPr lang="en-US" sz="2000" dirty="0" err="1"/>
              <a:t>okolina</a:t>
            </a:r>
            <a:endParaRPr lang="en-US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1036" y="3866982"/>
            <a:ext cx="4243642" cy="526624"/>
          </a:xfrm>
          <a:prstGeom prst="roundRect">
            <a:avLst>
              <a:gd name="adj" fmla="val 32246"/>
            </a:avLst>
          </a:prstGeom>
          <a:solidFill>
            <a:schemeClr val="tx2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Političko-pravna</a:t>
            </a:r>
            <a:r>
              <a:rPr lang="en-US" sz="2000" dirty="0"/>
              <a:t> </a:t>
            </a:r>
            <a:r>
              <a:rPr lang="en-US" sz="2000" dirty="0" err="1"/>
              <a:t>okolina</a:t>
            </a:r>
            <a:endParaRPr lang="en-US" sz="2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1036" y="4506394"/>
            <a:ext cx="4243642" cy="526624"/>
          </a:xfrm>
          <a:prstGeom prst="roundRect">
            <a:avLst>
              <a:gd name="adj" fmla="val 32246"/>
            </a:avLst>
          </a:prstGeom>
          <a:solidFill>
            <a:schemeClr val="accent5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Društveno-kulturna</a:t>
            </a:r>
            <a:r>
              <a:rPr lang="en-US" sz="2000" dirty="0"/>
              <a:t> </a:t>
            </a:r>
            <a:r>
              <a:rPr lang="en-US" sz="2000" dirty="0" err="1"/>
              <a:t>okolina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5034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96" y="216843"/>
            <a:ext cx="8246070" cy="76352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Metode predviđanja okoline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36" y="1365810"/>
            <a:ext cx="4243642" cy="526624"/>
          </a:xfrm>
          <a:prstGeom prst="roundRect">
            <a:avLst>
              <a:gd name="adj" fmla="val 32246"/>
            </a:avLst>
          </a:prstGeom>
          <a:solidFill>
            <a:schemeClr val="tx2">
              <a:alpha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Mišljenje</a:t>
            </a:r>
            <a:r>
              <a:rPr lang="en-US" sz="2000" b="1" dirty="0"/>
              <a:t> </a:t>
            </a:r>
            <a:r>
              <a:rPr lang="en-US" sz="2000" b="1" dirty="0" err="1"/>
              <a:t>stručnjaka</a:t>
            </a:r>
            <a:endParaRPr lang="en-US" sz="20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72950" y="1785976"/>
            <a:ext cx="7341516" cy="887776"/>
          </a:xfrm>
          <a:prstGeom prst="roundRect">
            <a:avLst>
              <a:gd name="adj" fmla="val 32246"/>
            </a:avLst>
          </a:prstGeom>
          <a:solidFill>
            <a:schemeClr val="accent5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000" dirty="0" err="1" smtClean="0"/>
              <a:t>N</a:t>
            </a:r>
            <a:r>
              <a:rPr lang="en-US" sz="2000" dirty="0" err="1" smtClean="0"/>
              <a:t>ajviše</a:t>
            </a:r>
            <a:r>
              <a:rPr lang="en-US" sz="2000" dirty="0" smtClean="0"/>
              <a:t> </a:t>
            </a:r>
            <a:r>
              <a:rPr lang="en-US" sz="2000" dirty="0"/>
              <a:t>je </a:t>
            </a:r>
            <a:r>
              <a:rPr lang="en-US" sz="2000" dirty="0" err="1"/>
              <a:t>usavršen</a:t>
            </a:r>
            <a:r>
              <a:rPr lang="en-US" sz="2000" dirty="0"/>
              <a:t> </a:t>
            </a:r>
            <a:r>
              <a:rPr lang="en-US" sz="2000" dirty="0" err="1"/>
              <a:t>Delfi</a:t>
            </a:r>
            <a:r>
              <a:rPr lang="en-US" sz="2000" dirty="0"/>
              <a:t> </a:t>
            </a:r>
            <a:r>
              <a:rPr lang="en-US" sz="2000" dirty="0" err="1"/>
              <a:t>metod</a:t>
            </a:r>
            <a:r>
              <a:rPr lang="en-US" sz="2000" dirty="0"/>
              <a:t>,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 smtClean="0"/>
              <a:t>kojem</a:t>
            </a:r>
            <a:r>
              <a:rPr lang="en-US" sz="2000" dirty="0" smtClean="0"/>
              <a:t> </a:t>
            </a:r>
            <a:r>
              <a:rPr lang="en-US" sz="2000" dirty="0"/>
              <a:t>se, u </a:t>
            </a:r>
            <a:r>
              <a:rPr lang="en-US" sz="2000" dirty="0" err="1"/>
              <a:t>nekoliko</a:t>
            </a:r>
            <a:r>
              <a:rPr lang="en-US" sz="2000" dirty="0"/>
              <a:t> </a:t>
            </a:r>
            <a:r>
              <a:rPr lang="en-US" sz="2000" dirty="0" err="1"/>
              <a:t>etapa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 err="1"/>
              <a:t>procenjuju</a:t>
            </a:r>
            <a:r>
              <a:rPr lang="en-US" sz="2000" dirty="0"/>
              <a:t> </a:t>
            </a:r>
            <a:r>
              <a:rPr lang="en-US" sz="2000" dirty="0" err="1" smtClean="0"/>
              <a:t>doga</a:t>
            </a:r>
            <a:r>
              <a:rPr lang="x-none" sz="2000" dirty="0" smtClean="0"/>
              <a:t>đ</a:t>
            </a:r>
            <a:r>
              <a:rPr lang="en-US" sz="2000" dirty="0" err="1" smtClean="0"/>
              <a:t>aji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testiraju</a:t>
            </a:r>
            <a:r>
              <a:rPr lang="en-US" sz="2000" dirty="0"/>
              <a:t> </a:t>
            </a:r>
            <a:r>
              <a:rPr lang="en-US" sz="2000" dirty="0" err="1"/>
              <a:t>pretpostavke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ocene</a:t>
            </a:r>
            <a:r>
              <a:rPr lang="en-US" sz="2000" dirty="0"/>
              <a:t> </a:t>
            </a:r>
            <a:r>
              <a:rPr lang="en-US" sz="2000" dirty="0" err="1"/>
              <a:t>stručnjaka</a:t>
            </a:r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1036" y="2830606"/>
            <a:ext cx="4243642" cy="526624"/>
          </a:xfrm>
          <a:prstGeom prst="roundRect">
            <a:avLst>
              <a:gd name="adj" fmla="val 32246"/>
            </a:avLst>
          </a:prstGeom>
          <a:solidFill>
            <a:schemeClr val="tx2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/>
              <a:t>Ekstrapolacija</a:t>
            </a:r>
            <a:r>
              <a:rPr lang="en-US" sz="2000" b="1" dirty="0"/>
              <a:t> </a:t>
            </a:r>
            <a:r>
              <a:rPr lang="en-US" sz="2000" b="1" dirty="0" err="1"/>
              <a:t>trenda</a:t>
            </a:r>
            <a:endParaRPr lang="en-US" sz="20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72950" y="3250771"/>
            <a:ext cx="7341516" cy="1240205"/>
          </a:xfrm>
          <a:prstGeom prst="roundRect">
            <a:avLst>
              <a:gd name="adj" fmla="val 32246"/>
            </a:avLst>
          </a:prstGeom>
          <a:solidFill>
            <a:schemeClr val="accent5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000" dirty="0"/>
              <a:t>istraživači </a:t>
            </a:r>
            <a:r>
              <a:rPr lang="x-none" sz="2000" dirty="0" smtClean="0"/>
              <a:t>prilagođavaju </a:t>
            </a:r>
            <a:r>
              <a:rPr lang="x-none" sz="2000" dirty="0"/>
              <a:t>najprikladnije krivulje (linearne, kvadratne </a:t>
            </a:r>
            <a:r>
              <a:rPr lang="x-none" sz="2000" dirty="0" smtClean="0"/>
              <a:t>ili S-oblika </a:t>
            </a:r>
            <a:r>
              <a:rPr lang="x-none" sz="2000" dirty="0"/>
              <a:t>krivulje rasta) pomoću proteklih vremenskih serija radi</a:t>
            </a:r>
          </a:p>
          <a:p>
            <a:pPr marL="0" indent="0">
              <a:buNone/>
            </a:pPr>
            <a:r>
              <a:rPr lang="x-none" sz="2000" dirty="0"/>
              <a:t>njihovog korišćenja za ekstrapolaciju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92856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96" y="216843"/>
            <a:ext cx="8246070" cy="76352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Metode predviđanja okoline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36" y="1365810"/>
            <a:ext cx="4243642" cy="526624"/>
          </a:xfrm>
          <a:prstGeom prst="roundRect">
            <a:avLst>
              <a:gd name="adj" fmla="val 32246"/>
            </a:avLst>
          </a:prstGeom>
          <a:solidFill>
            <a:schemeClr val="tx2">
              <a:alpha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Korelacija</a:t>
            </a:r>
            <a:r>
              <a:rPr lang="en-US" sz="2000" b="1" dirty="0"/>
              <a:t> </a:t>
            </a:r>
            <a:r>
              <a:rPr lang="en-US" sz="2000" b="1" dirty="0" err="1"/>
              <a:t>trenda</a:t>
            </a:r>
            <a:endParaRPr lang="en-US" sz="20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72950" y="1785975"/>
            <a:ext cx="7341516" cy="1229829"/>
          </a:xfrm>
          <a:prstGeom prst="roundRect">
            <a:avLst>
              <a:gd name="adj" fmla="val 32246"/>
            </a:avLst>
          </a:prstGeom>
          <a:solidFill>
            <a:schemeClr val="accent5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000" dirty="0"/>
              <a:t>istraživači dovode u uzajamnu vezu različite vremenske serije u </a:t>
            </a:r>
            <a:r>
              <a:rPr lang="x-none" sz="2000" dirty="0" smtClean="0"/>
              <a:t>nadi da </a:t>
            </a:r>
            <a:r>
              <a:rPr lang="x-none" sz="2000" dirty="0"/>
              <a:t>će identifikovati pokazatelje napretka i zaostajanja koji se </a:t>
            </a:r>
            <a:r>
              <a:rPr lang="x-none" sz="2000" dirty="0" smtClean="0"/>
              <a:t>mogu koristiti </a:t>
            </a:r>
            <a:r>
              <a:rPr lang="x-none" sz="2000" dirty="0"/>
              <a:t>za </a:t>
            </a:r>
            <a:r>
              <a:rPr lang="x-none" sz="2000" dirty="0" smtClean="0"/>
              <a:t>predviđanje</a:t>
            </a:r>
            <a:r>
              <a:rPr lang="x-none" sz="2000" dirty="0"/>
              <a:t>;</a:t>
            </a:r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1036" y="3166276"/>
            <a:ext cx="4243642" cy="526624"/>
          </a:xfrm>
          <a:prstGeom prst="roundRect">
            <a:avLst>
              <a:gd name="adj" fmla="val 32246"/>
            </a:avLst>
          </a:prstGeom>
          <a:solidFill>
            <a:schemeClr val="tx2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/>
              <a:t>Dinamičko</a:t>
            </a:r>
            <a:r>
              <a:rPr lang="en-US" sz="2000" b="1" dirty="0"/>
              <a:t> </a:t>
            </a:r>
            <a:r>
              <a:rPr lang="en-US" sz="2000" b="1" dirty="0" err="1"/>
              <a:t>modeliranje</a:t>
            </a:r>
            <a:endParaRPr lang="en-US" sz="20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72950" y="3586441"/>
            <a:ext cx="7341516" cy="1240205"/>
          </a:xfrm>
          <a:prstGeom prst="roundRect">
            <a:avLst>
              <a:gd name="adj" fmla="val 32246"/>
            </a:avLst>
          </a:prstGeom>
          <a:solidFill>
            <a:schemeClr val="accent5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000" dirty="0"/>
              <a:t>istraživači postavljaju niz jednačina kojima pokušavaju da opišu</a:t>
            </a:r>
          </a:p>
          <a:p>
            <a:pPr marL="0" indent="0">
              <a:buNone/>
            </a:pPr>
            <a:r>
              <a:rPr lang="x-none" sz="2000" dirty="0"/>
              <a:t>osnovni sistem, a koeficijenti u jednačinama odgovaraju </a:t>
            </a:r>
            <a:r>
              <a:rPr lang="x-none" sz="2000" dirty="0" smtClean="0"/>
              <a:t>statističkim prosecima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0299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96" y="216843"/>
            <a:ext cx="8246070" cy="76352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Metode predviđanja okoline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36" y="1365810"/>
            <a:ext cx="4243642" cy="526624"/>
          </a:xfrm>
          <a:prstGeom prst="roundRect">
            <a:avLst>
              <a:gd name="adj" fmla="val 32246"/>
            </a:avLst>
          </a:prstGeom>
          <a:solidFill>
            <a:schemeClr val="tx2">
              <a:alpha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Analiza</a:t>
            </a:r>
            <a:r>
              <a:rPr lang="en-US" sz="2000" b="1" dirty="0"/>
              <a:t> </a:t>
            </a:r>
            <a:r>
              <a:rPr lang="en-US" sz="2000" b="1" dirty="0" err="1"/>
              <a:t>unakrsnog</a:t>
            </a:r>
            <a:r>
              <a:rPr lang="en-US" sz="2000" b="1" dirty="0"/>
              <a:t> </a:t>
            </a:r>
            <a:r>
              <a:rPr lang="en-US" sz="2000" b="1" dirty="0" err="1"/>
              <a:t>uticaja</a:t>
            </a:r>
            <a:endParaRPr lang="en-US" sz="20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72950" y="1785975"/>
            <a:ext cx="7341516" cy="1229829"/>
          </a:xfrm>
          <a:prstGeom prst="roundRect">
            <a:avLst>
              <a:gd name="adj" fmla="val 32246"/>
            </a:avLst>
          </a:prstGeom>
          <a:solidFill>
            <a:schemeClr val="accent5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000" dirty="0"/>
              <a:t>istraživači identifikuju skup ključnih trendova (one koji su od </a:t>
            </a:r>
            <a:r>
              <a:rPr lang="x-none" sz="2000" dirty="0" smtClean="0"/>
              <a:t>velikog značaja </a:t>
            </a:r>
            <a:r>
              <a:rPr lang="x-none" sz="2000" dirty="0"/>
              <a:t>i/ili verovatnoće), a rezultati se koriste za stvaranje «</a:t>
            </a:r>
            <a:r>
              <a:rPr lang="x-none" sz="2000" dirty="0" smtClean="0"/>
              <a:t>dominolanaca » </a:t>
            </a:r>
            <a:r>
              <a:rPr lang="x-none" sz="2000" dirty="0"/>
              <a:t>u kome jedan </a:t>
            </a:r>
            <a:r>
              <a:rPr lang="x-none" sz="2000" dirty="0" smtClean="0"/>
              <a:t>događaj </a:t>
            </a:r>
            <a:r>
              <a:rPr lang="x-none" sz="2000" dirty="0"/>
              <a:t>utiče na </a:t>
            </a:r>
            <a:r>
              <a:rPr lang="x-none" sz="2000" dirty="0" smtClean="0"/>
              <a:t>druge;</a:t>
            </a:r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1036" y="3166276"/>
            <a:ext cx="4243642" cy="526624"/>
          </a:xfrm>
          <a:prstGeom prst="roundRect">
            <a:avLst>
              <a:gd name="adj" fmla="val 32246"/>
            </a:avLst>
          </a:prstGeom>
          <a:solidFill>
            <a:schemeClr val="tx2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/>
              <a:t>Multiplikovani</a:t>
            </a:r>
            <a:r>
              <a:rPr lang="en-US" sz="2000" b="1" dirty="0"/>
              <a:t> scenario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72950" y="3586441"/>
            <a:ext cx="7341516" cy="1557059"/>
          </a:xfrm>
          <a:prstGeom prst="roundRect">
            <a:avLst>
              <a:gd name="adj" fmla="val 32246"/>
            </a:avLst>
          </a:prstGeom>
          <a:solidFill>
            <a:schemeClr val="accent5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000" dirty="0"/>
              <a:t>istraživači kreiraju predstavu o alternativnim budućim zbivanjima </a:t>
            </a:r>
            <a:r>
              <a:rPr lang="x-none" sz="2000" dirty="0" smtClean="0"/>
              <a:t>u kojoj </a:t>
            </a:r>
            <a:r>
              <a:rPr lang="x-none" sz="2000" dirty="0"/>
              <a:t>je svako za sebe celovito i poseduje izvesnu verovatnoću</a:t>
            </a:r>
          </a:p>
          <a:p>
            <a:pPr marL="0" indent="0">
              <a:buNone/>
            </a:pPr>
            <a:r>
              <a:rPr lang="x-none" sz="2000" dirty="0"/>
              <a:t>zbivanja (glavna svrha scenarija je potsticanje planiranja slučajnosti);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53682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96" y="216843"/>
            <a:ext cx="8246070" cy="76352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Metode predviđanja okoline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36" y="1365810"/>
            <a:ext cx="4243642" cy="526624"/>
          </a:xfrm>
          <a:prstGeom prst="roundRect">
            <a:avLst>
              <a:gd name="adj" fmla="val 32246"/>
            </a:avLst>
          </a:prstGeom>
          <a:solidFill>
            <a:schemeClr val="tx2">
              <a:alpha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 smtClean="0"/>
              <a:t>Predviđanje</a:t>
            </a:r>
            <a:r>
              <a:rPr lang="en-US" sz="2000" b="1" dirty="0" smtClean="0"/>
              <a:t> </a:t>
            </a:r>
            <a:r>
              <a:rPr lang="en-US" sz="2000" b="1" dirty="0" err="1"/>
              <a:t>tražnje</a:t>
            </a:r>
            <a:r>
              <a:rPr lang="en-US" sz="2000" b="1" dirty="0"/>
              <a:t> / </a:t>
            </a:r>
            <a:r>
              <a:rPr lang="en-US" sz="2000" b="1" dirty="0" err="1"/>
              <a:t>rizika</a:t>
            </a:r>
            <a:endParaRPr lang="en-US" sz="20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5285" y="2092680"/>
            <a:ext cx="8813430" cy="2601744"/>
          </a:xfrm>
          <a:prstGeom prst="roundRect">
            <a:avLst>
              <a:gd name="adj" fmla="val 32246"/>
            </a:avLst>
          </a:prstGeom>
          <a:solidFill>
            <a:schemeClr val="accent5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1800" dirty="0" smtClean="0"/>
              <a:t>- istraživači </a:t>
            </a:r>
            <a:r>
              <a:rPr lang="x-none" sz="1800" dirty="0"/>
              <a:t>identifikuju glavne </a:t>
            </a:r>
            <a:r>
              <a:rPr lang="x-none" sz="1800" dirty="0" smtClean="0"/>
              <a:t>događaje </a:t>
            </a:r>
            <a:r>
              <a:rPr lang="x-none" sz="1800" dirty="0"/>
              <a:t>koji bi mogli značajnije </a:t>
            </a:r>
            <a:r>
              <a:rPr lang="x-none" sz="1800" dirty="0" smtClean="0"/>
              <a:t>uticati na </a:t>
            </a:r>
            <a:r>
              <a:rPr lang="x-none" sz="1800" dirty="0"/>
              <a:t>preduzeće, a svaki </a:t>
            </a:r>
            <a:r>
              <a:rPr lang="x-none" sz="1800" dirty="0" smtClean="0"/>
              <a:t>događaj </a:t>
            </a:r>
            <a:r>
              <a:rPr lang="x-none" sz="1800" dirty="0"/>
              <a:t>se ocenjuje zbog </a:t>
            </a:r>
            <a:r>
              <a:rPr lang="x-none" sz="1800" dirty="0" smtClean="0"/>
              <a:t>njegove konvergencije </a:t>
            </a:r>
            <a:r>
              <a:rPr lang="x-none" sz="1800" dirty="0"/>
              <a:t>s više glavnih trendova u društvu;</a:t>
            </a:r>
          </a:p>
          <a:p>
            <a:pPr marL="0" indent="0">
              <a:buNone/>
            </a:pPr>
            <a:r>
              <a:rPr lang="x-none" sz="1800" dirty="0"/>
              <a:t>- ocenjuje se i zbir njegove privlačnosti za svaku pojedinu važniju </a:t>
            </a:r>
            <a:r>
              <a:rPr lang="x-none" sz="1800" dirty="0" smtClean="0"/>
              <a:t>grupu javnosti </a:t>
            </a:r>
            <a:r>
              <a:rPr lang="x-none" sz="1800" dirty="0"/>
              <a:t>u društvu;</a:t>
            </a:r>
          </a:p>
          <a:p>
            <a:pPr marL="0" indent="0">
              <a:buNone/>
            </a:pPr>
            <a:r>
              <a:rPr lang="x-none" sz="1800" dirty="0"/>
              <a:t>- što je veća konvergencija i privlačnost </a:t>
            </a:r>
            <a:r>
              <a:rPr lang="x-none" sz="1800" dirty="0" smtClean="0"/>
              <a:t>događaja</a:t>
            </a:r>
            <a:r>
              <a:rPr lang="x-none" sz="1800" dirty="0"/>
              <a:t>, to je veća</a:t>
            </a:r>
          </a:p>
          <a:p>
            <a:pPr marL="0" indent="0">
              <a:buNone/>
            </a:pPr>
            <a:r>
              <a:rPr lang="x-none" sz="1800" dirty="0"/>
              <a:t>verovatnoća njegova </a:t>
            </a:r>
            <a:r>
              <a:rPr lang="x-none" sz="1800" dirty="0" smtClean="0"/>
              <a:t>događaja</a:t>
            </a:r>
            <a:r>
              <a:rPr lang="x-none" sz="1800" dirty="0"/>
              <a:t>, a zatim se najznačajniji </a:t>
            </a:r>
            <a:r>
              <a:rPr lang="x-none" sz="1800" dirty="0" smtClean="0"/>
              <a:t>događaji, dalje</a:t>
            </a:r>
            <a:r>
              <a:rPr lang="x-none" sz="1800" dirty="0"/>
              <a:t>, istražuju;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78739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100" y="3205833"/>
            <a:ext cx="511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dirty="0" smtClean="0"/>
              <a:t>HVALA NA PAŽNJI 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50985" y="4201875"/>
            <a:ext cx="21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 smtClean="0"/>
              <a:t>Imate li pitanja?</a:t>
            </a:r>
            <a:endParaRPr lang="en-US" sz="2400" dirty="0"/>
          </a:p>
        </p:txBody>
      </p:sp>
      <p:pic>
        <p:nvPicPr>
          <p:cNvPr id="5" name="Picture 2" descr="Резултат слика за hvala na pazn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1425575"/>
            <a:ext cx="2428875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96" y="216843"/>
            <a:ext cx="8246070" cy="763526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Savremeno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orijentisan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prodavac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90" y="1305233"/>
            <a:ext cx="8929176" cy="126651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Savremeni</a:t>
            </a:r>
            <a:r>
              <a:rPr lang="en-US" sz="2400" dirty="0"/>
              <a:t> </a:t>
            </a:r>
            <a:r>
              <a:rPr lang="en-US" sz="2400" dirty="0" err="1"/>
              <a:t>pristup</a:t>
            </a:r>
            <a:r>
              <a:rPr lang="en-US" sz="2400" dirty="0"/>
              <a:t> </a:t>
            </a:r>
            <a:r>
              <a:rPr lang="en-US" sz="2400" dirty="0" err="1"/>
              <a:t>prodaji</a:t>
            </a:r>
            <a:r>
              <a:rPr lang="en-US" sz="2400" dirty="0"/>
              <a:t> ne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da se </a:t>
            </a:r>
            <a:r>
              <a:rPr lang="en-US" sz="2400" dirty="0" err="1"/>
              <a:t>zasniva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u </a:t>
            </a:r>
            <a:r>
              <a:rPr lang="en-US" sz="2400" dirty="0" err="1" smtClean="0"/>
              <a:t>klasičnim</a:t>
            </a:r>
            <a:r>
              <a:rPr lang="x-none" sz="2400" dirty="0" smtClean="0"/>
              <a:t> </a:t>
            </a:r>
            <a:r>
              <a:rPr lang="en-US" sz="2400" dirty="0" err="1" smtClean="0"/>
              <a:t>uslovima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masovnom</a:t>
            </a:r>
            <a:r>
              <a:rPr lang="en-US" sz="2400" dirty="0"/>
              <a:t> </a:t>
            </a:r>
            <a:r>
              <a:rPr lang="en-US" sz="2400" dirty="0" err="1"/>
              <a:t>marketingu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tehnikama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tog </a:t>
            </a:r>
            <a:r>
              <a:rPr lang="en-US" sz="2400" dirty="0" err="1"/>
              <a:t>pristupa</a:t>
            </a:r>
            <a:r>
              <a:rPr lang="en-US" sz="2400" dirty="0"/>
              <a:t> </a:t>
            </a:r>
            <a:r>
              <a:rPr lang="en-US" sz="2400" dirty="0" err="1"/>
              <a:t>proizilaze</a:t>
            </a:r>
            <a:r>
              <a:rPr lang="en-US" sz="2400" dirty="0"/>
              <a:t> </a:t>
            </a:r>
            <a:r>
              <a:rPr lang="en-US" sz="2400" dirty="0" smtClean="0"/>
              <a:t>a</a:t>
            </a:r>
            <a:r>
              <a:rPr lang="x-none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/>
              <a:t>su</a:t>
            </a:r>
            <a:r>
              <a:rPr lang="en-US" sz="2400" dirty="0"/>
              <a:t> bile </a:t>
            </a:r>
            <a:r>
              <a:rPr lang="en-US" sz="2400" dirty="0" err="1"/>
              <a:t>usmerene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jednom</a:t>
            </a:r>
            <a:r>
              <a:rPr lang="en-US" sz="2400" dirty="0"/>
              <a:t> </a:t>
            </a:r>
            <a:r>
              <a:rPr lang="en-US" sz="2400" dirty="0" err="1"/>
              <a:t>tipu</a:t>
            </a:r>
            <a:r>
              <a:rPr lang="en-US" sz="2400" dirty="0"/>
              <a:t> </a:t>
            </a:r>
            <a:r>
              <a:rPr lang="en-US" sz="2400" dirty="0" err="1"/>
              <a:t>potrošača</a:t>
            </a:r>
            <a:r>
              <a:rPr lang="en-US" sz="2400" dirty="0"/>
              <a:t>.</a:t>
            </a:r>
          </a:p>
        </p:txBody>
      </p:sp>
      <p:pic>
        <p:nvPicPr>
          <p:cNvPr id="2050" name="Picture 2" descr="Businessman, Consulting, Business, Meeting, Confer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962" y="2682875"/>
            <a:ext cx="5370075" cy="23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0134" y="902410"/>
            <a:ext cx="6872585" cy="725349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Uspešni</a:t>
            </a:r>
            <a:r>
              <a:rPr lang="x-none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menadžer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prodaje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savremenim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uslovima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dakle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uslovima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ekonomike</a:t>
            </a:r>
            <a:r>
              <a:rPr lang="x-none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biznisa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pred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sobom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klasične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zadatke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0134" y="2082495"/>
            <a:ext cx="4225906" cy="3511061"/>
          </a:xfrm>
        </p:spPr>
        <p:txBody>
          <a:bodyPr>
            <a:normAutofit/>
          </a:bodyPr>
          <a:lstStyle/>
          <a:p>
            <a:r>
              <a:rPr lang="en-US" sz="2000" dirty="0" err="1"/>
              <a:t>povećanje</a:t>
            </a:r>
            <a:r>
              <a:rPr lang="en-US" sz="2000" dirty="0"/>
              <a:t> </a:t>
            </a:r>
            <a:r>
              <a:rPr lang="en-US" sz="2000" dirty="0" err="1"/>
              <a:t>obima</a:t>
            </a:r>
            <a:r>
              <a:rPr lang="en-US" sz="2000" dirty="0"/>
              <a:t> </a:t>
            </a:r>
            <a:r>
              <a:rPr lang="en-US" sz="2000" dirty="0" err="1"/>
              <a:t>prodaje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strategijski</a:t>
            </a:r>
            <a:r>
              <a:rPr lang="en-US" sz="2000" dirty="0"/>
              <a:t> </a:t>
            </a:r>
            <a:r>
              <a:rPr lang="en-US" sz="2000" dirty="0" err="1"/>
              <a:t>definisanim</a:t>
            </a:r>
            <a:r>
              <a:rPr lang="en-US" sz="2000" dirty="0"/>
              <a:t> </a:t>
            </a:r>
            <a:r>
              <a:rPr lang="en-US" sz="2000" dirty="0" err="1"/>
              <a:t>tržištima</a:t>
            </a:r>
            <a:r>
              <a:rPr lang="en-US" sz="2000" dirty="0"/>
              <a:t>;</a:t>
            </a:r>
          </a:p>
          <a:p>
            <a:r>
              <a:rPr lang="en-US" sz="2000" dirty="0" err="1" smtClean="0"/>
              <a:t>rast</a:t>
            </a:r>
            <a:r>
              <a:rPr lang="en-US" sz="2000" dirty="0" smtClean="0"/>
              <a:t> </a:t>
            </a:r>
            <a:r>
              <a:rPr lang="en-US" sz="2000" dirty="0" err="1"/>
              <a:t>kontribucione</a:t>
            </a:r>
            <a:r>
              <a:rPr lang="en-US" sz="2000" dirty="0"/>
              <a:t> </a:t>
            </a:r>
            <a:r>
              <a:rPr lang="en-US" sz="2000" dirty="0" err="1"/>
              <a:t>marže</a:t>
            </a:r>
            <a:r>
              <a:rPr lang="en-US" sz="2000" dirty="0"/>
              <a:t>;</a:t>
            </a:r>
          </a:p>
          <a:p>
            <a:r>
              <a:rPr lang="en-US" sz="2000" dirty="0" err="1" smtClean="0"/>
              <a:t>smanjivanje</a:t>
            </a:r>
            <a:r>
              <a:rPr lang="en-US" sz="2000" dirty="0" smtClean="0"/>
              <a:t> </a:t>
            </a:r>
            <a:r>
              <a:rPr lang="en-US" sz="2000" dirty="0" err="1"/>
              <a:t>troškova</a:t>
            </a:r>
            <a:r>
              <a:rPr lang="en-US" sz="2000" dirty="0"/>
              <a:t> </a:t>
            </a:r>
            <a:r>
              <a:rPr lang="en-US" sz="2000" dirty="0" err="1"/>
              <a:t>prodaje</a:t>
            </a:r>
            <a:r>
              <a:rPr lang="en-US" sz="2000" dirty="0"/>
              <a:t>;</a:t>
            </a:r>
          </a:p>
          <a:p>
            <a:r>
              <a:rPr lang="en-US" sz="2000" dirty="0" err="1" smtClean="0"/>
              <a:t>rast</a:t>
            </a:r>
            <a:r>
              <a:rPr lang="en-US" sz="2000" dirty="0" smtClean="0"/>
              <a:t> </a:t>
            </a:r>
            <a:r>
              <a:rPr lang="en-US" sz="2000" dirty="0" err="1"/>
              <a:t>profitabilnosti</a:t>
            </a:r>
            <a:r>
              <a:rPr lang="en-US" sz="2000" dirty="0"/>
              <a:t> </a:t>
            </a:r>
            <a:r>
              <a:rPr lang="en-US" sz="2000" dirty="0" err="1"/>
              <a:t>prodaje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ukupnog</a:t>
            </a:r>
            <a:r>
              <a:rPr lang="en-US" sz="2000" dirty="0"/>
              <a:t> </a:t>
            </a:r>
            <a:r>
              <a:rPr lang="en-US" sz="2000" dirty="0" err="1"/>
              <a:t>poslovanja</a:t>
            </a:r>
            <a:r>
              <a:rPr lang="en-US" sz="2000" dirty="0"/>
              <a:t> </a:t>
            </a:r>
            <a:r>
              <a:rPr lang="en-US" sz="2000" dirty="0" err="1"/>
              <a:t>kompanije</a:t>
            </a:r>
            <a:r>
              <a:rPr lang="en-US" sz="2000" dirty="0"/>
              <a:t>;</a:t>
            </a:r>
          </a:p>
        </p:txBody>
      </p:sp>
      <p:pic>
        <p:nvPicPr>
          <p:cNvPr id="5122" name="Picture 2" descr="Shopping Cart, Shopping,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040" y="1930095"/>
            <a:ext cx="2341879" cy="234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y, Cell Phone, Cellular, Commerce, Electronic, H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980" y="1543865"/>
            <a:ext cx="3154680" cy="35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9658" y="638250"/>
            <a:ext cx="6872585" cy="72534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 </a:t>
            </a:r>
            <a:r>
              <a:rPr lang="en-US" sz="2400" dirty="0" err="1">
                <a:solidFill>
                  <a:schemeClr val="bg1"/>
                </a:solidFill>
              </a:rPr>
              <a:t>marketinškom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smislu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posao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modernog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prodavca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svodi</a:t>
            </a:r>
            <a:r>
              <a:rPr lang="en-US" sz="2400" dirty="0">
                <a:solidFill>
                  <a:schemeClr val="bg1"/>
                </a:solidFill>
              </a:rPr>
              <a:t> se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sledeće</a:t>
            </a:r>
            <a:r>
              <a:rPr lang="x-none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glavne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elemente</a:t>
            </a:r>
            <a:r>
              <a:rPr lang="x-none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59658" y="1490199"/>
            <a:ext cx="5153662" cy="3511061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rešavanje</a:t>
            </a:r>
            <a:r>
              <a:rPr lang="en-US" sz="2000" dirty="0" smtClean="0"/>
              <a:t> </a:t>
            </a:r>
            <a:r>
              <a:rPr lang="en-US" sz="2000" dirty="0" err="1"/>
              <a:t>problema</a:t>
            </a:r>
            <a:r>
              <a:rPr lang="en-US" sz="2000" dirty="0"/>
              <a:t> </a:t>
            </a:r>
            <a:r>
              <a:rPr lang="en-US" sz="2000" dirty="0" err="1"/>
              <a:t>potrošača</a:t>
            </a:r>
            <a:r>
              <a:rPr lang="en-US" sz="2000" dirty="0"/>
              <a:t>;</a:t>
            </a:r>
          </a:p>
          <a:p>
            <a:r>
              <a:rPr lang="en-US" sz="2000" dirty="0" err="1" smtClean="0"/>
              <a:t>zadržavanje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povećanje</a:t>
            </a:r>
            <a:r>
              <a:rPr lang="en-US" sz="2000" dirty="0"/>
              <a:t> </a:t>
            </a:r>
            <a:r>
              <a:rPr lang="en-US" sz="2000" dirty="0" err="1"/>
              <a:t>postojećeg</a:t>
            </a:r>
            <a:r>
              <a:rPr lang="en-US" sz="2000" dirty="0"/>
              <a:t> </a:t>
            </a:r>
            <a:r>
              <a:rPr lang="en-US" sz="2000" dirty="0" err="1"/>
              <a:t>biznisa</a:t>
            </a:r>
            <a:r>
              <a:rPr lang="en-US" sz="2000" dirty="0"/>
              <a:t>;</a:t>
            </a:r>
          </a:p>
          <a:p>
            <a:r>
              <a:rPr lang="en-US" sz="2000" dirty="0" err="1" smtClean="0"/>
              <a:t>obezbe</a:t>
            </a:r>
            <a:r>
              <a:rPr lang="x-none" sz="2000" dirty="0" smtClean="0"/>
              <a:t>đ</a:t>
            </a:r>
            <a:r>
              <a:rPr lang="en-US" sz="2000" dirty="0" err="1" smtClean="0"/>
              <a:t>ivanje</a:t>
            </a:r>
            <a:r>
              <a:rPr lang="en-US" sz="2000" dirty="0" smtClean="0"/>
              <a:t> </a:t>
            </a:r>
            <a:r>
              <a:rPr lang="en-US" sz="2000" dirty="0" err="1"/>
              <a:t>postojećim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potencijalnim</a:t>
            </a:r>
            <a:r>
              <a:rPr lang="en-US" sz="2000" dirty="0"/>
              <a:t> </a:t>
            </a:r>
            <a:r>
              <a:rPr lang="en-US" sz="2000" dirty="0" err="1"/>
              <a:t>kupcima</a:t>
            </a:r>
            <a:r>
              <a:rPr lang="en-US" sz="2000" dirty="0"/>
              <a:t> </a:t>
            </a:r>
            <a:r>
              <a:rPr lang="en-US" sz="2000" dirty="0" err="1"/>
              <a:t>odgovarajućih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označavanje</a:t>
            </a:r>
            <a:r>
              <a:rPr lang="en-US" sz="2000" dirty="0"/>
              <a:t> </a:t>
            </a:r>
            <a:r>
              <a:rPr lang="en-US" sz="2000" dirty="0" err="1"/>
              <a:t>cena</a:t>
            </a:r>
            <a:r>
              <a:rPr lang="en-US" sz="2000" dirty="0"/>
              <a:t>, </a:t>
            </a:r>
            <a:r>
              <a:rPr lang="en-US" sz="2000" dirty="0" err="1"/>
              <a:t>saveti</a:t>
            </a:r>
            <a:r>
              <a:rPr lang="en-US" sz="2000" dirty="0"/>
              <a:t>, </a:t>
            </a:r>
            <a:r>
              <a:rPr lang="en-US" sz="2000" dirty="0" err="1"/>
              <a:t>rešavanje</a:t>
            </a:r>
            <a:r>
              <a:rPr lang="en-US" sz="2000" dirty="0"/>
              <a:t> </a:t>
            </a:r>
            <a:r>
              <a:rPr lang="en-US" sz="2000" dirty="0" err="1"/>
              <a:t>žalbi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slično</a:t>
            </a:r>
            <a:r>
              <a:rPr lang="en-US" sz="2000" dirty="0" smtClean="0"/>
              <a:t>;</a:t>
            </a:r>
            <a:endParaRPr lang="x-none" sz="2000" dirty="0" smtClean="0"/>
          </a:p>
          <a:p>
            <a:r>
              <a:rPr lang="en-US" sz="2000" dirty="0" err="1" smtClean="0"/>
              <a:t>reprezentovanje</a:t>
            </a:r>
            <a:r>
              <a:rPr lang="en-US" sz="2000" dirty="0" smtClean="0"/>
              <a:t> </a:t>
            </a:r>
            <a:r>
              <a:rPr lang="en-US" sz="2000" dirty="0" err="1"/>
              <a:t>kompanije</a:t>
            </a:r>
            <a:r>
              <a:rPr lang="en-US" sz="2000" dirty="0"/>
              <a:t>; </a:t>
            </a:r>
            <a:r>
              <a:rPr lang="en-US" sz="2000" dirty="0" err="1"/>
              <a:t>i</a:t>
            </a:r>
            <a:endParaRPr lang="en-US" sz="2000" dirty="0"/>
          </a:p>
          <a:p>
            <a:r>
              <a:rPr lang="en-US" sz="2000" dirty="0" err="1" smtClean="0"/>
              <a:t>obezbe</a:t>
            </a:r>
            <a:r>
              <a:rPr lang="x-none" sz="2000" dirty="0" smtClean="0"/>
              <a:t>đ</a:t>
            </a:r>
            <a:r>
              <a:rPr lang="en-US" sz="2000" dirty="0" err="1" smtClean="0"/>
              <a:t>ivanje</a:t>
            </a:r>
            <a:r>
              <a:rPr lang="en-US" sz="2000" dirty="0" smtClean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od </a:t>
            </a:r>
            <a:r>
              <a:rPr lang="en-US" sz="2000" dirty="0" err="1"/>
              <a:t>potrošača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 smtClean="0"/>
              <a:t>potrošačima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smtClean="0"/>
              <a:t>od</a:t>
            </a:r>
            <a:r>
              <a:rPr lang="x-none" sz="2000" dirty="0" smtClean="0"/>
              <a:t> </a:t>
            </a:r>
            <a:r>
              <a:rPr lang="en-US" sz="2000" dirty="0" err="1" smtClean="0"/>
              <a:t>menadžmenta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 smtClean="0"/>
              <a:t>menadžmentu</a:t>
            </a:r>
            <a:r>
              <a:rPr lang="en-US" sz="2000" dirty="0" smtClean="0"/>
              <a:t> </a:t>
            </a:r>
            <a:r>
              <a:rPr lang="en-US" sz="2000" dirty="0" err="1" smtClean="0"/>
              <a:t>preduzeća</a:t>
            </a:r>
            <a:r>
              <a:rPr lang="x-none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612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96" y="216843"/>
            <a:ext cx="8246070" cy="763526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Savremeno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orijentisan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prodavac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90" y="1366193"/>
            <a:ext cx="4811830" cy="2931487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Zadržavanje</a:t>
            </a:r>
            <a:r>
              <a:rPr lang="en-US" sz="2400" dirty="0"/>
              <a:t> </a:t>
            </a:r>
            <a:r>
              <a:rPr lang="en-US" sz="2400" dirty="0" err="1"/>
              <a:t>postojećeg</a:t>
            </a:r>
            <a:r>
              <a:rPr lang="en-US" sz="2400" dirty="0"/>
              <a:t> </a:t>
            </a:r>
            <a:r>
              <a:rPr lang="en-US" sz="2400" dirty="0" err="1"/>
              <a:t>obima</a:t>
            </a:r>
            <a:r>
              <a:rPr lang="en-US" sz="2400" dirty="0"/>
              <a:t> </a:t>
            </a:r>
            <a:r>
              <a:rPr lang="en-US" sz="2400" dirty="0" err="1"/>
              <a:t>poslovanja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sticanje</a:t>
            </a:r>
            <a:r>
              <a:rPr lang="en-US" sz="2400" dirty="0"/>
              <a:t> </a:t>
            </a:r>
            <a:r>
              <a:rPr lang="en-US" sz="2400" dirty="0" err="1"/>
              <a:t>novih</a:t>
            </a:r>
            <a:r>
              <a:rPr lang="en-US" sz="2400" dirty="0"/>
              <a:t> </a:t>
            </a:r>
            <a:r>
              <a:rPr lang="en-US" sz="2400" dirty="0" err="1" smtClean="0"/>
              <a:t>potrošača</a:t>
            </a:r>
            <a:r>
              <a:rPr lang="x-none" sz="2400" dirty="0" smtClean="0"/>
              <a:t> </a:t>
            </a:r>
            <a:r>
              <a:rPr lang="en-US" sz="2400" dirty="0" err="1" smtClean="0"/>
              <a:t>predstavljaju</a:t>
            </a:r>
            <a:r>
              <a:rPr lang="en-US" sz="2400" dirty="0" smtClean="0"/>
              <a:t> </a:t>
            </a:r>
            <a:r>
              <a:rPr lang="en-US" sz="2400" dirty="0" err="1"/>
              <a:t>ključnu</a:t>
            </a:r>
            <a:r>
              <a:rPr lang="en-US" sz="2400" dirty="0"/>
              <a:t> </a:t>
            </a:r>
            <a:r>
              <a:rPr lang="en-US" sz="2400" dirty="0" err="1"/>
              <a:t>ulogu</a:t>
            </a:r>
            <a:r>
              <a:rPr lang="en-US" sz="2400" dirty="0"/>
              <a:t> </a:t>
            </a:r>
            <a:r>
              <a:rPr lang="en-US" sz="2400" dirty="0" err="1"/>
              <a:t>savremenog</a:t>
            </a:r>
            <a:r>
              <a:rPr lang="en-US" sz="2400" dirty="0"/>
              <a:t> </a:t>
            </a:r>
            <a:r>
              <a:rPr lang="en-US" sz="2400" dirty="0" err="1" smtClean="0"/>
              <a:t>prodavca</a:t>
            </a:r>
            <a:r>
              <a:rPr lang="x-none" sz="2400" dirty="0" smtClean="0"/>
              <a:t>. </a:t>
            </a:r>
            <a:br>
              <a:rPr lang="x-none" sz="2400" dirty="0" smtClean="0"/>
            </a:br>
            <a:r>
              <a:rPr lang="x-none" sz="2400" dirty="0" smtClean="0"/>
              <a:t>S</a:t>
            </a:r>
            <a:r>
              <a:rPr lang="en-US" sz="2400" dirty="0" err="1" smtClean="0"/>
              <a:t>avremeni</a:t>
            </a:r>
            <a:r>
              <a:rPr lang="en-US" sz="2400" dirty="0" smtClean="0"/>
              <a:t> </a:t>
            </a:r>
            <a:r>
              <a:rPr lang="en-US" sz="2400" dirty="0" err="1"/>
              <a:t>prodavac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cilj</a:t>
            </a:r>
            <a:r>
              <a:rPr lang="en-US" sz="2400" dirty="0"/>
              <a:t> da </a:t>
            </a:r>
            <a:r>
              <a:rPr lang="en-US" sz="2400" dirty="0" err="1"/>
              <a:t>prodaje</a:t>
            </a:r>
            <a:r>
              <a:rPr lang="en-US" sz="2400" dirty="0"/>
              <a:t> </a:t>
            </a:r>
            <a:r>
              <a:rPr lang="en-US" sz="2400" dirty="0" err="1" smtClean="0"/>
              <a:t>rešenja</a:t>
            </a:r>
            <a:r>
              <a:rPr lang="x-non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smtClean="0"/>
              <a:t>ne</a:t>
            </a:r>
            <a:r>
              <a:rPr lang="x-none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/>
              <a:t>proizvode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usluge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64480" y="1366193"/>
            <a:ext cx="3649986" cy="293148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Efikasnost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efektivnost</a:t>
            </a:r>
            <a:r>
              <a:rPr lang="en-US" sz="2400" dirty="0"/>
              <a:t> u </a:t>
            </a:r>
            <a:r>
              <a:rPr lang="en-US" sz="2400" dirty="0" err="1"/>
              <a:t>prodaji</a:t>
            </a:r>
            <a:r>
              <a:rPr lang="en-US" sz="2400" dirty="0"/>
              <a:t> </a:t>
            </a:r>
            <a:r>
              <a:rPr lang="en-US" sz="2400" dirty="0" err="1"/>
              <a:t>zavisi</a:t>
            </a:r>
            <a:r>
              <a:rPr lang="en-US" sz="2400" dirty="0"/>
              <a:t> od </a:t>
            </a:r>
            <a:r>
              <a:rPr lang="en-US" sz="2400" dirty="0" err="1"/>
              <a:t>sposobnosti</a:t>
            </a:r>
            <a:r>
              <a:rPr lang="en-US" sz="2400" dirty="0"/>
              <a:t> </a:t>
            </a:r>
            <a:r>
              <a:rPr lang="en-US" sz="2400" dirty="0" err="1"/>
              <a:t>prodavca</a:t>
            </a:r>
            <a:r>
              <a:rPr lang="en-US" sz="2400" dirty="0"/>
              <a:t> </a:t>
            </a:r>
            <a:r>
              <a:rPr lang="en-US" sz="2400" dirty="0" smtClean="0"/>
              <a:t>da</a:t>
            </a:r>
            <a:r>
              <a:rPr lang="x-none" sz="2400" dirty="0" smtClean="0"/>
              <a:t> </a:t>
            </a:r>
            <a:r>
              <a:rPr lang="en-US" sz="2400" dirty="0" err="1" smtClean="0"/>
              <a:t>istraži</a:t>
            </a:r>
            <a:r>
              <a:rPr lang="en-US" sz="2400" dirty="0" smtClean="0"/>
              <a:t> </a:t>
            </a:r>
            <a:r>
              <a:rPr lang="en-US" sz="2400" dirty="0" err="1"/>
              <a:t>individualne</a:t>
            </a:r>
            <a:r>
              <a:rPr lang="en-US" sz="2400" dirty="0"/>
              <a:t> </a:t>
            </a:r>
            <a:r>
              <a:rPr lang="en-US" sz="2400" dirty="0" err="1"/>
              <a:t>potrebe</a:t>
            </a:r>
            <a:r>
              <a:rPr lang="en-US" sz="2400" dirty="0"/>
              <a:t> </a:t>
            </a:r>
            <a:r>
              <a:rPr lang="en-US" sz="2400" dirty="0" err="1"/>
              <a:t>kupca</a:t>
            </a:r>
            <a:r>
              <a:rPr lang="en-US" sz="2400" dirty="0"/>
              <a:t>, da </a:t>
            </a:r>
            <a:r>
              <a:rPr lang="en-US" sz="2400" dirty="0" err="1"/>
              <a:t>shvati</a:t>
            </a:r>
            <a:r>
              <a:rPr lang="en-US" sz="2400" dirty="0"/>
              <a:t> </a:t>
            </a:r>
            <a:r>
              <a:rPr lang="en-US" sz="2400" dirty="0" err="1"/>
              <a:t>njegove</a:t>
            </a:r>
            <a:r>
              <a:rPr lang="en-US" sz="2400" dirty="0"/>
              <a:t> </a:t>
            </a:r>
            <a:r>
              <a:rPr lang="en-US" sz="2400" dirty="0" err="1"/>
              <a:t>probleme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da </a:t>
            </a:r>
            <a:r>
              <a:rPr lang="en-US" sz="2400" dirty="0" err="1" smtClean="0"/>
              <a:t>odgovarajuće</a:t>
            </a:r>
            <a:r>
              <a:rPr lang="x-none" sz="2400" dirty="0" smtClean="0"/>
              <a:t> </a:t>
            </a:r>
            <a:r>
              <a:rPr lang="en-US" sz="2400" dirty="0" err="1" smtClean="0"/>
              <a:t>reaguje</a:t>
            </a:r>
            <a:r>
              <a:rPr lang="en-US" sz="2400" dirty="0"/>
              <a:t>.</a:t>
            </a:r>
          </a:p>
        </p:txBody>
      </p:sp>
      <p:pic>
        <p:nvPicPr>
          <p:cNvPr id="3078" name="Picture 6" descr="Mannequin, Fashion, Female, Clothing, Dummy, Silhouet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9040" y="3032968"/>
            <a:ext cx="1858646" cy="203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45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1601" y="1283060"/>
            <a:ext cx="3729619" cy="2073598"/>
          </a:xfrm>
          <a:prstGeom prst="roundRect">
            <a:avLst/>
          </a:prstGeo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1600" b="0" dirty="0" err="1" smtClean="0"/>
              <a:t>Savremeni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prodavci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su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sve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više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razvojno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orijentisani</a:t>
            </a:r>
            <a:r>
              <a:rPr lang="x-none" sz="1600" b="0" dirty="0" smtClean="0"/>
              <a:t>,</a:t>
            </a:r>
            <a:r>
              <a:rPr lang="en-US" sz="1600" b="0" dirty="0" smtClean="0"/>
              <a:t> a </a:t>
            </a:r>
            <a:r>
              <a:rPr lang="en-US" sz="1600" b="0" dirty="0" err="1" smtClean="0"/>
              <a:t>sve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manje</a:t>
            </a:r>
            <a:r>
              <a:rPr lang="en-US" sz="1600" b="0" dirty="0" smtClean="0"/>
              <a:t> puki</a:t>
            </a:r>
            <a:r>
              <a:rPr lang="x-none" sz="1600" b="0" dirty="0" smtClean="0"/>
              <a:t> </a:t>
            </a:r>
            <a:r>
              <a:rPr lang="en-US" sz="1600" b="0" dirty="0" err="1" smtClean="0"/>
              <a:t>serviseri</a:t>
            </a:r>
            <a:r>
              <a:rPr lang="en-US" sz="1600" b="0" dirty="0" smtClean="0"/>
              <a:t> u </a:t>
            </a:r>
            <a:r>
              <a:rPr lang="en-US" sz="1600" b="0" dirty="0" err="1" smtClean="0"/>
              <a:t>procesu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kupoprodaje</a:t>
            </a:r>
            <a:r>
              <a:rPr lang="en-US" sz="1600" b="0" dirty="0" smtClean="0"/>
              <a:t>.</a:t>
            </a:r>
            <a:r>
              <a:rPr lang="x-none" sz="1600" b="0" dirty="0"/>
              <a:t> Efikasni i efektivni prodavci su, u </a:t>
            </a:r>
            <a:r>
              <a:rPr lang="x-none" sz="1600" b="0" dirty="0" smtClean="0"/>
              <a:t>pravom smislu</a:t>
            </a:r>
            <a:r>
              <a:rPr lang="x-none" sz="1600" b="0" dirty="0"/>
              <a:t>, agenti u procesu razmene roba i usluga na tržištu. </a:t>
            </a:r>
            <a:r>
              <a:rPr lang="x-none" sz="1600" b="0" dirty="0" smtClean="0"/>
              <a:t>Brojni </a:t>
            </a:r>
            <a:r>
              <a:rPr lang="x-none" sz="1600" b="0" dirty="0"/>
              <a:t>faktori dovode do jačanja uloge marketing </a:t>
            </a:r>
            <a:r>
              <a:rPr lang="x-none" sz="1600" b="0" dirty="0" smtClean="0"/>
              <a:t>prodavca.</a:t>
            </a:r>
            <a:endParaRPr lang="en-US" sz="1600" b="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0" y="1283060"/>
            <a:ext cx="4418316" cy="36940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err="1"/>
              <a:t>Posebno</a:t>
            </a:r>
            <a:r>
              <a:rPr lang="en-US" sz="1800" b="0" dirty="0"/>
              <a:t> se </a:t>
            </a:r>
            <a:r>
              <a:rPr lang="en-US" sz="1800" b="0" dirty="0" err="1"/>
              <a:t>mogu</a:t>
            </a:r>
            <a:r>
              <a:rPr lang="en-US" sz="1800" b="0" dirty="0"/>
              <a:t> </a:t>
            </a:r>
            <a:r>
              <a:rPr lang="en-US" sz="1800" b="0" dirty="0" err="1"/>
              <a:t>izdvojiti</a:t>
            </a:r>
            <a:r>
              <a:rPr lang="en-US" sz="1800" b="0" dirty="0"/>
              <a:t> </a:t>
            </a:r>
            <a:r>
              <a:rPr lang="en-US" sz="1800" b="0" dirty="0" err="1" smtClean="0"/>
              <a:t>sledeći</a:t>
            </a:r>
            <a:r>
              <a:rPr lang="x-none" sz="1800" b="0" dirty="0" smtClean="0"/>
              <a:t> </a:t>
            </a:r>
            <a:r>
              <a:rPr lang="en-US" sz="1800" b="0" dirty="0" err="1" smtClean="0"/>
              <a:t>faktori</a:t>
            </a:r>
            <a:r>
              <a:rPr lang="en-US" sz="1800" b="0" dirty="0" smtClean="0"/>
              <a:t>:</a:t>
            </a:r>
            <a:endParaRPr lang="en-US" sz="18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dirty="0" err="1" smtClean="0"/>
              <a:t>stalno</a:t>
            </a:r>
            <a:r>
              <a:rPr lang="en-US" sz="1800" b="0" dirty="0" smtClean="0"/>
              <a:t> </a:t>
            </a:r>
            <a:r>
              <a:rPr lang="en-US" sz="1800" b="0" dirty="0" err="1"/>
              <a:t>rastući</a:t>
            </a:r>
            <a:r>
              <a:rPr lang="en-US" sz="1800" b="0" dirty="0"/>
              <a:t> </a:t>
            </a:r>
            <a:r>
              <a:rPr lang="en-US" sz="1800" b="0" dirty="0" err="1"/>
              <a:t>nivo</a:t>
            </a:r>
            <a:r>
              <a:rPr lang="en-US" sz="1800" b="0" dirty="0"/>
              <a:t> </a:t>
            </a:r>
            <a:r>
              <a:rPr lang="en-US" sz="1800" b="0" dirty="0" err="1" smtClean="0"/>
              <a:t>konkurencije</a:t>
            </a:r>
            <a:r>
              <a:rPr lang="en-US" sz="1800" b="0" dirty="0" smtClean="0"/>
              <a:t>;</a:t>
            </a:r>
            <a:endParaRPr lang="en-US" sz="18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dirty="0" err="1" smtClean="0"/>
              <a:t>sve</a:t>
            </a:r>
            <a:r>
              <a:rPr lang="en-US" sz="1800" b="0" dirty="0" smtClean="0"/>
              <a:t> </a:t>
            </a:r>
            <a:r>
              <a:rPr lang="en-US" sz="1800" b="0" dirty="0" err="1"/>
              <a:t>veća</a:t>
            </a:r>
            <a:r>
              <a:rPr lang="en-US" sz="1800" b="0" dirty="0"/>
              <a:t> </a:t>
            </a:r>
            <a:r>
              <a:rPr lang="en-US" sz="1800" b="0" dirty="0" err="1"/>
              <a:t>upotreba</a:t>
            </a:r>
            <a:r>
              <a:rPr lang="en-US" sz="1800" b="0" dirty="0"/>
              <a:t> </a:t>
            </a:r>
            <a:r>
              <a:rPr lang="en-US" sz="1800" b="0" dirty="0" err="1"/>
              <a:t>sofisticirane</a:t>
            </a:r>
            <a:r>
              <a:rPr lang="en-US" sz="1800" b="0" dirty="0"/>
              <a:t> </a:t>
            </a:r>
            <a:r>
              <a:rPr lang="en-US" sz="1800" b="0" dirty="0" err="1"/>
              <a:t>informacione</a:t>
            </a:r>
            <a:r>
              <a:rPr lang="en-US" sz="1800" b="0" dirty="0"/>
              <a:t> </a:t>
            </a:r>
            <a:r>
              <a:rPr lang="en-US" sz="1800" b="0" dirty="0" err="1"/>
              <a:t>i</a:t>
            </a:r>
            <a:r>
              <a:rPr lang="en-US" sz="1800" b="0" dirty="0"/>
              <a:t> </a:t>
            </a:r>
            <a:r>
              <a:rPr lang="en-US" sz="1800" b="0" dirty="0" err="1"/>
              <a:t>ostale</a:t>
            </a:r>
            <a:r>
              <a:rPr lang="en-US" sz="1800" b="0" dirty="0"/>
              <a:t> </a:t>
            </a:r>
            <a:r>
              <a:rPr lang="en-US" sz="1800" b="0" dirty="0" err="1" smtClean="0"/>
              <a:t>tehnologije</a:t>
            </a:r>
            <a:r>
              <a:rPr lang="en-US" sz="1800" b="0" dirty="0" smtClean="0"/>
              <a:t>;</a:t>
            </a:r>
            <a:endParaRPr lang="en-US" sz="18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dirty="0" err="1" smtClean="0"/>
              <a:t>stalno</a:t>
            </a:r>
            <a:r>
              <a:rPr lang="en-US" sz="1800" b="0" dirty="0" smtClean="0"/>
              <a:t> </a:t>
            </a:r>
            <a:r>
              <a:rPr lang="en-US" sz="1800" b="0" dirty="0" err="1"/>
              <a:t>povećanje</a:t>
            </a:r>
            <a:r>
              <a:rPr lang="en-US" sz="1800" b="0" dirty="0"/>
              <a:t> </a:t>
            </a:r>
            <a:r>
              <a:rPr lang="en-US" sz="1800" b="0" dirty="0" err="1"/>
              <a:t>broja</a:t>
            </a:r>
            <a:r>
              <a:rPr lang="en-US" sz="1800" b="0" dirty="0"/>
              <a:t> </a:t>
            </a:r>
            <a:r>
              <a:rPr lang="en-US" sz="1800" b="0" dirty="0" err="1"/>
              <a:t>i</a:t>
            </a:r>
            <a:r>
              <a:rPr lang="en-US" sz="1800" b="0" dirty="0"/>
              <a:t> </a:t>
            </a:r>
            <a:r>
              <a:rPr lang="en-US" sz="1800" b="0" dirty="0" err="1"/>
              <a:t>sadržaja</a:t>
            </a:r>
            <a:r>
              <a:rPr lang="en-US" sz="1800" b="0" dirty="0"/>
              <a:t> </a:t>
            </a:r>
            <a:r>
              <a:rPr lang="en-US" sz="1800" b="0" dirty="0" err="1"/>
              <a:t>zadataka</a:t>
            </a:r>
            <a:r>
              <a:rPr lang="en-US" sz="1800" b="0" dirty="0"/>
              <a:t> </a:t>
            </a:r>
            <a:r>
              <a:rPr lang="en-US" sz="1800" b="0" dirty="0" err="1"/>
              <a:t>koje</a:t>
            </a:r>
            <a:r>
              <a:rPr lang="en-US" sz="1800" b="0" dirty="0"/>
              <a:t> bi </a:t>
            </a:r>
            <a:r>
              <a:rPr lang="en-US" sz="1800" b="0" dirty="0" err="1"/>
              <a:t>trebalo</a:t>
            </a:r>
            <a:r>
              <a:rPr lang="en-US" sz="1800" b="0" dirty="0"/>
              <a:t> da </a:t>
            </a:r>
            <a:r>
              <a:rPr lang="en-US" sz="1800" b="0" dirty="0" err="1" smtClean="0"/>
              <a:t>rešava</a:t>
            </a:r>
            <a:r>
              <a:rPr lang="en-US" sz="1800" b="0" dirty="0" smtClean="0"/>
              <a:t>;</a:t>
            </a:r>
            <a:endParaRPr lang="en-US" sz="18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dirty="0" err="1" smtClean="0"/>
              <a:t>stalan</a:t>
            </a:r>
            <a:r>
              <a:rPr lang="en-US" sz="1800" b="0" dirty="0" smtClean="0"/>
              <a:t> </a:t>
            </a:r>
            <a:r>
              <a:rPr lang="en-US" sz="1800" b="0" dirty="0" err="1"/>
              <a:t>rast</a:t>
            </a:r>
            <a:r>
              <a:rPr lang="en-US" sz="1800" b="0" dirty="0"/>
              <a:t> </a:t>
            </a:r>
            <a:r>
              <a:rPr lang="en-US" sz="1800" b="0" dirty="0" err="1"/>
              <a:t>nivoa</a:t>
            </a:r>
            <a:r>
              <a:rPr lang="en-US" sz="1800" b="0" dirty="0"/>
              <a:t> </a:t>
            </a:r>
            <a:r>
              <a:rPr lang="en-US" sz="1800" b="0" dirty="0" err="1"/>
              <a:t>standarda</a:t>
            </a:r>
            <a:r>
              <a:rPr lang="en-US" sz="1800" b="0" dirty="0"/>
              <a:t> </a:t>
            </a:r>
            <a:r>
              <a:rPr lang="en-US" sz="1800" b="0" dirty="0" err="1"/>
              <a:t>kupovine</a:t>
            </a:r>
            <a:r>
              <a:rPr lang="en-US" sz="1800" b="0" dirty="0"/>
              <a:t> </a:t>
            </a:r>
            <a:r>
              <a:rPr lang="en-US" sz="1800" b="0" dirty="0" err="1"/>
              <a:t>i</a:t>
            </a:r>
            <a:r>
              <a:rPr lang="en-US" sz="1800" b="0" dirty="0"/>
              <a:t> </a:t>
            </a:r>
            <a:r>
              <a:rPr lang="en-US" sz="1800" b="0" dirty="0" err="1"/>
              <a:t>kontrole</a:t>
            </a:r>
            <a:r>
              <a:rPr lang="en-US" sz="1800" b="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dirty="0" err="1" smtClean="0"/>
              <a:t>organizaciona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usavršavanja</a:t>
            </a:r>
            <a:r>
              <a:rPr lang="en-US" sz="1800" b="0" dirty="0" smtClean="0"/>
              <a:t>;</a:t>
            </a:r>
            <a:endParaRPr lang="en-US" sz="18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dirty="0" err="1" smtClean="0"/>
              <a:t>sve</a:t>
            </a:r>
            <a:r>
              <a:rPr lang="en-US" sz="1800" b="0" dirty="0" smtClean="0"/>
              <a:t> </a:t>
            </a:r>
            <a:r>
              <a:rPr lang="en-US" sz="1800" b="0" dirty="0" err="1"/>
              <a:t>viši</a:t>
            </a:r>
            <a:r>
              <a:rPr lang="en-US" sz="1800" b="0" dirty="0"/>
              <a:t> </a:t>
            </a:r>
            <a:r>
              <a:rPr lang="en-US" sz="1800" b="0" dirty="0" err="1"/>
              <a:t>nivo</a:t>
            </a:r>
            <a:r>
              <a:rPr lang="en-US" sz="1800" b="0" dirty="0"/>
              <a:t> </a:t>
            </a:r>
            <a:r>
              <a:rPr lang="en-US" sz="1800" b="0" dirty="0" err="1"/>
              <a:t>kvalifikovanosti</a:t>
            </a:r>
            <a:r>
              <a:rPr lang="en-US" sz="1800" b="0" dirty="0"/>
              <a:t> </a:t>
            </a:r>
            <a:r>
              <a:rPr lang="en-US" sz="1800" b="0" dirty="0" err="1"/>
              <a:t>i</a:t>
            </a:r>
            <a:r>
              <a:rPr lang="en-US" sz="1800" b="0" dirty="0"/>
              <a:t> </a:t>
            </a:r>
            <a:r>
              <a:rPr lang="en-US" sz="1800" b="0" dirty="0" err="1"/>
              <a:t>osposobljenosti</a:t>
            </a:r>
            <a:r>
              <a:rPr lang="en-US" sz="1800" b="0" dirty="0"/>
              <a:t> </a:t>
            </a:r>
            <a:r>
              <a:rPr lang="en-US" sz="1800" b="0" dirty="0" err="1"/>
              <a:t>modernog</a:t>
            </a:r>
            <a:r>
              <a:rPr lang="en-US" sz="1800" b="0" dirty="0"/>
              <a:t> </a:t>
            </a:r>
            <a:r>
              <a:rPr lang="en-US" sz="1800" b="0" dirty="0" err="1" smtClean="0"/>
              <a:t>prodavca</a:t>
            </a:r>
            <a:r>
              <a:rPr lang="x-none" sz="1800" b="0" dirty="0"/>
              <a:t>.</a:t>
            </a:r>
            <a:endParaRPr lang="en-US" sz="1800" b="0" dirty="0"/>
          </a:p>
        </p:txBody>
      </p:sp>
      <p:sp>
        <p:nvSpPr>
          <p:cNvPr id="11" name="Right Arrow 10"/>
          <p:cNvSpPr/>
          <p:nvPr/>
        </p:nvSpPr>
        <p:spPr>
          <a:xfrm>
            <a:off x="4051139" y="1979271"/>
            <a:ext cx="405114" cy="5924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635" y="3425204"/>
            <a:ext cx="3113550" cy="15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t="11051" b="6452"/>
          <a:stretch/>
        </p:blipFill>
        <p:spPr>
          <a:xfrm>
            <a:off x="-5352" y="1126972"/>
            <a:ext cx="9149352" cy="4016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96" y="216843"/>
            <a:ext cx="8246070" cy="763526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Obim i razvoj menadžmenta prodaje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62" y="1828798"/>
            <a:ext cx="4382538" cy="2057208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U </a:t>
            </a:r>
            <a:r>
              <a:rPr lang="en-US" sz="2000" dirty="0" err="1"/>
              <a:t>savremenim</a:t>
            </a:r>
            <a:r>
              <a:rPr lang="en-US" sz="2000" dirty="0"/>
              <a:t> </a:t>
            </a:r>
            <a:r>
              <a:rPr lang="en-US" sz="2000" dirty="0" err="1"/>
              <a:t>tržišnim</a:t>
            </a:r>
            <a:r>
              <a:rPr lang="en-US" sz="2000" dirty="0"/>
              <a:t> </a:t>
            </a:r>
            <a:r>
              <a:rPr lang="en-US" sz="2000" dirty="0" err="1"/>
              <a:t>uslovima</a:t>
            </a:r>
            <a:r>
              <a:rPr lang="en-US" sz="2000" dirty="0"/>
              <a:t> </a:t>
            </a:r>
            <a:r>
              <a:rPr lang="en-US" sz="2000" dirty="0" err="1"/>
              <a:t>poslovanja</a:t>
            </a:r>
            <a:r>
              <a:rPr lang="en-US" sz="2000" dirty="0"/>
              <a:t> </a:t>
            </a:r>
            <a:r>
              <a:rPr lang="en-US" sz="2000" dirty="0" err="1"/>
              <a:t>obim</a:t>
            </a:r>
            <a:r>
              <a:rPr lang="en-US" sz="2000" dirty="0"/>
              <a:t> </a:t>
            </a:r>
            <a:r>
              <a:rPr lang="en-US" sz="2000" dirty="0" err="1"/>
              <a:t>prodaje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njen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err="1"/>
              <a:t>razvoj</a:t>
            </a:r>
            <a:r>
              <a:rPr lang="en-US" sz="2000" dirty="0"/>
              <a:t> </a:t>
            </a:r>
            <a:r>
              <a:rPr lang="en-US" sz="2000" dirty="0" err="1"/>
              <a:t>kontinuelno</a:t>
            </a:r>
            <a:r>
              <a:rPr lang="en-US" sz="2000" dirty="0"/>
              <a:t> se </a:t>
            </a:r>
            <a:r>
              <a:rPr lang="en-US" sz="2000" dirty="0" err="1"/>
              <a:t>povećava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usložnjava</a:t>
            </a:r>
            <a:r>
              <a:rPr lang="en-US" sz="2000" dirty="0"/>
              <a:t>. </a:t>
            </a:r>
            <a:r>
              <a:rPr lang="en-US" sz="2000" dirty="0" err="1"/>
              <a:t>Menadžeri</a:t>
            </a:r>
            <a:r>
              <a:rPr lang="en-US" sz="2000" dirty="0"/>
              <a:t> </a:t>
            </a:r>
            <a:r>
              <a:rPr lang="en-US" sz="2000" dirty="0" err="1"/>
              <a:t>prodaje</a:t>
            </a:r>
            <a:r>
              <a:rPr lang="en-US" sz="2000" dirty="0"/>
              <a:t> </a:t>
            </a:r>
            <a:r>
              <a:rPr lang="en-US" sz="2000" dirty="0" err="1"/>
              <a:t>obavljaju</a:t>
            </a:r>
            <a:r>
              <a:rPr lang="en-US" sz="2000" dirty="0"/>
              <a:t> </a:t>
            </a:r>
            <a:r>
              <a:rPr lang="en-US" sz="2000" dirty="0" err="1" smtClean="0"/>
              <a:t>niz</a:t>
            </a:r>
            <a:r>
              <a:rPr lang="x-none" sz="2000" dirty="0" smtClean="0"/>
              <a:t> </a:t>
            </a:r>
            <a:r>
              <a:rPr lang="en-US" sz="2000" dirty="0" err="1" smtClean="0"/>
              <a:t>poslova</a:t>
            </a:r>
            <a:r>
              <a:rPr lang="en-US" sz="2000" dirty="0" smtClean="0"/>
              <a:t> </a:t>
            </a:r>
            <a:r>
              <a:rPr lang="en-US" sz="2000" dirty="0" err="1"/>
              <a:t>koji</a:t>
            </a:r>
            <a:r>
              <a:rPr lang="en-US" sz="2000" dirty="0"/>
              <a:t> se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grupisati</a:t>
            </a:r>
            <a:r>
              <a:rPr lang="en-US" sz="2000" dirty="0"/>
              <a:t> u </a:t>
            </a:r>
            <a:r>
              <a:rPr lang="en-US" sz="2000" dirty="0" err="1"/>
              <a:t>sledećih</a:t>
            </a:r>
            <a:r>
              <a:rPr lang="en-US" sz="2000" dirty="0"/>
              <a:t> </a:t>
            </a:r>
            <a:r>
              <a:rPr lang="en-US" sz="2000" dirty="0" err="1"/>
              <a:t>šest</a:t>
            </a:r>
            <a:r>
              <a:rPr lang="en-US" sz="2000" dirty="0"/>
              <a:t> </a:t>
            </a:r>
            <a:r>
              <a:rPr lang="en-US" sz="2000" dirty="0" err="1"/>
              <a:t>setova</a:t>
            </a:r>
            <a:r>
              <a:rPr lang="en-US" sz="2000" dirty="0"/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57287" y="1249284"/>
            <a:ext cx="4382538" cy="579513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1800" dirty="0"/>
              <a:t>definišu uloge i zadatke funkcije prodaje u odnosu na globalne </a:t>
            </a:r>
            <a:r>
              <a:rPr lang="x-none" sz="1800" dirty="0" smtClean="0"/>
              <a:t>ciljeve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31928" y="1933971"/>
            <a:ext cx="4382538" cy="579513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1800" dirty="0" smtClean="0"/>
              <a:t>selektiraju, obučavaju </a:t>
            </a:r>
            <a:r>
              <a:rPr lang="x-none" sz="1800" dirty="0"/>
              <a:t>i </a:t>
            </a:r>
            <a:r>
              <a:rPr lang="x-none" sz="1800" dirty="0" smtClean="0"/>
              <a:t>vrše </a:t>
            </a:r>
            <a:r>
              <a:rPr lang="x-none" sz="1800" dirty="0"/>
              <a:t>odabir kadrova za obavljanje prodaje;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3503" y="2615098"/>
            <a:ext cx="4382538" cy="579513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1800" dirty="0"/>
              <a:t>rešavaju problematiku efektivne upotrebe vremena </a:t>
            </a:r>
            <a:r>
              <a:rPr lang="x-none" sz="1800" dirty="0" smtClean="0"/>
              <a:t>zaposlenih na poslovima prodaje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52869" y="3306492"/>
            <a:ext cx="4382538" cy="579513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/>
              <a:t>neposredno učestvuju u izradi programa prodaje,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3810" y="3986312"/>
            <a:ext cx="4382538" cy="579513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1800" dirty="0"/>
              <a:t>procesu </a:t>
            </a:r>
            <a:r>
              <a:rPr lang="x-none" sz="1800" dirty="0" smtClean="0"/>
              <a:t>rukovođenja </a:t>
            </a:r>
            <a:r>
              <a:rPr lang="x-none" sz="1800" dirty="0"/>
              <a:t>prodajom usmeravaju svoje kreativne mogućnosti</a:t>
            </a:r>
            <a:endParaRPr lang="en-US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1601" y="4666132"/>
            <a:ext cx="4382538" cy="403575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1800" dirty="0"/>
              <a:t>kontinuirano kontrolišu prodajne aktivnosti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52210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9654" y="363213"/>
            <a:ext cx="6675815" cy="844957"/>
          </a:xfrm>
          <a:prstGeom prst="roundRect">
            <a:avLst>
              <a:gd name="adj" fmla="val 25195"/>
            </a:avLst>
          </a:prstGeo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+mn-lt"/>
              </a:rPr>
              <a:t>Menadžeri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prodaje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na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svim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nivoima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, a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posebno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na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operativnom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+mn-lt"/>
              </a:rPr>
              <a:t>moraju</a:t>
            </a:r>
            <a:r>
              <a:rPr lang="x-none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dobro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da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poznaju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ljudsku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dimenziju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menadžmenta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59655" y="1530064"/>
            <a:ext cx="6675815" cy="5671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Neophodno </a:t>
            </a:r>
            <a:r>
              <a:rPr lang="pl-PL" sz="1800" dirty="0"/>
              <a:t>je da </a:t>
            </a:r>
            <a:r>
              <a:rPr lang="pl-PL" sz="1800" dirty="0" smtClean="0"/>
              <a:t>celovito poznaju </a:t>
            </a:r>
            <a:r>
              <a:rPr lang="pl-PL" sz="1800" dirty="0"/>
              <a:t>proizvod, kompaniju i potrošače.</a:t>
            </a:r>
            <a:endParaRPr lang="en-US" sz="18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359656" y="2432898"/>
            <a:ext cx="6675815" cy="993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/>
              <a:t>Menadžment prodaje podložan je neprestanim evolutivnim promenama </a:t>
            </a:r>
            <a:r>
              <a:rPr lang="pl-PL" sz="1800" dirty="0" smtClean="0"/>
              <a:t>na koje </a:t>
            </a:r>
            <a:r>
              <a:rPr lang="pl-PL" sz="1800" dirty="0"/>
              <a:t>utiče interno i eksterno okruženje konkretnog preduzeća.</a:t>
            </a:r>
            <a:endParaRPr lang="en-US" sz="18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359656" y="3659815"/>
            <a:ext cx="6675815" cy="9512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/>
              <a:t>Novo, nestandardizovano i visokopromenljivo okruženje nameće </a:t>
            </a:r>
            <a:r>
              <a:rPr lang="pl-PL" sz="1800" dirty="0" smtClean="0"/>
              <a:t>potrebu menadžmentu </a:t>
            </a:r>
            <a:r>
              <a:rPr lang="pl-PL" sz="1800" dirty="0"/>
              <a:t>prodaje da koristi visokosofisticirane strategijske i </a:t>
            </a:r>
            <a:r>
              <a:rPr lang="pl-PL" sz="1800" dirty="0" smtClean="0"/>
              <a:t>organizacione alternative.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2064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96" y="216843"/>
            <a:ext cx="8246070" cy="763526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Istorijski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pregled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evolucije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sadržaja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prodaje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90" y="1305233"/>
            <a:ext cx="8929176" cy="8129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err="1"/>
              <a:t>Istorijski</a:t>
            </a:r>
            <a:r>
              <a:rPr lang="en-US" sz="2400" dirty="0"/>
              <a:t>, </a:t>
            </a:r>
            <a:r>
              <a:rPr lang="en-US" sz="2400" dirty="0" err="1"/>
              <a:t>protokom</a:t>
            </a:r>
            <a:r>
              <a:rPr lang="en-US" sz="2400" dirty="0"/>
              <a:t> </a:t>
            </a:r>
            <a:r>
              <a:rPr lang="en-US" sz="2400" dirty="0" err="1"/>
              <a:t>vremena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razvojem</a:t>
            </a:r>
            <a:r>
              <a:rPr lang="en-US" sz="2400" dirty="0"/>
              <a:t> </a:t>
            </a:r>
            <a:r>
              <a:rPr lang="en-US" sz="2400" dirty="0" err="1"/>
              <a:t>privrednih</a:t>
            </a:r>
            <a:r>
              <a:rPr lang="en-US" sz="2400" dirty="0"/>
              <a:t> </a:t>
            </a:r>
            <a:r>
              <a:rPr lang="en-US" sz="2400" dirty="0" err="1"/>
              <a:t>aktivnosti</a:t>
            </a:r>
            <a:r>
              <a:rPr lang="en-US" sz="2400" dirty="0"/>
              <a:t>, </a:t>
            </a:r>
            <a:r>
              <a:rPr lang="en-US" sz="2400" dirty="0" err="1"/>
              <a:t>način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prodavci</a:t>
            </a:r>
            <a:r>
              <a:rPr lang="en-US" sz="2400" dirty="0"/>
              <a:t>, </a:t>
            </a:r>
            <a:r>
              <a:rPr lang="en-US" sz="2400" dirty="0" err="1"/>
              <a:t>tokom</a:t>
            </a:r>
            <a:r>
              <a:rPr lang="en-US" sz="2400" dirty="0"/>
              <a:t> </a:t>
            </a:r>
            <a:r>
              <a:rPr lang="en-US" sz="2400" dirty="0" err="1"/>
              <a:t>evolucije</a:t>
            </a:r>
            <a:r>
              <a:rPr lang="en-US" sz="2400" dirty="0"/>
              <a:t> </a:t>
            </a:r>
            <a:r>
              <a:rPr lang="en-US" sz="2400" dirty="0" err="1" smtClean="0"/>
              <a:t>ispunjavali</a:t>
            </a:r>
            <a:r>
              <a:rPr lang="en-US" sz="2400" dirty="0" smtClean="0"/>
              <a:t> </a:t>
            </a:r>
            <a:r>
              <a:rPr lang="en-US" sz="2400" dirty="0" err="1"/>
              <a:t>svoj</a:t>
            </a:r>
            <a:r>
              <a:rPr lang="en-US" sz="2400" dirty="0"/>
              <a:t> </a:t>
            </a:r>
            <a:r>
              <a:rPr lang="en-US" sz="2400" dirty="0" err="1"/>
              <a:t>osnovni</a:t>
            </a:r>
            <a:r>
              <a:rPr lang="en-US" sz="2400" dirty="0"/>
              <a:t> </a:t>
            </a:r>
            <a:r>
              <a:rPr lang="en-US" sz="2400" dirty="0" err="1"/>
              <a:t>zadatak</a:t>
            </a:r>
            <a:r>
              <a:rPr lang="en-US" sz="2400" dirty="0"/>
              <a:t> </a:t>
            </a:r>
            <a:r>
              <a:rPr lang="en-US" sz="2400" dirty="0" err="1" smtClean="0"/>
              <a:t>ubrzano</a:t>
            </a:r>
            <a:r>
              <a:rPr lang="x-none" sz="2400" dirty="0" smtClean="0"/>
              <a:t> </a:t>
            </a:r>
            <a:r>
              <a:rPr lang="en-US" sz="2400" dirty="0" smtClean="0"/>
              <a:t>se </a:t>
            </a:r>
            <a:r>
              <a:rPr lang="en-US" sz="2400" dirty="0" err="1"/>
              <a:t>menjao</a:t>
            </a:r>
            <a:r>
              <a:rPr lang="en-US" sz="24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290" y="2285329"/>
            <a:ext cx="8929176" cy="62643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Prva </a:t>
            </a:r>
            <a:r>
              <a:rPr lang="en-US" sz="1600" b="1" dirty="0" err="1"/>
              <a:t>faza</a:t>
            </a:r>
            <a:r>
              <a:rPr lang="en-US" sz="1600" b="1" dirty="0"/>
              <a:t> </a:t>
            </a:r>
            <a:r>
              <a:rPr lang="en-US" sz="1600" dirty="0"/>
              <a:t>u </a:t>
            </a:r>
            <a:r>
              <a:rPr lang="en-US" sz="1600" dirty="0" err="1"/>
              <a:t>razvoju</a:t>
            </a:r>
            <a:r>
              <a:rPr lang="en-US" sz="1600" dirty="0"/>
              <a:t> </a:t>
            </a:r>
            <a:r>
              <a:rPr lang="en-US" sz="1600" dirty="0" err="1"/>
              <a:t>prodaje</a:t>
            </a:r>
            <a:r>
              <a:rPr lang="en-US" sz="1600" dirty="0"/>
              <a:t> </a:t>
            </a:r>
            <a:r>
              <a:rPr lang="en-US" sz="1600" dirty="0" err="1"/>
              <a:t>počiva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spontanosti</a:t>
            </a:r>
            <a:r>
              <a:rPr lang="en-US" sz="1600" dirty="0"/>
              <a:t> u </a:t>
            </a:r>
            <a:r>
              <a:rPr lang="en-US" sz="1600" dirty="0" err="1"/>
              <a:t>ponašanju</a:t>
            </a:r>
            <a:r>
              <a:rPr lang="en-US" sz="1600" dirty="0"/>
              <a:t> </a:t>
            </a:r>
            <a:r>
              <a:rPr lang="en-US" sz="1600" dirty="0" err="1"/>
              <a:t>prodavaca</a:t>
            </a:r>
            <a:r>
              <a:rPr lang="en-US" sz="1600" dirty="0" smtClean="0"/>
              <a:t>,</a:t>
            </a:r>
            <a:r>
              <a:rPr lang="x-none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/>
              <a:t>njegovom</a:t>
            </a:r>
            <a:r>
              <a:rPr lang="en-US" sz="1600" dirty="0"/>
              <a:t> </a:t>
            </a:r>
            <a:r>
              <a:rPr lang="en-US" sz="1600" dirty="0" err="1" smtClean="0"/>
              <a:t>uro</a:t>
            </a:r>
            <a:r>
              <a:rPr lang="x-none" sz="1600" dirty="0" smtClean="0"/>
              <a:t>đ</a:t>
            </a:r>
            <a:r>
              <a:rPr lang="en-US" sz="1600" dirty="0" err="1" smtClean="0"/>
              <a:t>enom</a:t>
            </a:r>
            <a:r>
              <a:rPr lang="en-US" sz="1600" dirty="0" smtClean="0"/>
              <a:t> </a:t>
            </a:r>
            <a:r>
              <a:rPr lang="en-US" sz="1600" dirty="0" err="1"/>
              <a:t>talentu</a:t>
            </a:r>
            <a:r>
              <a:rPr lang="en-US" sz="1600" dirty="0"/>
              <a:t> </a:t>
            </a:r>
            <a:r>
              <a:rPr lang="en-US" sz="1600" dirty="0" err="1"/>
              <a:t>odnosno</a:t>
            </a:r>
            <a:r>
              <a:rPr lang="en-US" sz="1600" dirty="0"/>
              <a:t> </a:t>
            </a:r>
            <a:r>
              <a:rPr lang="en-US" sz="1600" dirty="0" err="1"/>
              <a:t>ličnoj</a:t>
            </a:r>
            <a:r>
              <a:rPr lang="en-US" sz="1600" dirty="0"/>
              <a:t> </a:t>
            </a:r>
            <a:r>
              <a:rPr lang="en-US" sz="1600" dirty="0" err="1"/>
              <a:t>sklonosti</a:t>
            </a:r>
            <a:r>
              <a:rPr lang="en-US" sz="1600" dirty="0"/>
              <a:t> </a:t>
            </a:r>
            <a:r>
              <a:rPr lang="en-US" sz="1600" dirty="0" err="1"/>
              <a:t>profesiji</a:t>
            </a:r>
            <a:r>
              <a:rPr lang="en-US" sz="1600" dirty="0"/>
              <a:t> </a:t>
            </a:r>
            <a:r>
              <a:rPr lang="en-US" sz="1600" dirty="0" err="1" smtClean="0"/>
              <a:t>prodavca</a:t>
            </a:r>
            <a:r>
              <a:rPr lang="x-none" sz="1600" dirty="0" smtClean="0"/>
              <a:t>.</a:t>
            </a:r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290" y="3000787"/>
            <a:ext cx="8929176" cy="62643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Druga </a:t>
            </a:r>
            <a:r>
              <a:rPr lang="en-US" sz="1600" b="1" dirty="0" err="1"/>
              <a:t>faza</a:t>
            </a:r>
            <a:r>
              <a:rPr lang="en-US" sz="1600" b="1" dirty="0"/>
              <a:t> </a:t>
            </a:r>
            <a:r>
              <a:rPr lang="en-US" sz="1600" dirty="0" err="1"/>
              <a:t>predstavlja</a:t>
            </a:r>
            <a:r>
              <a:rPr lang="en-US" sz="1600" dirty="0"/>
              <a:t> </a:t>
            </a:r>
            <a:r>
              <a:rPr lang="en-US" sz="1600" dirty="0" err="1"/>
              <a:t>prikupljanje</a:t>
            </a:r>
            <a:r>
              <a:rPr lang="en-US" sz="1600" dirty="0"/>
              <a:t> </a:t>
            </a:r>
            <a:r>
              <a:rPr lang="en-US" sz="1600" dirty="0" err="1"/>
              <a:t>iskustava</a:t>
            </a:r>
            <a:r>
              <a:rPr lang="en-US" sz="1600" dirty="0"/>
              <a:t> </a:t>
            </a:r>
            <a:r>
              <a:rPr lang="en-US" sz="1600" dirty="0" err="1"/>
              <a:t>uspešnih</a:t>
            </a:r>
            <a:r>
              <a:rPr lang="en-US" sz="1600" dirty="0"/>
              <a:t> </a:t>
            </a:r>
            <a:r>
              <a:rPr lang="en-US" sz="1600" dirty="0" err="1"/>
              <a:t>prodavaca</a:t>
            </a:r>
            <a:r>
              <a:rPr lang="en-US" sz="1600" dirty="0"/>
              <a:t> </a:t>
            </a:r>
            <a:r>
              <a:rPr lang="en-US" sz="1600" dirty="0" err="1" smtClean="0"/>
              <a:t>odnosno</a:t>
            </a:r>
            <a:r>
              <a:rPr lang="x-none" sz="1600" dirty="0" smtClean="0"/>
              <a:t> </a:t>
            </a:r>
            <a:r>
              <a:rPr lang="en-US" sz="1600" dirty="0" err="1" smtClean="0"/>
              <a:t>predstavlja</a:t>
            </a:r>
            <a:r>
              <a:rPr lang="en-US" sz="1600" dirty="0" smtClean="0"/>
              <a:t> </a:t>
            </a:r>
            <a:r>
              <a:rPr lang="en-US" sz="1600" dirty="0" err="1"/>
              <a:t>prvi</a:t>
            </a:r>
            <a:r>
              <a:rPr lang="en-US" sz="1600" dirty="0"/>
              <a:t> </a:t>
            </a:r>
            <a:r>
              <a:rPr lang="en-US" sz="1600" dirty="0" err="1"/>
              <a:t>napor</a:t>
            </a:r>
            <a:r>
              <a:rPr lang="en-US" sz="1600" dirty="0"/>
              <a:t> u </a:t>
            </a:r>
            <a:r>
              <a:rPr lang="en-US" sz="1600" dirty="0" err="1"/>
              <a:t>obučavanju</a:t>
            </a:r>
            <a:r>
              <a:rPr lang="en-US" sz="1600" dirty="0"/>
              <a:t> </a:t>
            </a:r>
            <a:r>
              <a:rPr lang="en-US" sz="1600" dirty="0" err="1"/>
              <a:t>prodavaca</a:t>
            </a:r>
            <a:r>
              <a:rPr lang="en-US" sz="1600" dirty="0"/>
              <a:t> (</a:t>
            </a:r>
            <a:r>
              <a:rPr lang="en-US" sz="1600" dirty="0" err="1"/>
              <a:t>faza</a:t>
            </a:r>
            <a:r>
              <a:rPr lang="en-US" sz="1600" dirty="0"/>
              <a:t> </a:t>
            </a:r>
            <a:r>
              <a:rPr lang="en-US" sz="1600" dirty="0" err="1"/>
              <a:t>zasnovana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 smtClean="0"/>
              <a:t>psihološkom</a:t>
            </a:r>
            <a:r>
              <a:rPr lang="x-none" sz="1600" dirty="0" smtClean="0"/>
              <a:t> </a:t>
            </a:r>
            <a:r>
              <a:rPr lang="en-US" sz="1600" dirty="0" err="1" smtClean="0"/>
              <a:t>pristupu</a:t>
            </a:r>
            <a:r>
              <a:rPr lang="en-US" sz="1600" dirty="0" smtClean="0"/>
              <a:t> </a:t>
            </a:r>
            <a:r>
              <a:rPr lang="en-US" sz="1600" dirty="0" err="1"/>
              <a:t>učenja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osnovama</a:t>
            </a:r>
            <a:r>
              <a:rPr lang="en-US" sz="1600" dirty="0"/>
              <a:t> </a:t>
            </a:r>
            <a:r>
              <a:rPr lang="en-US" sz="1600" dirty="0" err="1"/>
              <a:t>iskustva</a:t>
            </a:r>
            <a:r>
              <a:rPr lang="en-US" sz="1600" dirty="0"/>
              <a:t>).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290" y="3727817"/>
            <a:ext cx="8929176" cy="62643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/>
              <a:t>Treća</a:t>
            </a:r>
            <a:r>
              <a:rPr lang="en-US" sz="1600" b="1" dirty="0"/>
              <a:t> </a:t>
            </a:r>
            <a:r>
              <a:rPr lang="en-US" sz="1600" b="1" dirty="0" err="1"/>
              <a:t>faza</a:t>
            </a:r>
            <a:r>
              <a:rPr lang="en-US" sz="1600" b="1" dirty="0"/>
              <a:t> </a:t>
            </a:r>
            <a:r>
              <a:rPr lang="en-US" sz="1600" dirty="0" err="1"/>
              <a:t>predstavlja</a:t>
            </a:r>
            <a:r>
              <a:rPr lang="en-US" sz="1600" dirty="0"/>
              <a:t> </a:t>
            </a:r>
            <a:r>
              <a:rPr lang="en-US" sz="1600" dirty="0" err="1"/>
              <a:t>razvoj</a:t>
            </a:r>
            <a:r>
              <a:rPr lang="en-US" sz="1600" dirty="0"/>
              <a:t> </a:t>
            </a:r>
            <a:r>
              <a:rPr lang="en-US" sz="1600" dirty="0" err="1"/>
              <a:t>znanja</a:t>
            </a:r>
            <a:r>
              <a:rPr lang="en-US" sz="1600" dirty="0"/>
              <a:t> o </a:t>
            </a:r>
            <a:r>
              <a:rPr lang="en-US" sz="1600" dirty="0" err="1"/>
              <a:t>proizvodu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umesto</a:t>
            </a:r>
            <a:r>
              <a:rPr lang="en-US" sz="1600" dirty="0"/>
              <a:t> </a:t>
            </a:r>
            <a:r>
              <a:rPr lang="en-US" sz="1600" dirty="0" err="1" smtClean="0"/>
              <a:t>klasičnog</a:t>
            </a:r>
            <a:r>
              <a:rPr lang="x-none" sz="1600" dirty="0" smtClean="0"/>
              <a:t> </a:t>
            </a:r>
            <a:r>
              <a:rPr lang="en-US" sz="1600" dirty="0" err="1" smtClean="0"/>
              <a:t>prodavca</a:t>
            </a:r>
            <a:r>
              <a:rPr lang="en-US" sz="1600" dirty="0"/>
              <a:t>,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terenu</a:t>
            </a:r>
            <a:r>
              <a:rPr lang="en-US" sz="1600" dirty="0"/>
              <a:t>, </a:t>
            </a:r>
            <a:r>
              <a:rPr lang="en-US" sz="1600" dirty="0" err="1"/>
              <a:t>pred</a:t>
            </a:r>
            <a:r>
              <a:rPr lang="en-US" sz="1600" dirty="0"/>
              <a:t> </a:t>
            </a:r>
            <a:r>
              <a:rPr lang="en-US" sz="1600" dirty="0" err="1"/>
              <a:t>klijentima</a:t>
            </a:r>
            <a:r>
              <a:rPr lang="en-US" sz="1600" dirty="0"/>
              <a:t>, </a:t>
            </a:r>
            <a:r>
              <a:rPr lang="en-US" sz="1600" dirty="0" err="1"/>
              <a:t>pojavljuju</a:t>
            </a:r>
            <a:r>
              <a:rPr lang="en-US" sz="1600" dirty="0"/>
              <a:t> se </a:t>
            </a:r>
            <a:r>
              <a:rPr lang="en-US" sz="1600" dirty="0" err="1"/>
              <a:t>stručnjaci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</a:t>
            </a:r>
            <a:r>
              <a:rPr lang="en-US" sz="1600" dirty="0" err="1" smtClean="0"/>
              <a:t>ravnopravno</a:t>
            </a:r>
            <a:r>
              <a:rPr lang="x-none" sz="1600" dirty="0" smtClean="0"/>
              <a:t> </a:t>
            </a:r>
            <a:r>
              <a:rPr lang="en-US" sz="1600" dirty="0" err="1" smtClean="0"/>
              <a:t>mogu</a:t>
            </a:r>
            <a:r>
              <a:rPr lang="en-US" sz="1600" dirty="0" smtClean="0"/>
              <a:t> </a:t>
            </a:r>
            <a:r>
              <a:rPr lang="en-US" sz="1600" dirty="0" err="1"/>
              <a:t>predstavljati</a:t>
            </a:r>
            <a:r>
              <a:rPr lang="en-US" sz="1600" dirty="0"/>
              <a:t> </a:t>
            </a:r>
            <a:r>
              <a:rPr lang="en-US" sz="1600" dirty="0" err="1"/>
              <a:t>karakteristike</a:t>
            </a:r>
            <a:r>
              <a:rPr lang="en-US" sz="1600" dirty="0"/>
              <a:t> </a:t>
            </a:r>
            <a:r>
              <a:rPr lang="en-US" sz="1600" dirty="0" err="1"/>
              <a:t>mnogih</a:t>
            </a:r>
            <a:r>
              <a:rPr lang="en-US" sz="1600" dirty="0"/>
              <a:t> </a:t>
            </a:r>
            <a:r>
              <a:rPr lang="en-US" sz="1600" dirty="0" err="1" smtClean="0"/>
              <a:t>proizvoda</a:t>
            </a:r>
            <a:r>
              <a:rPr lang="x-none" sz="1600" dirty="0" smtClean="0"/>
              <a:t>.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290" y="4431705"/>
            <a:ext cx="8929176" cy="62643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/>
              <a:t>Četvrta</a:t>
            </a:r>
            <a:r>
              <a:rPr lang="en-US" sz="1600" b="1" dirty="0"/>
              <a:t> </a:t>
            </a:r>
            <a:r>
              <a:rPr lang="en-US" sz="1600" b="1" dirty="0" err="1"/>
              <a:t>faza</a:t>
            </a:r>
            <a:r>
              <a:rPr lang="en-US" sz="1600" b="1" dirty="0"/>
              <a:t> </a:t>
            </a:r>
            <a:r>
              <a:rPr lang="en-US" sz="1600" dirty="0" err="1"/>
              <a:t>predstavlja</a:t>
            </a:r>
            <a:r>
              <a:rPr lang="en-US" sz="1600" dirty="0"/>
              <a:t> </a:t>
            </a:r>
            <a:r>
              <a:rPr lang="en-US" sz="1600" dirty="0" err="1"/>
              <a:t>izučavanje</a:t>
            </a:r>
            <a:r>
              <a:rPr lang="en-US" sz="1600" dirty="0"/>
              <a:t> </a:t>
            </a:r>
            <a:r>
              <a:rPr lang="en-US" sz="1600" dirty="0" err="1"/>
              <a:t>procesa</a:t>
            </a:r>
            <a:r>
              <a:rPr lang="en-US" sz="1600" dirty="0"/>
              <a:t> </a:t>
            </a:r>
            <a:r>
              <a:rPr lang="en-US" sz="1600" dirty="0" err="1"/>
              <a:t>prodaje</a:t>
            </a:r>
            <a:r>
              <a:rPr lang="en-US" sz="1600" dirty="0"/>
              <a:t> </a:t>
            </a:r>
            <a:r>
              <a:rPr lang="en-US" sz="1600" dirty="0" err="1"/>
              <a:t>čemu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 smtClean="0"/>
              <a:t>doprinela</a:t>
            </a:r>
            <a:r>
              <a:rPr lang="x-none" sz="1600" dirty="0" smtClean="0"/>
              <a:t> </a:t>
            </a:r>
            <a:r>
              <a:rPr lang="en-US" sz="1600" dirty="0" err="1" smtClean="0"/>
              <a:t>multidisciplinarna</a:t>
            </a:r>
            <a:r>
              <a:rPr lang="en-US" sz="1600" dirty="0" smtClean="0"/>
              <a:t> </a:t>
            </a:r>
            <a:r>
              <a:rPr lang="en-US" sz="1600" dirty="0" err="1"/>
              <a:t>znanja</a:t>
            </a:r>
            <a:r>
              <a:rPr lang="en-US" sz="1600" dirty="0"/>
              <a:t>, a pre </a:t>
            </a:r>
            <a:r>
              <a:rPr lang="en-US" sz="1600" dirty="0" err="1"/>
              <a:t>svih</a:t>
            </a:r>
            <a:r>
              <a:rPr lang="en-US" sz="1600" dirty="0"/>
              <a:t> </a:t>
            </a:r>
            <a:r>
              <a:rPr lang="en-US" sz="1600" dirty="0" err="1"/>
              <a:t>ona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 smtClean="0"/>
              <a:t>psihologije</a:t>
            </a:r>
            <a:r>
              <a:rPr lang="x-none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35792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On-screen Show (16:9)</PresentationFormat>
  <Paragraphs>93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Savremeno orijentisan prodavac</vt:lpstr>
      <vt:lpstr>Savremeno orijentisan prodavac</vt:lpstr>
      <vt:lpstr>Uspešni menadžer prodaje i u savremenim uslovima, dakle i u uslovima ekonomike biznisa, pred sobom ima klasične zadatke:</vt:lpstr>
      <vt:lpstr>U marketinškom smislu posao modernog prodavca svodi se na sledeće glavne elemente:</vt:lpstr>
      <vt:lpstr>Savremeno orijentisan prodavac</vt:lpstr>
      <vt:lpstr>Slide Title</vt:lpstr>
      <vt:lpstr>Obim i razvoj menadžmenta prodaje</vt:lpstr>
      <vt:lpstr>Menadžeri prodaje na svim nivoima, a posebno na operativnom, moraju dobro da poznaju ljudsku dimenziju menadžmenta.</vt:lpstr>
      <vt:lpstr>Istorijski pregled evolucije sadržaja prodaje</vt:lpstr>
      <vt:lpstr>Marketing okolina preduzeća</vt:lpstr>
      <vt:lpstr>Marketing okolina preduzeća</vt:lpstr>
      <vt:lpstr>Metode predviđanja okoline</vt:lpstr>
      <vt:lpstr>Metode predviđanja okoline</vt:lpstr>
      <vt:lpstr>Metode predviđanja okoline</vt:lpstr>
      <vt:lpstr>Metode predviđanja okoline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2021-02-23T10:35:09Z</dcterms:modified>
</cp:coreProperties>
</file>