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61" r:id="rId4"/>
    <p:sldId id="262" r:id="rId5"/>
    <p:sldId id="263" r:id="rId6"/>
    <p:sldId id="259" r:id="rId7"/>
    <p:sldId id="264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60" r:id="rId2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ABAD"/>
    <a:srgbClr val="F2A4B1"/>
    <a:srgbClr val="9EFF29"/>
    <a:srgbClr val="D8AD8C"/>
    <a:srgbClr val="FF856D"/>
    <a:srgbClr val="FF2549"/>
    <a:srgbClr val="003635"/>
    <a:srgbClr val="005856"/>
    <a:srgbClr val="007033"/>
    <a:srgbClr val="5EEC3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1666" y="-6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819" y="1526458"/>
            <a:ext cx="8207477" cy="138634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707" y="2898062"/>
            <a:ext cx="8192849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FFABA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339" y="209586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43" y="1305232"/>
            <a:ext cx="8246070" cy="362810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135" y="465530"/>
            <a:ext cx="6533536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0135" y="1229055"/>
            <a:ext cx="6533536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256896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4491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1731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4491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1731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3530" y="1677475"/>
            <a:ext cx="5067759" cy="1666567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PREDVIĐANJE I PROGNOZIRANJE PRODAJE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28439" y="4705793"/>
            <a:ext cx="242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b="1" dirty="0" smtClean="0">
                <a:solidFill>
                  <a:schemeClr val="bg1"/>
                </a:solidFill>
              </a:rPr>
              <a:t>Prof. dr  Đorđe Pavlović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09282" y="867539"/>
            <a:ext cx="373471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AKADEMIJA </a:t>
            </a:r>
            <a:r>
              <a:rPr lang="sr-Latn-R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STRUKOVNIH STUDIJA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sr-Latn-R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ZAPADNA</a:t>
            </a:r>
            <a:r>
              <a:rPr kumimoji="0" lang="sr-Latn-RS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SRBIJA - </a:t>
            </a:r>
            <a:r>
              <a:rPr lang="sr-Latn-RS" sz="1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odsek Valjevo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Резултат слика за AKADEMIJA STRUKOVNIH STUDIJA ZAPADNA SRBIJ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5693" y="166940"/>
            <a:ext cx="645886" cy="64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169891" y="1487198"/>
            <a:ext cx="3593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Predmet</a:t>
            </a:r>
            <a:r>
              <a:rPr lang="en-US" dirty="0" smtClean="0">
                <a:solidFill>
                  <a:schemeClr val="bg1"/>
                </a:solidFill>
              </a:rPr>
              <a:t>  - </a:t>
            </a:r>
            <a:r>
              <a:rPr lang="en-US" b="1" dirty="0" smtClean="0">
                <a:solidFill>
                  <a:schemeClr val="bg1"/>
                </a:solidFill>
              </a:rPr>
              <a:t>MENA</a:t>
            </a:r>
            <a:r>
              <a:rPr lang="sr-Latn-RS" b="1" dirty="0" smtClean="0">
                <a:solidFill>
                  <a:schemeClr val="bg1"/>
                </a:solidFill>
              </a:rPr>
              <a:t>DŽMENT PRODAJE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136655" y="267970"/>
            <a:ext cx="50162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PRILAGOĐAVANJE PREDUZEĆA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What should you know about a company? - VIC GROSJE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19075" y="11704320"/>
            <a:ext cx="9486900" cy="664083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101600" y="1234986"/>
            <a:ext cx="873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err="1" smtClean="0"/>
              <a:t>Tržišno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usmerena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organizaciona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struktura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efikasna</a:t>
            </a:r>
            <a:r>
              <a:rPr lang="en-US" b="1" u="sng" dirty="0" smtClean="0"/>
              <a:t> marketing </a:t>
            </a:r>
            <a:r>
              <a:rPr lang="en-US" b="1" u="sng" dirty="0" err="1" smtClean="0"/>
              <a:t>strategija</a:t>
            </a:r>
            <a:r>
              <a:rPr lang="en-US" b="1" u="sng" dirty="0" smtClean="0"/>
              <a:t> je </a:t>
            </a:r>
            <a:r>
              <a:rPr lang="en-US" b="1" u="sng" dirty="0" err="1" smtClean="0"/>
              <a:t>upravo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područje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koje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može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značajno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unaprediti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poziciju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preduzeća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na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tržištu</a:t>
            </a:r>
            <a:r>
              <a:rPr lang="en-US" b="1" u="sng" dirty="0" smtClean="0"/>
              <a:t>.</a:t>
            </a:r>
            <a:endParaRPr lang="en-US" b="1" u="sng" dirty="0"/>
          </a:p>
        </p:txBody>
      </p:sp>
      <p:sp>
        <p:nvSpPr>
          <p:cNvPr id="13" name="Rectangle 12"/>
          <p:cNvSpPr/>
          <p:nvPr/>
        </p:nvSpPr>
        <p:spPr>
          <a:xfrm>
            <a:off x="177800" y="1896586"/>
            <a:ext cx="8534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err="1" smtClean="0"/>
              <a:t>U</a:t>
            </a:r>
            <a:r>
              <a:rPr lang="en-US" dirty="0" err="1" smtClean="0"/>
              <a:t>kupan</a:t>
            </a:r>
            <a:r>
              <a:rPr lang="en-US" dirty="0" smtClean="0"/>
              <a:t> </a:t>
            </a:r>
            <a:r>
              <a:rPr lang="en-US" dirty="0" err="1" smtClean="0"/>
              <a:t>proces</a:t>
            </a:r>
            <a:r>
              <a:rPr lang="en-US" dirty="0" smtClean="0"/>
              <a:t> </a:t>
            </a:r>
            <a:r>
              <a:rPr lang="en-US" dirty="0" err="1" smtClean="0"/>
              <a:t>struktuiranja</a:t>
            </a:r>
            <a:r>
              <a:rPr lang="en-US" dirty="0" smtClean="0"/>
              <a:t> ne </a:t>
            </a:r>
            <a:r>
              <a:rPr lang="en-US" dirty="0" err="1" smtClean="0"/>
              <a:t>sme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odvija</a:t>
            </a:r>
            <a:r>
              <a:rPr lang="en-US" dirty="0" smtClean="0"/>
              <a:t> </a:t>
            </a:r>
            <a:r>
              <a:rPr lang="en-US" dirty="0" err="1" smtClean="0"/>
              <a:t>kampanjski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pod </a:t>
            </a:r>
            <a:r>
              <a:rPr lang="en-US" dirty="0" err="1" smtClean="0"/>
              <a:t>okriljem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proceduru</a:t>
            </a:r>
            <a:r>
              <a:rPr lang="en-US" dirty="0" smtClean="0"/>
              <a:t> (</a:t>
            </a:r>
            <a:r>
              <a:rPr lang="en-US" dirty="0" err="1" smtClean="0"/>
              <a:t>samo</a:t>
            </a:r>
            <a:r>
              <a:rPr lang="en-US" dirty="0" smtClean="0"/>
              <a:t>) </a:t>
            </a:r>
            <a:r>
              <a:rPr lang="en-US" dirty="0" err="1" smtClean="0"/>
              <a:t>zakonske</a:t>
            </a:r>
            <a:r>
              <a:rPr lang="en-US" dirty="0" smtClean="0"/>
              <a:t> regulative, </a:t>
            </a:r>
            <a:r>
              <a:rPr lang="en-US" dirty="0" err="1" smtClean="0"/>
              <a:t>odnosno</a:t>
            </a:r>
            <a:r>
              <a:rPr lang="en-US" dirty="0" smtClean="0"/>
              <a:t> pod </a:t>
            </a:r>
            <a:r>
              <a:rPr lang="en-US" dirty="0" err="1" smtClean="0"/>
              <a:t>institucionalnim</a:t>
            </a:r>
            <a:r>
              <a:rPr lang="en-US" dirty="0" smtClean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, </a:t>
            </a:r>
            <a:r>
              <a:rPr lang="en-US" dirty="0" err="1" smtClean="0"/>
              <a:t>tzv.sistemskim</a:t>
            </a:r>
            <a:r>
              <a:rPr lang="en-US" dirty="0" smtClean="0"/>
              <a:t> </a:t>
            </a:r>
            <a:r>
              <a:rPr lang="en-US" dirty="0" err="1" smtClean="0"/>
              <a:t>merama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mehanizmima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65100" y="303958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Diskontinuitet</a:t>
            </a:r>
            <a:r>
              <a:rPr lang="en-US" dirty="0" smtClean="0"/>
              <a:t> u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 smtClean="0"/>
              <a:t>privre</a:t>
            </a:r>
            <a:r>
              <a:rPr lang="sr-Latn-RS" dirty="0" smtClean="0"/>
              <a:t>đ</a:t>
            </a:r>
            <a:r>
              <a:rPr lang="en-US" dirty="0" err="1" smtClean="0"/>
              <a:t>ivanja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afirmiše</a:t>
            </a:r>
            <a:r>
              <a:rPr lang="en-US" dirty="0" smtClean="0"/>
              <a:t> </a:t>
            </a:r>
            <a:r>
              <a:rPr lang="en-US" dirty="0" err="1" smtClean="0"/>
              <a:t>potrebu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promenu</a:t>
            </a:r>
            <a:r>
              <a:rPr lang="en-US" dirty="0" smtClean="0"/>
              <a:t> </a:t>
            </a:r>
            <a:r>
              <a:rPr lang="en-US" dirty="0" err="1" smtClean="0"/>
              <a:t>strategije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strukture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prilagoĎavaju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dinamičkim</a:t>
            </a:r>
            <a:r>
              <a:rPr lang="en-US" dirty="0" smtClean="0"/>
              <a:t> </a:t>
            </a:r>
            <a:r>
              <a:rPr lang="en-US" dirty="0" err="1" smtClean="0"/>
              <a:t>promenama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njemu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ukupnom</a:t>
            </a:r>
            <a:r>
              <a:rPr lang="en-US" dirty="0" smtClean="0"/>
              <a:t> </a:t>
            </a:r>
            <a:r>
              <a:rPr lang="en-US" dirty="0" err="1" smtClean="0"/>
              <a:t>okruženju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6628" name="Picture 4" descr="NSTS Company doo Novi Sad - Home | Faceboo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7275" y="3086100"/>
            <a:ext cx="4033049" cy="182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136655" y="267970"/>
            <a:ext cx="50162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PRILAGOĐAVANJE PREDUZEĆA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What should you know about a company? - VIC GROSJE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19075" y="11704320"/>
            <a:ext cx="9486900" cy="664083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165100" y="1323886"/>
            <a:ext cx="873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b="1" u="sng" dirty="0" err="1" smtClean="0"/>
              <a:t>D</a:t>
            </a:r>
            <a:r>
              <a:rPr lang="en-US" b="1" u="sng" dirty="0" err="1" smtClean="0"/>
              <a:t>ruga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značajna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karakteristika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savremenog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preduzeća</a:t>
            </a:r>
            <a:r>
              <a:rPr lang="en-US" b="1" u="sng" dirty="0" smtClean="0"/>
              <a:t> je </a:t>
            </a:r>
            <a:r>
              <a:rPr lang="en-US" b="1" u="sng" dirty="0" err="1" smtClean="0"/>
              <a:t>diversifikacija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proizvodnog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programa</a:t>
            </a:r>
            <a:r>
              <a:rPr lang="en-US" b="1" u="sng" dirty="0" smtClean="0"/>
              <a:t>,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posledično</a:t>
            </a:r>
            <a:r>
              <a:rPr lang="en-US" b="1" u="sng" dirty="0" smtClean="0"/>
              <a:t>, </a:t>
            </a:r>
            <a:r>
              <a:rPr lang="en-US" b="1" u="sng" dirty="0" err="1" smtClean="0"/>
              <a:t>diversifikacija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tehnologije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tržišta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izvora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snabdevanja</a:t>
            </a:r>
            <a:r>
              <a:rPr lang="en-US" b="1" u="sng" dirty="0" smtClean="0"/>
              <a:t>.</a:t>
            </a:r>
            <a:endParaRPr lang="en-US" b="1" u="sng" dirty="0"/>
          </a:p>
        </p:txBody>
      </p:sp>
      <p:sp>
        <p:nvSpPr>
          <p:cNvPr id="17" name="Rounded Rectangle 16"/>
          <p:cNvSpPr/>
          <p:nvPr/>
        </p:nvSpPr>
        <p:spPr>
          <a:xfrm>
            <a:off x="215900" y="2222500"/>
            <a:ext cx="4483100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Tendencija</a:t>
            </a:r>
            <a:r>
              <a:rPr lang="en-US" dirty="0" smtClean="0"/>
              <a:t> </a:t>
            </a:r>
            <a:r>
              <a:rPr lang="en-US" dirty="0" err="1" smtClean="0"/>
              <a:t>održanja</a:t>
            </a:r>
            <a:r>
              <a:rPr lang="en-US" dirty="0" smtClean="0"/>
              <a:t> – </a:t>
            </a:r>
            <a:r>
              <a:rPr lang="en-US" dirty="0" err="1" smtClean="0"/>
              <a:t>opstanak</a:t>
            </a:r>
            <a:r>
              <a:rPr lang="en-US" dirty="0" smtClean="0"/>
              <a:t>, </a:t>
            </a:r>
            <a:r>
              <a:rPr lang="en-US" dirty="0" err="1" smtClean="0"/>
              <a:t>stabilnost</a:t>
            </a:r>
            <a:r>
              <a:rPr lang="en-US" dirty="0" smtClean="0"/>
              <a:t>, </a:t>
            </a:r>
            <a:r>
              <a:rPr lang="en-US" dirty="0" err="1" smtClean="0"/>
              <a:t>kontinuitet</a:t>
            </a:r>
            <a:r>
              <a:rPr lang="en-US" dirty="0" smtClean="0"/>
              <a:t>, </a:t>
            </a:r>
            <a:r>
              <a:rPr lang="en-US" dirty="0" err="1" smtClean="0"/>
              <a:t>defanzivnost</a:t>
            </a:r>
            <a:r>
              <a:rPr lang="en-US" dirty="0" smtClean="0"/>
              <a:t>, </a:t>
            </a:r>
            <a:r>
              <a:rPr lang="en-US" dirty="0" err="1" smtClean="0"/>
              <a:t>otpor</a:t>
            </a:r>
            <a:r>
              <a:rPr lang="en-US" dirty="0" smtClean="0"/>
              <a:t> </a:t>
            </a:r>
            <a:r>
              <a:rPr lang="en-US" dirty="0" err="1" smtClean="0"/>
              <a:t>promenama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4787900" y="2222500"/>
            <a:ext cx="4140200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Tendencija</a:t>
            </a:r>
            <a:r>
              <a:rPr lang="en-US" dirty="0" smtClean="0"/>
              <a:t> </a:t>
            </a:r>
            <a:r>
              <a:rPr lang="en-US" dirty="0" err="1" smtClean="0"/>
              <a:t>promene</a:t>
            </a:r>
            <a:r>
              <a:rPr lang="en-US" dirty="0" smtClean="0"/>
              <a:t> – </a:t>
            </a:r>
            <a:r>
              <a:rPr lang="en-US" dirty="0" err="1" smtClean="0"/>
              <a:t>rast</a:t>
            </a:r>
            <a:r>
              <a:rPr lang="en-US" dirty="0" smtClean="0"/>
              <a:t>, </a:t>
            </a:r>
            <a:r>
              <a:rPr lang="en-US" dirty="0" err="1" smtClean="0"/>
              <a:t>progres</a:t>
            </a:r>
            <a:r>
              <a:rPr lang="en-US" dirty="0" smtClean="0"/>
              <a:t>, </a:t>
            </a:r>
            <a:r>
              <a:rPr lang="en-US" dirty="0" err="1" smtClean="0"/>
              <a:t>izloženost</a:t>
            </a:r>
            <a:r>
              <a:rPr lang="en-US" dirty="0" smtClean="0"/>
              <a:t> </a:t>
            </a:r>
            <a:r>
              <a:rPr lang="en-US" dirty="0" err="1" smtClean="0"/>
              <a:t>riziku</a:t>
            </a:r>
            <a:r>
              <a:rPr lang="en-US" dirty="0" smtClean="0"/>
              <a:t>, </a:t>
            </a:r>
            <a:r>
              <a:rPr lang="en-US" dirty="0" err="1" smtClean="0"/>
              <a:t>agresivnost</a:t>
            </a:r>
            <a:r>
              <a:rPr lang="en-US" dirty="0" smtClean="0"/>
              <a:t>, </a:t>
            </a:r>
            <a:r>
              <a:rPr lang="en-US" dirty="0" err="1" smtClean="0"/>
              <a:t>ofanzivnost</a:t>
            </a:r>
            <a:r>
              <a:rPr lang="en-US" dirty="0" smtClean="0"/>
              <a:t>;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266700" y="3129687"/>
            <a:ext cx="85979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Svoj</a:t>
            </a:r>
            <a:r>
              <a:rPr lang="en-US" dirty="0" smtClean="0"/>
              <a:t> </a:t>
            </a:r>
            <a:r>
              <a:rPr lang="en-US" dirty="0" err="1" smtClean="0"/>
              <a:t>odnos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iskazuje</a:t>
            </a:r>
            <a:r>
              <a:rPr lang="en-US" dirty="0" smtClean="0"/>
              <a:t> </a:t>
            </a:r>
            <a:r>
              <a:rPr lang="en-US" dirty="0" err="1" smtClean="0"/>
              <a:t>prilagoĎavanjem</a:t>
            </a:r>
            <a:r>
              <a:rPr lang="en-US" dirty="0" smtClean="0"/>
              <a:t>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fleksibilnom</a:t>
            </a:r>
            <a:r>
              <a:rPr lang="en-US" dirty="0" smtClean="0"/>
              <a:t> marketing </a:t>
            </a:r>
            <a:r>
              <a:rPr lang="en-US" dirty="0" err="1" smtClean="0"/>
              <a:t>strategijom</a:t>
            </a:r>
            <a:r>
              <a:rPr lang="sr-Latn-RS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Diversifikovanost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fleksibilnost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nivoima</a:t>
            </a:r>
            <a:r>
              <a:rPr lang="en-US" dirty="0" smtClean="0"/>
              <a:t>, </a:t>
            </a:r>
            <a:r>
              <a:rPr lang="en-US" dirty="0" err="1" smtClean="0"/>
              <a:t>zamenjuje</a:t>
            </a:r>
            <a:r>
              <a:rPr lang="en-US" dirty="0" smtClean="0"/>
              <a:t> </a:t>
            </a:r>
            <a:r>
              <a:rPr lang="en-US" dirty="0" err="1" smtClean="0"/>
              <a:t>ranije</a:t>
            </a:r>
            <a:r>
              <a:rPr lang="en-US" dirty="0" smtClean="0"/>
              <a:t>, </a:t>
            </a:r>
            <a:r>
              <a:rPr lang="en-US" dirty="0" err="1" smtClean="0"/>
              <a:t>strogo</a:t>
            </a:r>
            <a:r>
              <a:rPr lang="en-US" dirty="0" smtClean="0"/>
              <a:t> </a:t>
            </a:r>
            <a:r>
              <a:rPr lang="en-US" dirty="0" err="1" smtClean="0"/>
              <a:t>odreĎene</a:t>
            </a:r>
            <a:r>
              <a:rPr lang="en-US" dirty="0" smtClean="0"/>
              <a:t>, </a:t>
            </a:r>
            <a:r>
              <a:rPr lang="en-US" dirty="0" err="1" smtClean="0"/>
              <a:t>homogene</a:t>
            </a:r>
            <a:r>
              <a:rPr lang="en-US" dirty="0" smtClean="0"/>
              <a:t> </a:t>
            </a:r>
            <a:r>
              <a:rPr lang="en-US" dirty="0" err="1" smtClean="0"/>
              <a:t>sisteme</a:t>
            </a:r>
            <a:r>
              <a:rPr lang="en-US" dirty="0" smtClean="0"/>
              <a:t>, </a:t>
            </a:r>
            <a:r>
              <a:rPr lang="en-US" dirty="0" err="1" smtClean="0"/>
              <a:t>menja</a:t>
            </a:r>
            <a:r>
              <a:rPr lang="en-US" dirty="0" smtClean="0"/>
              <a:t> </a:t>
            </a:r>
            <a:r>
              <a:rPr lang="en-US" dirty="0" err="1" smtClean="0"/>
              <a:t>unutrašnju</a:t>
            </a:r>
            <a:r>
              <a:rPr lang="en-US" dirty="0" smtClean="0"/>
              <a:t> </a:t>
            </a:r>
            <a:r>
              <a:rPr lang="en-US" dirty="0" err="1" smtClean="0"/>
              <a:t>konfiguraciju</a:t>
            </a:r>
            <a:r>
              <a:rPr lang="en-US" dirty="0" smtClean="0"/>
              <a:t> u </a:t>
            </a:r>
            <a:r>
              <a:rPr lang="en-US" dirty="0" err="1" smtClean="0"/>
              <a:t>preduzeću</a:t>
            </a:r>
            <a:r>
              <a:rPr lang="en-US" dirty="0" smtClean="0"/>
              <a:t>, </a:t>
            </a:r>
            <a:r>
              <a:rPr lang="en-US" dirty="0" err="1" smtClean="0"/>
              <a:t>širi</a:t>
            </a:r>
            <a:r>
              <a:rPr lang="en-US" dirty="0" smtClean="0"/>
              <a:t> front </a:t>
            </a:r>
            <a:r>
              <a:rPr lang="en-US" dirty="0" err="1" smtClean="0"/>
              <a:t>dodirnih</a:t>
            </a:r>
            <a:r>
              <a:rPr lang="en-US" dirty="0" smtClean="0"/>
              <a:t> </a:t>
            </a:r>
            <a:r>
              <a:rPr lang="en-US" dirty="0" err="1" smtClean="0"/>
              <a:t>tačaka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okruženjem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usložnjava</a:t>
            </a:r>
            <a:r>
              <a:rPr lang="en-US" dirty="0" smtClean="0"/>
              <a:t> </a:t>
            </a:r>
            <a:r>
              <a:rPr lang="en-US" dirty="0" err="1" smtClean="0"/>
              <a:t>proces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60988" y="189984"/>
            <a:ext cx="49005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IZBOR TRŽIŠTA I TRŽIŠNO PREVIĐANJE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36800" y="753586"/>
            <a:ext cx="6553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Za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izbor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ciljnog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tržišta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preduzeća</a:t>
            </a:r>
            <a:r>
              <a:rPr lang="en-US" dirty="0" smtClean="0">
                <a:solidFill>
                  <a:schemeClr val="bg1"/>
                </a:solidFill>
              </a:rPr>
              <a:t>, u </a:t>
            </a:r>
            <a:r>
              <a:rPr lang="en-US" dirty="0" err="1" smtClean="0">
                <a:solidFill>
                  <a:schemeClr val="bg1"/>
                </a:solidFill>
              </a:rPr>
              <a:t>velikoj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meri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primenjuju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tzv.target</a:t>
            </a:r>
            <a:r>
              <a:rPr lang="en-US" dirty="0" smtClean="0">
                <a:solidFill>
                  <a:schemeClr val="bg1"/>
                </a:solidFill>
              </a:rPr>
              <a:t> marketing </a:t>
            </a:r>
            <a:r>
              <a:rPr lang="en-US" dirty="0" err="1" smtClean="0">
                <a:solidFill>
                  <a:schemeClr val="bg1"/>
                </a:solidFill>
              </a:rPr>
              <a:t>jer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tako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mogu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lakše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identifikovati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tržišne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mogućnosti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povratno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uticati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formiranje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modifikaciju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svog</a:t>
            </a:r>
            <a:r>
              <a:rPr lang="en-US" dirty="0" smtClean="0">
                <a:solidFill>
                  <a:schemeClr val="bg1"/>
                </a:solidFill>
              </a:rPr>
              <a:t> marketing </a:t>
            </a:r>
            <a:r>
              <a:rPr lang="en-US" dirty="0" err="1" smtClean="0">
                <a:solidFill>
                  <a:schemeClr val="bg1"/>
                </a:solidFill>
              </a:rPr>
              <a:t>miksa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87600" y="1962488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Tipične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situacije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zahtevaju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ulaz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nova </a:t>
            </a:r>
            <a:r>
              <a:rPr lang="en-US" dirty="0" err="1" smtClean="0">
                <a:solidFill>
                  <a:schemeClr val="bg1"/>
                </a:solidFill>
              </a:rPr>
              <a:t>tržišta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</a:t>
            </a:r>
            <a:r>
              <a:rPr lang="en-US" dirty="0" smtClean="0">
                <a:solidFill>
                  <a:schemeClr val="bg1"/>
                </a:solidFill>
              </a:rPr>
              <a:t>: </a:t>
            </a:r>
            <a:endParaRPr lang="sr-Latn-R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</a:rPr>
              <a:t>Slaba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pozicija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tržištu</a:t>
            </a:r>
            <a:endParaRPr lang="sr-Latn-R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</a:rPr>
              <a:t>Isuviše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jaka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konkurencija</a:t>
            </a:r>
            <a:endParaRPr lang="sr-Latn-R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</a:rPr>
              <a:t>Nivo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novih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ulaganja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razvoja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može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opravdati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samo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osvajanjem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novih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tržišta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malo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postojeće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tržište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pogledu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potencijala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sr-Latn-R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</a:rPr>
              <a:t>Specifičnost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proizvoda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zahteva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specifično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tržište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8674" name="Picture 2" descr="Srpsko IT tržište: Rast koji (ne) usporava | PC Pr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390636">
            <a:off x="6402619" y="2616160"/>
            <a:ext cx="3006725" cy="16912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What should you know about a company? - VIC GROSJE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19075" y="11704320"/>
            <a:ext cx="9486900" cy="664083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4070588" y="278884"/>
            <a:ext cx="49005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IZBOR TRŽIŠTA I TRŽIŠNO PREVIĐANJE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7800" y="1273086"/>
            <a:ext cx="8623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err="1" smtClean="0"/>
              <a:t>P</a:t>
            </a:r>
            <a:r>
              <a:rPr lang="en-US" dirty="0" err="1" smtClean="0"/>
              <a:t>reduzeće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donošenju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o </a:t>
            </a:r>
            <a:r>
              <a:rPr lang="en-US" dirty="0" err="1" smtClean="0"/>
              <a:t>ulasku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nova </a:t>
            </a:r>
            <a:r>
              <a:rPr lang="en-US" dirty="0" err="1" smtClean="0"/>
              <a:t>tržišta</a:t>
            </a:r>
            <a:r>
              <a:rPr lang="en-US" dirty="0" smtClean="0"/>
              <a:t> </a:t>
            </a:r>
            <a:r>
              <a:rPr lang="en-US" dirty="0" err="1" smtClean="0"/>
              <a:t>mora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procenjuje</a:t>
            </a:r>
            <a:r>
              <a:rPr lang="en-US" dirty="0" smtClean="0"/>
              <a:t> </a:t>
            </a:r>
            <a:r>
              <a:rPr lang="en-US" dirty="0" err="1" smtClean="0"/>
              <a:t>stopu</a:t>
            </a:r>
            <a:r>
              <a:rPr lang="en-US" dirty="0" smtClean="0"/>
              <a:t> </a:t>
            </a:r>
            <a:r>
              <a:rPr lang="en-US" dirty="0" err="1" smtClean="0"/>
              <a:t>povraćaja</a:t>
            </a:r>
            <a:r>
              <a:rPr lang="en-US" dirty="0" smtClean="0"/>
              <a:t> </a:t>
            </a:r>
            <a:r>
              <a:rPr lang="en-US" dirty="0" err="1" smtClean="0"/>
              <a:t>ulaganja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konkretnom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,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stoga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u </a:t>
            </a:r>
            <a:r>
              <a:rPr lang="en-US" dirty="0" err="1" smtClean="0"/>
              <a:t>vidu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77800" y="1937088"/>
            <a:ext cx="47371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Opasnost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supstituta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Snagu</a:t>
            </a:r>
            <a:r>
              <a:rPr lang="en-US" dirty="0" smtClean="0"/>
              <a:t> </a:t>
            </a:r>
            <a:r>
              <a:rPr lang="en-US" dirty="0" err="1" smtClean="0"/>
              <a:t>konkurencije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Mogućnost</a:t>
            </a:r>
            <a:r>
              <a:rPr lang="en-US" dirty="0" smtClean="0"/>
              <a:t> </a:t>
            </a:r>
            <a:r>
              <a:rPr lang="en-US" dirty="0" err="1" smtClean="0"/>
              <a:t>ulaska</a:t>
            </a:r>
            <a:r>
              <a:rPr lang="en-US" dirty="0" smtClean="0"/>
              <a:t> </a:t>
            </a:r>
            <a:r>
              <a:rPr lang="en-US" dirty="0" err="1" smtClean="0"/>
              <a:t>nove</a:t>
            </a:r>
            <a:r>
              <a:rPr lang="en-US" dirty="0" smtClean="0"/>
              <a:t> </a:t>
            </a:r>
            <a:r>
              <a:rPr lang="en-US" dirty="0" err="1" smtClean="0"/>
              <a:t>konkurencije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tržište</a:t>
            </a:r>
            <a:r>
              <a:rPr lang="en-US" dirty="0" smtClean="0"/>
              <a:t> </a:t>
            </a:r>
            <a:r>
              <a:rPr lang="en-US" dirty="0" err="1" smtClean="0"/>
              <a:t>stepen</a:t>
            </a:r>
            <a:r>
              <a:rPr lang="en-US" dirty="0" smtClean="0"/>
              <a:t> </a:t>
            </a:r>
            <a:r>
              <a:rPr lang="en-US" dirty="0" err="1" smtClean="0"/>
              <a:t>prerade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Tekući</a:t>
            </a:r>
            <a:r>
              <a:rPr lang="en-US" dirty="0" smtClean="0"/>
              <a:t> </a:t>
            </a:r>
            <a:r>
              <a:rPr lang="en-US" dirty="0" err="1" smtClean="0"/>
              <a:t>tržišni</a:t>
            </a:r>
            <a:r>
              <a:rPr lang="en-US" dirty="0" smtClean="0"/>
              <a:t> </a:t>
            </a:r>
            <a:r>
              <a:rPr lang="en-US" dirty="0" err="1" smtClean="0"/>
              <a:t>potencijal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Predvi</a:t>
            </a:r>
            <a:r>
              <a:rPr lang="sr-Latn-RS" dirty="0" smtClean="0"/>
              <a:t>đ</a:t>
            </a:r>
            <a:r>
              <a:rPr lang="en-US" dirty="0" err="1" smtClean="0"/>
              <a:t>anje</a:t>
            </a:r>
            <a:r>
              <a:rPr lang="en-US" dirty="0" smtClean="0"/>
              <a:t> </a:t>
            </a:r>
            <a:r>
              <a:rPr lang="en-US" dirty="0" err="1" smtClean="0"/>
              <a:t>budućeg</a:t>
            </a:r>
            <a:r>
              <a:rPr lang="en-US" dirty="0" smtClean="0"/>
              <a:t> </a:t>
            </a:r>
            <a:r>
              <a:rPr lang="en-US" dirty="0" err="1" smtClean="0"/>
              <a:t>tržišnog</a:t>
            </a:r>
            <a:r>
              <a:rPr lang="en-US" dirty="0" smtClean="0"/>
              <a:t> </a:t>
            </a:r>
            <a:r>
              <a:rPr lang="en-US" dirty="0" err="1" smtClean="0"/>
              <a:t>potencijala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rizika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Predvi</a:t>
            </a:r>
            <a:r>
              <a:rPr lang="sr-Latn-RS" dirty="0" smtClean="0"/>
              <a:t>đ</a:t>
            </a:r>
            <a:r>
              <a:rPr lang="en-US" dirty="0" err="1" smtClean="0"/>
              <a:t>anje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Predvi</a:t>
            </a:r>
            <a:r>
              <a:rPr lang="sr-Latn-RS" dirty="0" smtClean="0"/>
              <a:t>đ</a:t>
            </a:r>
            <a:r>
              <a:rPr lang="en-US" dirty="0" err="1" smtClean="0"/>
              <a:t>anje</a:t>
            </a:r>
            <a:r>
              <a:rPr lang="en-US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dobiti</a:t>
            </a:r>
            <a:endParaRPr lang="en-US" dirty="0"/>
          </a:p>
        </p:txBody>
      </p:sp>
      <p:pic>
        <p:nvPicPr>
          <p:cNvPr id="30722" name="Picture 2" descr="Kako napraviti analizu loma - fiksni trošak i varijabilni troša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9675" y="2171700"/>
            <a:ext cx="3905250" cy="260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What should you know about a company? - VIC GROSJE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19075" y="11704320"/>
            <a:ext cx="9486900" cy="664083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4070588" y="278884"/>
            <a:ext cx="49005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IZBOR TRŽIŠTA I TRŽIŠNO PREVIĐANJE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65100" y="1333500"/>
            <a:ext cx="4597400" cy="1282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donošenje</a:t>
            </a:r>
            <a:r>
              <a:rPr lang="en-US" dirty="0" smtClean="0"/>
              <a:t> marketing </a:t>
            </a:r>
            <a:r>
              <a:rPr lang="en-US" dirty="0" err="1" smtClean="0"/>
              <a:t>upravljačkih</a:t>
            </a:r>
            <a:r>
              <a:rPr lang="en-US" dirty="0" smtClean="0"/>
              <a:t> </a:t>
            </a:r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obezbe</a:t>
            </a:r>
            <a:r>
              <a:rPr lang="sr-Latn-RS" dirty="0" smtClean="0"/>
              <a:t>đ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 smtClean="0"/>
              <a:t>željene</a:t>
            </a:r>
            <a:r>
              <a:rPr lang="en-US" dirty="0" smtClean="0"/>
              <a:t> </a:t>
            </a:r>
            <a:r>
              <a:rPr lang="en-US" dirty="0" err="1" smtClean="0"/>
              <a:t>tržišne</a:t>
            </a:r>
            <a:r>
              <a:rPr lang="en-US" dirty="0" smtClean="0"/>
              <a:t> </a:t>
            </a:r>
            <a:r>
              <a:rPr lang="en-US" dirty="0" err="1" smtClean="0"/>
              <a:t>pozicije</a:t>
            </a:r>
            <a:r>
              <a:rPr lang="en-US" dirty="0" smtClean="0"/>
              <a:t> </a:t>
            </a:r>
            <a:r>
              <a:rPr lang="en-US" dirty="0" err="1" smtClean="0"/>
              <a:t>neophodne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pravovremene</a:t>
            </a:r>
            <a:r>
              <a:rPr lang="en-US" dirty="0" smtClean="0"/>
              <a:t>, </a:t>
            </a:r>
            <a:r>
              <a:rPr lang="en-US" dirty="0" err="1" smtClean="0"/>
              <a:t>adekvatno</a:t>
            </a:r>
            <a:r>
              <a:rPr lang="en-US" dirty="0" smtClean="0"/>
              <a:t> </a:t>
            </a:r>
            <a:r>
              <a:rPr lang="en-US" dirty="0" err="1" smtClean="0"/>
              <a:t>pripremljene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efikasne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152400" y="3733800"/>
            <a:ext cx="4597400" cy="1282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Jedan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glavnih</a:t>
            </a:r>
            <a:r>
              <a:rPr lang="en-US" dirty="0" smtClean="0"/>
              <a:t> </a:t>
            </a:r>
            <a:r>
              <a:rPr lang="en-US" dirty="0" err="1" smtClean="0"/>
              <a:t>zadataka</a:t>
            </a:r>
            <a:r>
              <a:rPr lang="en-US" dirty="0" smtClean="0"/>
              <a:t> </a:t>
            </a:r>
            <a:r>
              <a:rPr lang="en-US" dirty="0" err="1" smtClean="0"/>
              <a:t>istraživanja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procena</a:t>
            </a:r>
            <a:r>
              <a:rPr lang="en-US" dirty="0" smtClean="0"/>
              <a:t> </a:t>
            </a:r>
            <a:r>
              <a:rPr lang="en-US" dirty="0" err="1" smtClean="0"/>
              <a:t>sadašnje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buduće</a:t>
            </a:r>
            <a:r>
              <a:rPr lang="en-US" dirty="0" smtClean="0"/>
              <a:t> </a:t>
            </a:r>
            <a:r>
              <a:rPr lang="en-US" dirty="0" err="1" smtClean="0"/>
              <a:t>veličine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. </a:t>
            </a:r>
            <a:r>
              <a:rPr lang="en-US" dirty="0" err="1" smtClean="0"/>
              <a:t>Mnoge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zavise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procene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4851356" y="2590284"/>
            <a:ext cx="39926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dirty="0" smtClean="0"/>
              <a:t>Ciljni marketing obuhvata tri glavne faze</a:t>
            </a:r>
            <a:r>
              <a:rPr lang="sr-Latn-RS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Prva</a:t>
            </a:r>
            <a:r>
              <a:rPr lang="en-US" dirty="0" smtClean="0"/>
              <a:t>, </a:t>
            </a:r>
            <a:r>
              <a:rPr lang="en-US" dirty="0" err="1" smtClean="0"/>
              <a:t>segmentacija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Druga</a:t>
            </a:r>
            <a:r>
              <a:rPr lang="en-US" dirty="0" smtClean="0"/>
              <a:t>, </a:t>
            </a:r>
            <a:r>
              <a:rPr lang="en-US" dirty="0" err="1" smtClean="0"/>
              <a:t>izbor</a:t>
            </a:r>
            <a:r>
              <a:rPr lang="en-US" dirty="0" smtClean="0"/>
              <a:t> </a:t>
            </a:r>
            <a:r>
              <a:rPr lang="en-US" dirty="0" err="1" smtClean="0"/>
              <a:t>ciljnog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Treća</a:t>
            </a:r>
            <a:r>
              <a:rPr lang="en-US" dirty="0" smtClean="0"/>
              <a:t>, </a:t>
            </a:r>
            <a:r>
              <a:rPr lang="en-US" dirty="0" err="1" smtClean="0"/>
              <a:t>pozicioniranje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4787900" y="2514600"/>
            <a:ext cx="4114800" cy="13335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What should you know about a company? - VIC GROSJE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19075" y="11704320"/>
            <a:ext cx="9486900" cy="664083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4070588" y="278884"/>
            <a:ext cx="49005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IZBOR TRŽIŠTA I TRŽIŠNO PREVIĐANJE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86877" y="710684"/>
            <a:ext cx="4045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OSNOVNI POJMOVI U MERENJU TRAŽNJE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4189" y="1383784"/>
            <a:ext cx="2979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Šest</a:t>
            </a:r>
            <a:r>
              <a:rPr lang="en-US" dirty="0" smtClean="0"/>
              <a:t> </a:t>
            </a:r>
            <a:r>
              <a:rPr lang="en-US" dirty="0" err="1" smtClean="0"/>
              <a:t>različitih</a:t>
            </a:r>
            <a:r>
              <a:rPr lang="en-US" dirty="0" smtClean="0"/>
              <a:t> </a:t>
            </a:r>
            <a:r>
              <a:rPr lang="en-US" dirty="0" err="1" smtClean="0"/>
              <a:t>nivoa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265028" y="1409184"/>
            <a:ext cx="2740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pet </a:t>
            </a:r>
            <a:r>
              <a:rPr lang="en-US" dirty="0" err="1" smtClean="0"/>
              <a:t>različitih</a:t>
            </a:r>
            <a:r>
              <a:rPr lang="en-US" dirty="0" smtClean="0"/>
              <a:t> </a:t>
            </a:r>
            <a:r>
              <a:rPr lang="en-US" dirty="0" err="1" smtClean="0"/>
              <a:t>nivoa</a:t>
            </a:r>
            <a:r>
              <a:rPr lang="en-US" dirty="0" smtClean="0"/>
              <a:t> </a:t>
            </a:r>
            <a:r>
              <a:rPr lang="en-US" dirty="0" err="1" smtClean="0"/>
              <a:t>prostora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137131" y="1421884"/>
            <a:ext cx="2610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tri </a:t>
            </a:r>
            <a:r>
              <a:rPr lang="en-US" dirty="0" err="1" smtClean="0"/>
              <a:t>različita</a:t>
            </a:r>
            <a:r>
              <a:rPr lang="en-US" dirty="0" smtClean="0"/>
              <a:t> </a:t>
            </a:r>
            <a:r>
              <a:rPr lang="en-US" dirty="0" err="1" smtClean="0"/>
              <a:t>nivoa</a:t>
            </a:r>
            <a:r>
              <a:rPr lang="en-US" dirty="0" smtClean="0"/>
              <a:t> </a:t>
            </a:r>
            <a:r>
              <a:rPr lang="en-US" dirty="0" err="1" smtClean="0"/>
              <a:t>vremena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177800" y="1409700"/>
            <a:ext cx="2921000" cy="3810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162300" y="1397000"/>
            <a:ext cx="2882900" cy="4064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134100" y="1409700"/>
            <a:ext cx="2590800" cy="3810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1066800" y="1879600"/>
            <a:ext cx="4826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7251700" y="2387600"/>
            <a:ext cx="4826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>
            <a:off x="4292600" y="2133600"/>
            <a:ext cx="4826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03200" y="242758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Jedinica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Oblik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Linija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Prodaja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Industrijska</a:t>
            </a:r>
            <a:r>
              <a:rPr lang="en-US" dirty="0" smtClean="0"/>
              <a:t> </a:t>
            </a:r>
            <a:r>
              <a:rPr lang="en-US" dirty="0" err="1" smtClean="0"/>
              <a:t>prodaja</a:t>
            </a:r>
            <a:r>
              <a:rPr lang="en-US" dirty="0" smtClean="0"/>
              <a:t>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Nacionalna</a:t>
            </a:r>
            <a:r>
              <a:rPr lang="en-US" dirty="0" smtClean="0"/>
              <a:t> </a:t>
            </a:r>
            <a:r>
              <a:rPr lang="en-US" dirty="0" err="1" smtClean="0"/>
              <a:t>prodaja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3581400" y="2578785"/>
            <a:ext cx="20447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l-PL" dirty="0" smtClean="0"/>
              <a:t>Kupac  </a:t>
            </a:r>
          </a:p>
          <a:p>
            <a:pPr>
              <a:buFont typeface="Wingdings" pitchFamily="2" charset="2"/>
              <a:buChar char="Ø"/>
            </a:pPr>
            <a:r>
              <a:rPr lang="pl-PL" dirty="0" smtClean="0"/>
              <a:t>Lokalno područje </a:t>
            </a:r>
          </a:p>
          <a:p>
            <a:pPr>
              <a:buFont typeface="Wingdings" pitchFamily="2" charset="2"/>
              <a:buChar char="Ø"/>
            </a:pPr>
            <a:r>
              <a:rPr lang="pl-PL" dirty="0" smtClean="0"/>
              <a:t>Region </a:t>
            </a:r>
          </a:p>
          <a:p>
            <a:pPr>
              <a:buFont typeface="Wingdings" pitchFamily="2" charset="2"/>
              <a:buChar char="Ø"/>
            </a:pPr>
            <a:r>
              <a:rPr lang="pl-PL" dirty="0" smtClean="0"/>
              <a:t>Država </a:t>
            </a:r>
          </a:p>
          <a:p>
            <a:pPr>
              <a:buFont typeface="Wingdings" pitchFamily="2" charset="2"/>
              <a:buChar char="Ø"/>
            </a:pPr>
            <a:r>
              <a:rPr lang="pl-PL" dirty="0" smtClean="0"/>
              <a:t>Svet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6698082" y="2933184"/>
            <a:ext cx="167834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Kratkoročno</a:t>
            </a:r>
            <a:r>
              <a:rPr lang="en-US" dirty="0" smtClean="0"/>
              <a:t>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Srednjoročno</a:t>
            </a:r>
            <a:r>
              <a:rPr lang="en-US" dirty="0" smtClean="0"/>
              <a:t>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Dugoročno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What should you know about a company? - VIC GROSJE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19075" y="11704320"/>
            <a:ext cx="9486900" cy="664083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4070588" y="278884"/>
            <a:ext cx="49005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IZBOR TRŽIŠTA I TRŽIŠNO PREVIĐANJE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90500" y="1271885"/>
            <a:ext cx="876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b="1" dirty="0" smtClean="0"/>
              <a:t>T</a:t>
            </a:r>
            <a:r>
              <a:rPr lang="en-US" b="1" dirty="0" smtClean="0"/>
              <a:t>RŽIŠTE PREDSTAVLJA SKUP POSTOJEĆIH I POTENCIJALNIH KUPACA IZVESNIH PROIZVODA ILI USLUGA.</a:t>
            </a:r>
            <a:endParaRPr lang="en-US" b="1" dirty="0"/>
          </a:p>
        </p:txBody>
      </p:sp>
      <p:sp>
        <p:nvSpPr>
          <p:cNvPr id="29" name="Rectangle 28"/>
          <p:cNvSpPr/>
          <p:nvPr/>
        </p:nvSpPr>
        <p:spPr>
          <a:xfrm>
            <a:off x="609600" y="1943785"/>
            <a:ext cx="817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UČESNICI NA TRŽIŠTU ISPOLJAVAJU TRI OSNOVNE KARAKTERISTIKE: INTERES, DOHODAK, NASTUP</a:t>
            </a:r>
            <a:r>
              <a:rPr lang="sr-Latn-RS" b="1" dirty="0" smtClean="0"/>
              <a:t>.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0" name="Rectangle 29"/>
          <p:cNvSpPr/>
          <p:nvPr/>
        </p:nvSpPr>
        <p:spPr>
          <a:xfrm>
            <a:off x="215900" y="2554585"/>
            <a:ext cx="876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POTENCIJALNO TRŽIŠTE PREDSTAVLJA SKUP POTROŠAČA KOJI IZRAŽAVAJU NEKI INTERES ZA IZVESNU DEFINISANU TRŽIŠNU PONUDU.</a:t>
            </a:r>
            <a:endParaRPr lang="en-US" b="1" dirty="0"/>
          </a:p>
        </p:txBody>
      </p:sp>
      <p:sp>
        <p:nvSpPr>
          <p:cNvPr id="31" name="Rectangle 30"/>
          <p:cNvSpPr/>
          <p:nvPr/>
        </p:nvSpPr>
        <p:spPr>
          <a:xfrm>
            <a:off x="228600" y="3188385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VELIČINA TRŽIŠTA PREDSTAVLJA FUNKCIJU INTERESA I DOHOTKA.</a:t>
            </a:r>
            <a:endParaRPr lang="sr-Latn-RS" b="1" dirty="0" smtClean="0"/>
          </a:p>
          <a:p>
            <a:pPr algn="ctr"/>
            <a:r>
              <a:rPr lang="en-US" b="1" dirty="0" err="1" smtClean="0"/>
              <a:t>Raspoloživo</a:t>
            </a:r>
            <a:r>
              <a:rPr lang="en-US" b="1" dirty="0" smtClean="0"/>
              <a:t> </a:t>
            </a:r>
            <a:r>
              <a:rPr lang="en-US" b="1" dirty="0" err="1" smtClean="0"/>
              <a:t>Ograničeno</a:t>
            </a:r>
            <a:r>
              <a:rPr lang="sr-Latn-RS" b="1" dirty="0" smtClean="0"/>
              <a:t> </a:t>
            </a:r>
            <a:r>
              <a:rPr lang="en-US" b="1" dirty="0" err="1" smtClean="0"/>
              <a:t>Penetrirano</a:t>
            </a:r>
            <a:r>
              <a:rPr lang="sr-Latn-RS" b="1" dirty="0" smtClean="0"/>
              <a:t> Tržište</a:t>
            </a:r>
            <a:endParaRPr lang="en-US" b="1" dirty="0"/>
          </a:p>
        </p:txBody>
      </p:sp>
      <p:sp>
        <p:nvSpPr>
          <p:cNvPr id="32" name="Rectangle 31"/>
          <p:cNvSpPr/>
          <p:nvPr/>
        </p:nvSpPr>
        <p:spPr>
          <a:xfrm>
            <a:off x="330200" y="3848785"/>
            <a:ext cx="858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POTENCIJAL TRŽIŠTA PREDSTAVLJA GORNJU GRANICU TRŽIŠNE TRAŽNJE.</a:t>
            </a:r>
            <a:endParaRPr lang="en-US" b="1" dirty="0"/>
          </a:p>
        </p:txBody>
      </p:sp>
      <p:pic>
        <p:nvPicPr>
          <p:cNvPr id="31746" name="Picture 2" descr="Eкономика и управљање малим и средњим предузећима"/>
          <p:cNvPicPr>
            <a:picLocks noChangeAspect="1" noChangeArrowheads="1"/>
          </p:cNvPicPr>
          <p:nvPr/>
        </p:nvPicPr>
        <p:blipFill>
          <a:blip r:embed="rId3" cstate="print"/>
          <a:srcRect t="19706" b="35588"/>
          <a:stretch>
            <a:fillRect/>
          </a:stretch>
        </p:blipFill>
        <p:spPr bwMode="auto">
          <a:xfrm>
            <a:off x="3013075" y="4198055"/>
            <a:ext cx="3248025" cy="8311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What should you know about a company? - VIC GROSJE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19075" y="11704320"/>
            <a:ext cx="9486900" cy="664083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4070588" y="278884"/>
            <a:ext cx="49005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IZBOR TRŽIŠTA I TRŽIŠNO PREVIĐANJE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47405" y="685284"/>
            <a:ext cx="37102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MERENJE TRAŽNJE – TERMINOLOGIJA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0500" y="1315988"/>
            <a:ext cx="47117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U </a:t>
            </a:r>
            <a:r>
              <a:rPr lang="en-US" dirty="0" err="1" smtClean="0"/>
              <a:t>proceni</a:t>
            </a:r>
            <a:r>
              <a:rPr lang="en-US" dirty="0" smtClean="0"/>
              <a:t> marketing-</a:t>
            </a:r>
            <a:r>
              <a:rPr lang="en-US" dirty="0" err="1" smtClean="0"/>
              <a:t>potencijala</a:t>
            </a:r>
            <a:r>
              <a:rPr lang="en-US" dirty="0" smtClean="0"/>
              <a:t> </a:t>
            </a:r>
            <a:r>
              <a:rPr lang="en-US" dirty="0" err="1" smtClean="0"/>
              <a:t>prvi</a:t>
            </a:r>
            <a:r>
              <a:rPr lang="en-US" dirty="0" smtClean="0"/>
              <a:t> </a:t>
            </a:r>
            <a:r>
              <a:rPr lang="en-US" dirty="0" err="1" smtClean="0"/>
              <a:t>korak</a:t>
            </a:r>
            <a:r>
              <a:rPr lang="en-US" dirty="0" smtClean="0"/>
              <a:t> je </a:t>
            </a:r>
            <a:r>
              <a:rPr lang="en-US" dirty="0" err="1" smtClean="0"/>
              <a:t>procena</a:t>
            </a:r>
            <a:r>
              <a:rPr lang="en-US" dirty="0" smtClean="0"/>
              <a:t> </a:t>
            </a:r>
            <a:r>
              <a:rPr lang="en-US" dirty="0" err="1" smtClean="0"/>
              <a:t>ukupne</a:t>
            </a:r>
            <a:r>
              <a:rPr lang="en-US" dirty="0" smtClean="0"/>
              <a:t> </a:t>
            </a:r>
            <a:r>
              <a:rPr lang="en-US" dirty="0" err="1" smtClean="0"/>
              <a:t>tržišne</a:t>
            </a:r>
            <a:r>
              <a:rPr lang="en-US" dirty="0" smtClean="0"/>
              <a:t> </a:t>
            </a:r>
            <a:r>
              <a:rPr lang="en-US" dirty="0" err="1" smtClean="0"/>
              <a:t>tražnje</a:t>
            </a:r>
            <a:r>
              <a:rPr lang="en-US" dirty="0" smtClean="0"/>
              <a:t>.</a:t>
            </a:r>
            <a:endParaRPr lang="sr-Latn-RS" dirty="0" smtClean="0"/>
          </a:p>
          <a:p>
            <a:endParaRPr lang="sr-Latn-R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Tržišna</a:t>
            </a:r>
            <a:r>
              <a:rPr lang="en-US" dirty="0" smtClean="0"/>
              <a:t> </a:t>
            </a:r>
            <a:r>
              <a:rPr lang="en-US" dirty="0" err="1" smtClean="0"/>
              <a:t>tražnja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proizvodom</a:t>
            </a:r>
            <a:r>
              <a:rPr lang="en-US" dirty="0" smtClean="0"/>
              <a:t>/</a:t>
            </a:r>
            <a:r>
              <a:rPr lang="en-US" dirty="0" err="1" smtClean="0"/>
              <a:t>uslugom</a:t>
            </a:r>
            <a:r>
              <a:rPr lang="en-US" dirty="0" smtClean="0"/>
              <a:t> je </a:t>
            </a:r>
            <a:r>
              <a:rPr lang="en-US" dirty="0" err="1" smtClean="0"/>
              <a:t>ukupna</a:t>
            </a:r>
            <a:r>
              <a:rPr lang="en-US" dirty="0" smtClean="0"/>
              <a:t> </a:t>
            </a:r>
            <a:r>
              <a:rPr lang="en-US" dirty="0" err="1" smtClean="0"/>
              <a:t>količina</a:t>
            </a:r>
            <a:r>
              <a:rPr lang="en-US" dirty="0" smtClean="0"/>
              <a:t> </a:t>
            </a:r>
            <a:r>
              <a:rPr lang="en-US" dirty="0" err="1" smtClean="0"/>
              <a:t>koju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kupiti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RS" dirty="0" smtClean="0"/>
              <a:t>đ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 smtClean="0"/>
              <a:t>grupa</a:t>
            </a:r>
            <a:r>
              <a:rPr lang="en-US" dirty="0" smtClean="0"/>
              <a:t> </a:t>
            </a:r>
            <a:r>
              <a:rPr lang="en-US" dirty="0" err="1" smtClean="0"/>
              <a:t>kupaca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RS" dirty="0" smtClean="0"/>
              <a:t>đ</a:t>
            </a:r>
            <a:r>
              <a:rPr lang="en-US" dirty="0" err="1" smtClean="0"/>
              <a:t>enom</a:t>
            </a:r>
            <a:r>
              <a:rPr lang="en-US" dirty="0" smtClean="0"/>
              <a:t> </a:t>
            </a:r>
            <a:r>
              <a:rPr lang="en-US" dirty="0" err="1" smtClean="0"/>
              <a:t>geografskom</a:t>
            </a:r>
            <a:r>
              <a:rPr lang="en-US" dirty="0" smtClean="0"/>
              <a:t> </a:t>
            </a:r>
            <a:r>
              <a:rPr lang="en-US" dirty="0" err="1" smtClean="0"/>
              <a:t>području</a:t>
            </a:r>
            <a:r>
              <a:rPr lang="en-US" dirty="0" smtClean="0"/>
              <a:t>, u </a:t>
            </a:r>
            <a:r>
              <a:rPr lang="en-US" dirty="0" err="1" smtClean="0"/>
              <a:t>odre</a:t>
            </a:r>
            <a:r>
              <a:rPr lang="sr-Latn-RS" dirty="0" smtClean="0"/>
              <a:t>đ</a:t>
            </a:r>
            <a:r>
              <a:rPr lang="en-US" dirty="0" err="1" smtClean="0"/>
              <a:t>enom</a:t>
            </a:r>
            <a:r>
              <a:rPr lang="en-US" dirty="0" smtClean="0"/>
              <a:t> </a:t>
            </a:r>
            <a:r>
              <a:rPr lang="en-US" dirty="0" err="1" smtClean="0"/>
              <a:t>vremenskom</a:t>
            </a:r>
            <a:r>
              <a:rPr lang="en-US" dirty="0" smtClean="0"/>
              <a:t> </a:t>
            </a:r>
            <a:r>
              <a:rPr lang="en-US" dirty="0" err="1" smtClean="0"/>
              <a:t>razdoblju</a:t>
            </a:r>
            <a:r>
              <a:rPr lang="en-US" dirty="0" smtClean="0"/>
              <a:t>, u </a:t>
            </a:r>
            <a:r>
              <a:rPr lang="en-US" dirty="0" err="1" smtClean="0"/>
              <a:t>odre</a:t>
            </a:r>
            <a:r>
              <a:rPr lang="sr-Latn-RS" dirty="0" smtClean="0"/>
              <a:t>đ</a:t>
            </a:r>
            <a:r>
              <a:rPr lang="en-US" dirty="0" err="1" smtClean="0"/>
              <a:t>enoj</a:t>
            </a:r>
            <a:r>
              <a:rPr lang="en-US" dirty="0" smtClean="0"/>
              <a:t> marketing-</a:t>
            </a:r>
            <a:r>
              <a:rPr lang="en-US" dirty="0" err="1" smtClean="0"/>
              <a:t>okolini</a:t>
            </a:r>
            <a:r>
              <a:rPr lang="en-US" dirty="0" smtClean="0"/>
              <a:t>,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RS" dirty="0" smtClean="0"/>
              <a:t>đ</a:t>
            </a:r>
            <a:r>
              <a:rPr lang="en-US" dirty="0" err="1" smtClean="0"/>
              <a:t>enom</a:t>
            </a:r>
            <a:r>
              <a:rPr lang="en-US" dirty="0" smtClean="0"/>
              <a:t> marketing-</a:t>
            </a:r>
            <a:r>
              <a:rPr lang="en-US" dirty="0" err="1" smtClean="0"/>
              <a:t>programu</a:t>
            </a:r>
            <a:r>
              <a:rPr lang="en-US" dirty="0" smtClean="0"/>
              <a:t>. </a:t>
            </a:r>
            <a:endParaRPr lang="sr-Latn-RS" dirty="0" smtClean="0"/>
          </a:p>
          <a:p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219700" y="1363186"/>
            <a:ext cx="3708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/>
              <a:t>Ova </a:t>
            </a:r>
            <a:r>
              <a:rPr lang="en-US" dirty="0" err="1" smtClean="0"/>
              <a:t>definicija</a:t>
            </a:r>
            <a:r>
              <a:rPr lang="en-US" dirty="0" smtClean="0"/>
              <a:t> </a:t>
            </a:r>
            <a:r>
              <a:rPr lang="en-US" dirty="0" err="1" smtClean="0"/>
              <a:t>sadrži</a:t>
            </a:r>
            <a:r>
              <a:rPr lang="en-US" dirty="0" smtClean="0"/>
              <a:t> </a:t>
            </a:r>
            <a:r>
              <a:rPr lang="en-US" dirty="0" err="1" smtClean="0"/>
              <a:t>osam</a:t>
            </a:r>
            <a:r>
              <a:rPr lang="en-US" dirty="0" smtClean="0"/>
              <a:t> </a:t>
            </a:r>
            <a:r>
              <a:rPr lang="en-US" dirty="0" err="1" smtClean="0"/>
              <a:t>elemenata</a:t>
            </a:r>
            <a:r>
              <a:rPr lang="en-US" dirty="0" smtClean="0"/>
              <a:t>:</a:t>
            </a:r>
            <a:endParaRPr lang="sr-Latn-RS" dirty="0" smtClean="0"/>
          </a:p>
          <a:p>
            <a:pPr algn="r"/>
            <a:r>
              <a:rPr lang="en-US" dirty="0" smtClean="0"/>
              <a:t> </a:t>
            </a:r>
            <a:endParaRPr lang="sr-Latn-RS" dirty="0" smtClean="0"/>
          </a:p>
          <a:p>
            <a:pPr marL="342900" indent="-342900" algn="r"/>
            <a:r>
              <a:rPr lang="en-US" dirty="0" err="1" smtClean="0"/>
              <a:t>Proizvod</a:t>
            </a:r>
            <a:r>
              <a:rPr lang="en-US" dirty="0" smtClean="0"/>
              <a:t> </a:t>
            </a:r>
            <a:endParaRPr lang="sr-Latn-RS" dirty="0" smtClean="0"/>
          </a:p>
          <a:p>
            <a:pPr marL="342900" indent="-342900" algn="r"/>
            <a:r>
              <a:rPr lang="en-US" dirty="0" err="1" smtClean="0"/>
              <a:t>Ukupna</a:t>
            </a:r>
            <a:r>
              <a:rPr lang="en-US" dirty="0" smtClean="0"/>
              <a:t> </a:t>
            </a:r>
            <a:r>
              <a:rPr lang="en-US" dirty="0" err="1" smtClean="0"/>
              <a:t>količina</a:t>
            </a:r>
            <a:r>
              <a:rPr lang="en-US" dirty="0" smtClean="0"/>
              <a:t>  </a:t>
            </a:r>
            <a:endParaRPr lang="sr-Latn-RS" dirty="0" smtClean="0"/>
          </a:p>
          <a:p>
            <a:pPr marL="342900" indent="-342900" algn="r"/>
            <a:r>
              <a:rPr lang="en-US" dirty="0" err="1" smtClean="0"/>
              <a:t>Kupovina</a:t>
            </a:r>
            <a:r>
              <a:rPr lang="en-US" dirty="0" smtClean="0"/>
              <a:t> </a:t>
            </a:r>
            <a:endParaRPr lang="sr-Latn-RS" dirty="0" smtClean="0"/>
          </a:p>
          <a:p>
            <a:pPr marL="342900" indent="-342900" algn="r"/>
            <a:r>
              <a:rPr lang="en-US" dirty="0" err="1" smtClean="0"/>
              <a:t>Grupa</a:t>
            </a:r>
            <a:r>
              <a:rPr lang="en-US" dirty="0" smtClean="0"/>
              <a:t> </a:t>
            </a:r>
            <a:r>
              <a:rPr lang="en-US" dirty="0" err="1" smtClean="0"/>
              <a:t>kupaca</a:t>
            </a:r>
            <a:r>
              <a:rPr lang="en-US" dirty="0" smtClean="0"/>
              <a:t> </a:t>
            </a:r>
            <a:endParaRPr lang="sr-Latn-RS" dirty="0" smtClean="0"/>
          </a:p>
          <a:p>
            <a:pPr marL="342900" indent="-342900" algn="r"/>
            <a:r>
              <a:rPr lang="en-US" dirty="0" err="1" smtClean="0"/>
              <a:t>Geografsko</a:t>
            </a:r>
            <a:r>
              <a:rPr lang="en-US" dirty="0" smtClean="0"/>
              <a:t> </a:t>
            </a:r>
            <a:r>
              <a:rPr lang="en-US" dirty="0" err="1" smtClean="0"/>
              <a:t>područje</a:t>
            </a:r>
            <a:r>
              <a:rPr lang="en-US" dirty="0" smtClean="0"/>
              <a:t> </a:t>
            </a:r>
            <a:endParaRPr lang="sr-Latn-RS" dirty="0" smtClean="0"/>
          </a:p>
          <a:p>
            <a:pPr marL="342900" indent="-342900" algn="r"/>
            <a:r>
              <a:rPr lang="en-US" dirty="0" err="1" smtClean="0"/>
              <a:t>Vremensko</a:t>
            </a:r>
            <a:r>
              <a:rPr lang="en-US" dirty="0" smtClean="0"/>
              <a:t> </a:t>
            </a:r>
            <a:r>
              <a:rPr lang="en-US" dirty="0" err="1" smtClean="0"/>
              <a:t>razdoblje</a:t>
            </a:r>
            <a:r>
              <a:rPr lang="en-US" dirty="0" smtClean="0"/>
              <a:t> </a:t>
            </a:r>
            <a:endParaRPr lang="sr-Latn-RS" dirty="0" smtClean="0"/>
          </a:p>
          <a:p>
            <a:pPr marL="342900" indent="-342900" algn="r"/>
            <a:r>
              <a:rPr lang="en-US" dirty="0" smtClean="0"/>
              <a:t>Marketing-</a:t>
            </a:r>
            <a:r>
              <a:rPr lang="en-US" dirty="0" err="1" smtClean="0"/>
              <a:t>okolina</a:t>
            </a:r>
            <a:r>
              <a:rPr lang="en-US" dirty="0" smtClean="0"/>
              <a:t> </a:t>
            </a:r>
            <a:endParaRPr lang="sr-Latn-RS" dirty="0" smtClean="0"/>
          </a:p>
          <a:p>
            <a:pPr marL="342900" indent="-342900" algn="r"/>
            <a:r>
              <a:rPr lang="en-US" dirty="0" smtClean="0"/>
              <a:t>Marketing-program</a:t>
            </a:r>
            <a:endParaRPr lang="en-US" dirty="0"/>
          </a:p>
        </p:txBody>
      </p:sp>
      <p:pic>
        <p:nvPicPr>
          <p:cNvPr id="3076" name="Picture 4" descr="Deset faktora uspeha - Vaš psiholog"/>
          <p:cNvPicPr>
            <a:picLocks noChangeAspect="1" noChangeArrowheads="1"/>
          </p:cNvPicPr>
          <p:nvPr/>
        </p:nvPicPr>
        <p:blipFill>
          <a:blip r:embed="rId3" cstate="print"/>
          <a:srcRect r="12121" b="40552"/>
          <a:stretch>
            <a:fillRect/>
          </a:stretch>
        </p:blipFill>
        <p:spPr bwMode="auto">
          <a:xfrm rot="18664044">
            <a:off x="4051619" y="2901165"/>
            <a:ext cx="2967779" cy="1356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75288" y="202684"/>
            <a:ext cx="49005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IZBOR TRŽIŠTA I TRŽIŠNO PREVIĐANJE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36800" y="815697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Za marketing menadžere najvažnije je da shvate da je tržišna tražnja funkcija, a ne neki odre</a:t>
            </a:r>
            <a:r>
              <a:rPr lang="sr-Latn-R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đ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eni broj. Stoga se često i naziva funkcija tržišne tražnje ili funkcija reakcije tržišta. </a:t>
            </a:r>
            <a:r>
              <a:rPr lang="sr-Latn-R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        </a:t>
            </a: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Marketing osetljivost </a:t>
            </a:r>
            <a:endParaRPr lang="sr-Latn-RS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Tržišno predviđanje </a:t>
            </a:r>
            <a:endParaRPr lang="sr-Latn-RS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Potencijal tržišta</a:t>
            </a:r>
            <a:endParaRPr lang="sr-Latn-RS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</a:rPr>
              <a:t>Kompanijska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tražnja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89200" y="3101886"/>
            <a:ext cx="5918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sr-Latn-RS" dirty="0" err="1" smtClean="0">
                <a:solidFill>
                  <a:schemeClr val="bg1"/>
                </a:solidFill>
              </a:rPr>
              <a:t>Č</a:t>
            </a:r>
            <a:r>
              <a:rPr lang="en-US" dirty="0" err="1" smtClean="0">
                <a:solidFill>
                  <a:schemeClr val="bg1"/>
                </a:solidFill>
              </a:rPr>
              <a:t>etiri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glavna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uticaja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tržišni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udeo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kompanije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Troškovi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marketinga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Marketing-mix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Delotvornost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marketinga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Elastičnost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marketinga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4818" name="Picture 2" descr="5 ključnih razloga da angažujete digital marketing agenciju - The Choi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9859" y="3594100"/>
            <a:ext cx="3298698" cy="1485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What should you know about a company? - VIC GROSJE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19075" y="11704320"/>
            <a:ext cx="9486900" cy="664083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4070588" y="278884"/>
            <a:ext cx="49005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IZBOR TRŽIŠTA I TRŽIŠNO PREVIĐANJE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89400" y="1173182"/>
            <a:ext cx="4597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>
                <a:latin typeface="Calibri" pitchFamily="34" charset="0"/>
                <a:cs typeface="Calibri" pitchFamily="34" charset="0"/>
              </a:rPr>
              <a:t>Predviđanje kompanije 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označava kompanijsku potražnju odnosno procenjenu kompanijinu prodaju pri alternativnim nivoima marketing-napora kompanije.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b="1" dirty="0" err="1" smtClean="0"/>
              <a:t>Prodajna</a:t>
            </a:r>
            <a:r>
              <a:rPr lang="en-US" b="1" dirty="0" smtClean="0"/>
              <a:t> </a:t>
            </a:r>
            <a:r>
              <a:rPr lang="en-US" b="1" dirty="0" err="1" smtClean="0"/>
              <a:t>kvota</a:t>
            </a:r>
            <a:r>
              <a:rPr lang="en-US" b="1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predstavljeni</a:t>
            </a:r>
            <a:r>
              <a:rPr lang="en-US" dirty="0" smtClean="0"/>
              <a:t> </a:t>
            </a:r>
            <a:r>
              <a:rPr lang="en-US" dirty="0" err="1" smtClean="0"/>
              <a:t>zadatak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liniju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,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trgovačkog</a:t>
            </a:r>
            <a:r>
              <a:rPr lang="en-US" dirty="0" smtClean="0"/>
              <a:t> </a:t>
            </a:r>
            <a:r>
              <a:rPr lang="en-US" dirty="0" err="1" smtClean="0"/>
              <a:t>predstavnika</a:t>
            </a:r>
            <a:r>
              <a:rPr lang="en-US" dirty="0" smtClean="0"/>
              <a:t>.</a:t>
            </a:r>
            <a:endParaRPr lang="sr-Latn-RS" dirty="0" smtClean="0"/>
          </a:p>
          <a:p>
            <a:r>
              <a:rPr lang="en-US" b="1" dirty="0" err="1" smtClean="0"/>
              <a:t>Prodajni</a:t>
            </a:r>
            <a:r>
              <a:rPr lang="en-US" b="1" dirty="0" smtClean="0"/>
              <a:t> </a:t>
            </a:r>
            <a:r>
              <a:rPr lang="en-US" b="1" dirty="0" err="1" smtClean="0"/>
              <a:t>potencijal</a:t>
            </a:r>
            <a:r>
              <a:rPr lang="en-US" b="1" dirty="0" smtClean="0"/>
              <a:t> </a:t>
            </a:r>
            <a:r>
              <a:rPr lang="en-US" b="1" dirty="0" err="1" smtClean="0"/>
              <a:t>kompanije</a:t>
            </a:r>
            <a:r>
              <a:rPr lang="en-US" b="1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granica</a:t>
            </a:r>
            <a:r>
              <a:rPr lang="en-US" dirty="0" smtClean="0"/>
              <a:t> </a:t>
            </a:r>
            <a:r>
              <a:rPr lang="en-US" dirty="0" err="1" smtClean="0"/>
              <a:t>kojoj</a:t>
            </a:r>
            <a:r>
              <a:rPr lang="en-US" dirty="0" smtClean="0"/>
              <a:t> se </a:t>
            </a:r>
            <a:r>
              <a:rPr lang="en-US" dirty="0" err="1" smtClean="0"/>
              <a:t>približava</a:t>
            </a:r>
            <a:r>
              <a:rPr lang="en-US" dirty="0" smtClean="0"/>
              <a:t> </a:t>
            </a:r>
            <a:r>
              <a:rPr lang="en-US" dirty="0" err="1" smtClean="0"/>
              <a:t>kompanijska</a:t>
            </a:r>
            <a:r>
              <a:rPr lang="en-US" dirty="0" smtClean="0"/>
              <a:t> </a:t>
            </a:r>
            <a:r>
              <a:rPr lang="en-US" dirty="0" err="1" smtClean="0"/>
              <a:t>tražnja</a:t>
            </a:r>
            <a:r>
              <a:rPr lang="en-US" dirty="0" smtClean="0"/>
              <a:t> </a:t>
            </a:r>
            <a:r>
              <a:rPr lang="en-US" dirty="0" err="1" smtClean="0"/>
              <a:t>saglasno</a:t>
            </a:r>
            <a:r>
              <a:rPr lang="en-US" dirty="0" smtClean="0"/>
              <a:t> </a:t>
            </a:r>
            <a:r>
              <a:rPr lang="en-US" dirty="0" err="1" smtClean="0"/>
              <a:t>povećanju</a:t>
            </a:r>
            <a:r>
              <a:rPr lang="en-US" dirty="0" smtClean="0"/>
              <a:t> marketing-</a:t>
            </a:r>
            <a:r>
              <a:rPr lang="en-US" dirty="0" err="1" smtClean="0"/>
              <a:t>napora</a:t>
            </a:r>
            <a:r>
              <a:rPr lang="en-US" dirty="0" smtClean="0"/>
              <a:t>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konkurentima</a:t>
            </a:r>
            <a:r>
              <a:rPr lang="sr-Latn-RS" dirty="0" smtClean="0"/>
              <a:t>.</a:t>
            </a:r>
          </a:p>
          <a:p>
            <a:r>
              <a:rPr lang="en-US" dirty="0" err="1" smtClean="0"/>
              <a:t>Ukupni</a:t>
            </a:r>
            <a:r>
              <a:rPr lang="en-US" dirty="0" smtClean="0"/>
              <a:t> </a:t>
            </a:r>
            <a:r>
              <a:rPr lang="en-US" dirty="0" err="1" smtClean="0"/>
              <a:t>potencijal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maksimalnu</a:t>
            </a:r>
            <a:r>
              <a:rPr lang="en-US" dirty="0" smtClean="0"/>
              <a:t> </a:t>
            </a:r>
            <a:r>
              <a:rPr lang="en-US" dirty="0" err="1" smtClean="0"/>
              <a:t>količinu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sr-Latn-RS" dirty="0" smtClean="0"/>
              <a:t>.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5842" name="Picture 2" descr="Segmentacija i potencijal tržišta - KUPAC I KUPOVNO ISKUSTVO - Vrste  istraživanja/rješenja - Promocija plus - Istraživanje tržišta i ispitivanje  javnoga mnijenj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4" y="1311275"/>
            <a:ext cx="2994025" cy="3644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933455" y="102870"/>
            <a:ext cx="50162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MEĐUZAVISNOST PROGNOZIRANJA TRAŽNJE I PLANIRANJE PRODAJE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3509" y="1154219"/>
            <a:ext cx="8306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err="1" smtClean="0"/>
              <a:t>Dve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bitne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aktivnosti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kao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što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prognoziranje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tražnje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planiranje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prodaje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sačinjavaju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osnovu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integralne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prodajne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funkcije</a:t>
            </a:r>
            <a:r>
              <a:rPr lang="en-US" b="1" u="sng" dirty="0" smtClean="0"/>
              <a:t>.</a:t>
            </a:r>
            <a:endParaRPr lang="en-US" b="1" u="sng" dirty="0"/>
          </a:p>
        </p:txBody>
      </p:sp>
      <p:sp>
        <p:nvSpPr>
          <p:cNvPr id="5" name="Rounded Rectangle 4"/>
          <p:cNvSpPr/>
          <p:nvPr/>
        </p:nvSpPr>
        <p:spPr>
          <a:xfrm>
            <a:off x="431800" y="1828800"/>
            <a:ext cx="8394700" cy="939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Neefikasni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slabi</a:t>
            </a:r>
            <a:r>
              <a:rPr lang="en-US" dirty="0" smtClean="0"/>
              <a:t> </a:t>
            </a:r>
            <a:r>
              <a:rPr lang="en-US" dirty="0" err="1" smtClean="0"/>
              <a:t>menadžeri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rešavaju</a:t>
            </a:r>
            <a:r>
              <a:rPr lang="en-US" dirty="0" smtClean="0"/>
              <a:t> </a:t>
            </a:r>
            <a:r>
              <a:rPr lang="en-US" dirty="0" err="1" smtClean="0"/>
              <a:t>probleme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prethodnog</a:t>
            </a:r>
            <a:r>
              <a:rPr lang="en-US" dirty="0" smtClean="0"/>
              <a:t> </a:t>
            </a:r>
            <a:r>
              <a:rPr lang="en-US" dirty="0" err="1" smtClean="0"/>
              <a:t>perioda</a:t>
            </a:r>
            <a:r>
              <a:rPr lang="en-US" dirty="0" smtClean="0"/>
              <a:t> a </a:t>
            </a:r>
            <a:r>
              <a:rPr lang="en-US" dirty="0" err="1" smtClean="0"/>
              <a:t>efikasni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dobri</a:t>
            </a:r>
            <a:r>
              <a:rPr lang="en-US" dirty="0" smtClean="0"/>
              <a:t> </a:t>
            </a:r>
            <a:r>
              <a:rPr lang="en-US" dirty="0" err="1" smtClean="0"/>
              <a:t>menadžeri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rešavaju</a:t>
            </a:r>
            <a:r>
              <a:rPr lang="en-US" dirty="0" smtClean="0"/>
              <a:t> </a:t>
            </a:r>
            <a:r>
              <a:rPr lang="en-US" dirty="0" err="1" smtClean="0"/>
              <a:t>dnevne</a:t>
            </a:r>
            <a:r>
              <a:rPr lang="en-US" dirty="0" smtClean="0"/>
              <a:t> </a:t>
            </a:r>
            <a:r>
              <a:rPr lang="en-US" dirty="0" err="1" smtClean="0"/>
              <a:t>probleme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, </a:t>
            </a:r>
            <a:r>
              <a:rPr lang="en-US" dirty="0" err="1" smtClean="0"/>
              <a:t>dok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izvrsni</a:t>
            </a:r>
            <a:r>
              <a:rPr lang="en-US" dirty="0" smtClean="0"/>
              <a:t> </a:t>
            </a:r>
            <a:r>
              <a:rPr lang="en-US" dirty="0" err="1" smtClean="0"/>
              <a:t>menadžeri</a:t>
            </a:r>
            <a:r>
              <a:rPr lang="en-US" dirty="0" smtClean="0"/>
              <a:t> </a:t>
            </a:r>
            <a:r>
              <a:rPr lang="en-US" dirty="0" err="1" smtClean="0"/>
              <a:t>preokupirani</a:t>
            </a:r>
            <a:r>
              <a:rPr lang="en-US" dirty="0" smtClean="0"/>
              <a:t> </a:t>
            </a:r>
            <a:r>
              <a:rPr lang="en-US" dirty="0" err="1" smtClean="0"/>
              <a:t>budućim</a:t>
            </a:r>
            <a:r>
              <a:rPr lang="en-US" dirty="0" smtClean="0"/>
              <a:t> </a:t>
            </a:r>
            <a:r>
              <a:rPr lang="en-US" dirty="0" err="1" smtClean="0"/>
              <a:t>problemima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en-US" dirty="0"/>
          </a:p>
        </p:txBody>
      </p:sp>
      <p:sp>
        <p:nvSpPr>
          <p:cNvPr id="6" name="Down Arrow 5"/>
          <p:cNvSpPr/>
          <p:nvPr/>
        </p:nvSpPr>
        <p:spPr>
          <a:xfrm>
            <a:off x="3952756" y="2882595"/>
            <a:ext cx="925417" cy="716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44500" y="3670300"/>
            <a:ext cx="8394700" cy="698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 smtClean="0"/>
              <a:t>odgovarajućih</a:t>
            </a:r>
            <a:r>
              <a:rPr lang="en-US" dirty="0" smtClean="0"/>
              <a:t> </a:t>
            </a:r>
            <a:r>
              <a:rPr lang="en-US" dirty="0" err="1" smtClean="0"/>
              <a:t>planova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nemoguće</a:t>
            </a:r>
            <a:r>
              <a:rPr lang="en-US" dirty="0" smtClean="0"/>
              <a:t> je </a:t>
            </a:r>
            <a:r>
              <a:rPr lang="en-US" dirty="0" err="1" smtClean="0"/>
              <a:t>pružiti</a:t>
            </a:r>
            <a:r>
              <a:rPr lang="en-US" dirty="0" smtClean="0"/>
              <a:t> </a:t>
            </a:r>
            <a:r>
              <a:rPr lang="en-US" dirty="0" err="1" smtClean="0"/>
              <a:t>adekvatne</a:t>
            </a:r>
            <a:r>
              <a:rPr lang="en-US" dirty="0" smtClean="0"/>
              <a:t> </a:t>
            </a:r>
            <a:r>
              <a:rPr lang="en-US" dirty="0" err="1" smtClean="0"/>
              <a:t>odgovore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brojna</a:t>
            </a:r>
            <a:r>
              <a:rPr lang="en-US" dirty="0" smtClean="0"/>
              <a:t> </a:t>
            </a:r>
            <a:r>
              <a:rPr lang="en-US" dirty="0" err="1" smtClean="0"/>
              <a:t>pitanja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stalno</a:t>
            </a:r>
            <a:r>
              <a:rPr lang="en-US" dirty="0" smtClean="0"/>
              <a:t> </a:t>
            </a:r>
            <a:r>
              <a:rPr lang="en-US" dirty="0" err="1" smtClean="0"/>
              <a:t>nameću</a:t>
            </a:r>
            <a:r>
              <a:rPr lang="en-US" dirty="0" smtClean="0"/>
              <a:t> u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segmentima</a:t>
            </a:r>
            <a:r>
              <a:rPr lang="en-US" dirty="0" smtClean="0"/>
              <a:t> </a:t>
            </a:r>
            <a:r>
              <a:rPr lang="en-US" dirty="0" err="1" smtClean="0"/>
              <a:t>poslovnih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77800" y="4421485"/>
            <a:ext cx="878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err="1" smtClean="0"/>
              <a:t>Planiranje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prodaje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značajno</a:t>
            </a:r>
            <a:r>
              <a:rPr lang="en-US" b="1" u="sng" dirty="0" smtClean="0"/>
              <a:t> je </a:t>
            </a:r>
            <a:r>
              <a:rPr lang="en-US" b="1" u="sng" dirty="0" err="1" smtClean="0"/>
              <a:t>za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sve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članove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koji</a:t>
            </a:r>
            <a:r>
              <a:rPr lang="en-US" b="1" u="sng" dirty="0" smtClean="0"/>
              <a:t> se </a:t>
            </a:r>
            <a:r>
              <a:rPr lang="en-US" b="1" u="sng" dirty="0" err="1" smtClean="0"/>
              <a:t>angažuju</a:t>
            </a:r>
            <a:r>
              <a:rPr lang="en-US" b="1" u="sng" dirty="0" smtClean="0"/>
              <a:t> u </a:t>
            </a:r>
            <a:r>
              <a:rPr lang="en-US" b="1" u="sng" dirty="0" err="1" smtClean="0"/>
              <a:t>realizaciji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ciljeva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prodajne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funkcije</a:t>
            </a:r>
            <a:r>
              <a:rPr lang="en-US" b="1" u="sng" dirty="0" smtClean="0"/>
              <a:t>. 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What should you know about a company? - VIC GROSJE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19075" y="11704320"/>
            <a:ext cx="9486900" cy="664083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4070588" y="278884"/>
            <a:ext cx="49005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IZBOR TRŽIŠTA I TRŽIŠNO PREVIĐANJE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5900" y="1286986"/>
            <a:ext cx="838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</a:t>
            </a:r>
            <a:r>
              <a:rPr lang="en-US" b="1" dirty="0" smtClean="0"/>
              <a:t>) METOD IZGRADNJE TRŽIŠTA </a:t>
            </a:r>
            <a:r>
              <a:rPr lang="en-US" dirty="0" smtClean="0"/>
              <a:t>– </a:t>
            </a:r>
            <a:r>
              <a:rPr lang="en-US" dirty="0" err="1" smtClean="0"/>
              <a:t>primenjuju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industrijskih</a:t>
            </a:r>
            <a:r>
              <a:rPr lang="en-US" dirty="0" smtClean="0"/>
              <a:t> </a:t>
            </a:r>
            <a:r>
              <a:rPr lang="en-US" dirty="0" err="1" smtClean="0"/>
              <a:t>roba</a:t>
            </a:r>
            <a:r>
              <a:rPr lang="en-US" dirty="0" smtClean="0"/>
              <a:t>; - </a:t>
            </a:r>
            <a:r>
              <a:rPr lang="en-US" dirty="0" err="1" smtClean="0"/>
              <a:t>zahteva</a:t>
            </a:r>
            <a:r>
              <a:rPr lang="en-US" dirty="0" smtClean="0"/>
              <a:t> </a:t>
            </a:r>
            <a:r>
              <a:rPr lang="en-US" dirty="0" err="1" smtClean="0"/>
              <a:t>identifikaciju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potencijalnih</a:t>
            </a:r>
            <a:r>
              <a:rPr lang="en-US" dirty="0" smtClean="0"/>
              <a:t> </a:t>
            </a:r>
            <a:r>
              <a:rPr lang="en-US" dirty="0" err="1" smtClean="0"/>
              <a:t>kupaca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svakom</a:t>
            </a:r>
            <a:r>
              <a:rPr lang="en-US" dirty="0" smtClean="0"/>
              <a:t> </a:t>
            </a:r>
            <a:r>
              <a:rPr lang="en-US" dirty="0" err="1" smtClean="0"/>
              <a:t>pojedinom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procenu</a:t>
            </a:r>
            <a:r>
              <a:rPr lang="en-US" dirty="0" smtClean="0"/>
              <a:t> </a:t>
            </a:r>
            <a:r>
              <a:rPr lang="en-US" dirty="0" err="1" smtClean="0"/>
              <a:t>njihovih</a:t>
            </a:r>
            <a:r>
              <a:rPr lang="en-US" dirty="0" smtClean="0"/>
              <a:t> </a:t>
            </a:r>
            <a:r>
              <a:rPr lang="en-US" dirty="0" err="1" smtClean="0"/>
              <a:t>kupovnih</a:t>
            </a:r>
            <a:r>
              <a:rPr lang="en-US" dirty="0" smtClean="0"/>
              <a:t> </a:t>
            </a:r>
            <a:r>
              <a:rPr lang="en-US" dirty="0" err="1" smtClean="0"/>
              <a:t>potencijala</a:t>
            </a:r>
            <a:r>
              <a:rPr lang="en-US" dirty="0" smtClean="0"/>
              <a:t>;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41300" y="2226786"/>
            <a:ext cx="8432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</a:t>
            </a:r>
            <a:r>
              <a:rPr lang="en-US" b="1" dirty="0" smtClean="0"/>
              <a:t>) METOD VIŠEFAKTORSKOG INDEKSA </a:t>
            </a:r>
            <a:r>
              <a:rPr lang="en-US" dirty="0" smtClean="0"/>
              <a:t>– </a:t>
            </a:r>
            <a:r>
              <a:rPr lang="en-US" dirty="0" err="1" smtClean="0"/>
              <a:t>primenjuju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potrošnih</a:t>
            </a:r>
            <a:r>
              <a:rPr lang="en-US" dirty="0" smtClean="0"/>
              <a:t> </a:t>
            </a:r>
            <a:r>
              <a:rPr lang="en-US" dirty="0" err="1" smtClean="0"/>
              <a:t>dobara</a:t>
            </a:r>
            <a:r>
              <a:rPr lang="en-US" dirty="0" smtClean="0"/>
              <a:t>; - </a:t>
            </a:r>
            <a:r>
              <a:rPr lang="en-US" dirty="0" err="1" smtClean="0"/>
              <a:t>najčešće</a:t>
            </a:r>
            <a:r>
              <a:rPr lang="en-US" dirty="0" smtClean="0"/>
              <a:t> se </a:t>
            </a:r>
            <a:r>
              <a:rPr lang="en-US" dirty="0" err="1" smtClean="0"/>
              <a:t>koristi</a:t>
            </a:r>
            <a:r>
              <a:rPr lang="en-US" dirty="0" smtClean="0"/>
              <a:t> </a:t>
            </a:r>
            <a:r>
              <a:rPr lang="en-US" dirty="0" err="1" smtClean="0"/>
              <a:t>jednostavan</a:t>
            </a:r>
            <a:r>
              <a:rPr lang="en-US" dirty="0" smtClean="0"/>
              <a:t> </a:t>
            </a:r>
            <a:r>
              <a:rPr lang="en-US" dirty="0" err="1" smtClean="0"/>
              <a:t>indeksni</a:t>
            </a:r>
            <a:r>
              <a:rPr lang="en-US" dirty="0" smtClean="0"/>
              <a:t> </a:t>
            </a:r>
            <a:r>
              <a:rPr lang="en-US" dirty="0" err="1" smtClean="0"/>
              <a:t>metod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indeks</a:t>
            </a:r>
            <a:r>
              <a:rPr lang="en-US" dirty="0" smtClean="0"/>
              <a:t> </a:t>
            </a:r>
            <a:r>
              <a:rPr lang="en-US" dirty="0" err="1" smtClean="0"/>
              <a:t>razvoja</a:t>
            </a:r>
            <a:r>
              <a:rPr lang="en-US" dirty="0" smtClean="0"/>
              <a:t> </a:t>
            </a:r>
            <a:r>
              <a:rPr lang="en-US" dirty="0" err="1" smtClean="0"/>
              <a:t>kategorije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, </a:t>
            </a:r>
            <a:r>
              <a:rPr lang="en-US" dirty="0" err="1" smtClean="0"/>
              <a:t>razvoja</a:t>
            </a:r>
            <a:r>
              <a:rPr lang="en-US" dirty="0" smtClean="0"/>
              <a:t> </a:t>
            </a:r>
            <a:r>
              <a:rPr lang="en-US" dirty="0" err="1" smtClean="0"/>
              <a:t>marke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mogućnosti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;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81000" y="3178086"/>
            <a:ext cx="8305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Procena</a:t>
            </a:r>
            <a:r>
              <a:rPr lang="en-US" dirty="0" smtClean="0"/>
              <a:t> </a:t>
            </a:r>
            <a:r>
              <a:rPr lang="en-US" dirty="0" err="1" smtClean="0"/>
              <a:t>buduće</a:t>
            </a:r>
            <a:r>
              <a:rPr lang="en-US" dirty="0" smtClean="0"/>
              <a:t> </a:t>
            </a:r>
            <a:r>
              <a:rPr lang="en-US" dirty="0" err="1" smtClean="0"/>
              <a:t>tražnje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se </a:t>
            </a:r>
            <a:r>
              <a:rPr lang="en-US" dirty="0" err="1" smtClean="0"/>
              <a:t>obaviti</a:t>
            </a:r>
            <a:r>
              <a:rPr lang="en-US" dirty="0" smtClean="0"/>
              <a:t> u tri faze: </a:t>
            </a:r>
            <a:r>
              <a:rPr lang="en-US" b="1" dirty="0" err="1" smtClean="0"/>
              <a:t>predvi</a:t>
            </a:r>
            <a:r>
              <a:rPr lang="sr-Latn-RS" b="1" dirty="0" smtClean="0"/>
              <a:t>đ</a:t>
            </a:r>
            <a:r>
              <a:rPr lang="en-US" b="1" dirty="0" err="1" smtClean="0"/>
              <a:t>anje</a:t>
            </a:r>
            <a:r>
              <a:rPr lang="en-US" b="1" dirty="0" smtClean="0"/>
              <a:t> </a:t>
            </a:r>
            <a:r>
              <a:rPr lang="en-US" b="1" dirty="0" err="1" smtClean="0"/>
              <a:t>neke</a:t>
            </a:r>
            <a:r>
              <a:rPr lang="en-US" b="1" dirty="0" smtClean="0"/>
              <a:t> </a:t>
            </a:r>
            <a:r>
              <a:rPr lang="en-US" b="1" dirty="0" err="1" smtClean="0"/>
              <a:t>okoline</a:t>
            </a:r>
            <a:r>
              <a:rPr lang="en-US" b="1" dirty="0" smtClean="0"/>
              <a:t>, </a:t>
            </a:r>
            <a:r>
              <a:rPr lang="en-US" b="1" dirty="0" err="1" smtClean="0"/>
              <a:t>predvi</a:t>
            </a:r>
            <a:r>
              <a:rPr lang="sr-Latn-RS" b="1" dirty="0" smtClean="0"/>
              <a:t>đ</a:t>
            </a:r>
            <a:r>
              <a:rPr lang="en-US" b="1" dirty="0" err="1" smtClean="0"/>
              <a:t>anje</a:t>
            </a:r>
            <a:r>
              <a:rPr lang="en-US" b="1" dirty="0" smtClean="0"/>
              <a:t> </a:t>
            </a:r>
            <a:r>
              <a:rPr lang="en-US" b="1" dirty="0" err="1" smtClean="0"/>
              <a:t>jedne</a:t>
            </a:r>
            <a:r>
              <a:rPr lang="en-US" b="1" dirty="0" smtClean="0"/>
              <a:t> </a:t>
            </a:r>
            <a:r>
              <a:rPr lang="en-US" b="1" dirty="0" err="1" smtClean="0"/>
              <a:t>industrijske</a:t>
            </a:r>
            <a:r>
              <a:rPr lang="en-US" b="1" dirty="0" smtClean="0"/>
              <a:t> </a:t>
            </a:r>
            <a:r>
              <a:rPr lang="en-US" b="1" dirty="0" err="1" smtClean="0"/>
              <a:t>delatnosti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predvi</a:t>
            </a:r>
            <a:r>
              <a:rPr lang="sr-Latn-RS" b="1" dirty="0" smtClean="0"/>
              <a:t>đ</a:t>
            </a:r>
            <a:r>
              <a:rPr lang="en-US" b="1" dirty="0" err="1" smtClean="0"/>
              <a:t>anje</a:t>
            </a:r>
            <a:r>
              <a:rPr lang="en-US" b="1" dirty="0" smtClean="0"/>
              <a:t> </a:t>
            </a:r>
            <a:r>
              <a:rPr lang="en-US" b="1" dirty="0" err="1" smtClean="0"/>
              <a:t>prodaje</a:t>
            </a:r>
            <a:r>
              <a:rPr lang="en-US" b="1" dirty="0" smtClean="0"/>
              <a:t> same </a:t>
            </a:r>
            <a:r>
              <a:rPr lang="en-US" b="1" dirty="0" err="1" smtClean="0"/>
              <a:t>kompanije</a:t>
            </a:r>
            <a:r>
              <a:rPr lang="en-US" dirty="0" smtClean="0"/>
              <a:t>.</a:t>
            </a:r>
            <a:endParaRPr lang="sr-Latn-RS" dirty="0" smtClean="0"/>
          </a:p>
          <a:p>
            <a:endParaRPr lang="sr-Latn-RS" dirty="0" smtClean="0"/>
          </a:p>
          <a:p>
            <a:r>
              <a:rPr lang="en-US" b="1" dirty="0" smtClean="0"/>
              <a:t>KRAJNJI REZULTAT </a:t>
            </a:r>
            <a:r>
              <a:rPr lang="en-US" dirty="0" smtClean="0"/>
              <a:t>– </a:t>
            </a:r>
            <a:r>
              <a:rPr lang="en-US" dirty="0" err="1" smtClean="0"/>
              <a:t>predvi</a:t>
            </a:r>
            <a:r>
              <a:rPr lang="sr-Latn-RS" dirty="0" smtClean="0"/>
              <a:t>đ</a:t>
            </a:r>
            <a:r>
              <a:rPr lang="en-US" dirty="0" err="1" smtClean="0"/>
              <a:t>anje</a:t>
            </a:r>
            <a:r>
              <a:rPr lang="en-US" dirty="0" smtClean="0"/>
              <a:t> </a:t>
            </a:r>
            <a:r>
              <a:rPr lang="en-US" dirty="0" err="1" smtClean="0"/>
              <a:t>bruto</a:t>
            </a:r>
            <a:r>
              <a:rPr lang="en-US" dirty="0" smtClean="0"/>
              <a:t> </a:t>
            </a:r>
            <a:r>
              <a:rPr lang="en-US" dirty="0" err="1" smtClean="0"/>
              <a:t>nacionalnog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koristi</a:t>
            </a:r>
            <a:r>
              <a:rPr lang="en-US" dirty="0" smtClean="0"/>
              <a:t> </a:t>
            </a:r>
            <a:r>
              <a:rPr lang="en-US" dirty="0" err="1" smtClean="0"/>
              <a:t>zajedno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ostalim</a:t>
            </a:r>
            <a:r>
              <a:rPr lang="en-US" dirty="0" smtClean="0"/>
              <a:t> </a:t>
            </a:r>
            <a:r>
              <a:rPr lang="en-US" dirty="0" err="1" smtClean="0"/>
              <a:t>pokazateljima</a:t>
            </a:r>
            <a:r>
              <a:rPr lang="en-US" dirty="0" smtClean="0"/>
              <a:t> </a:t>
            </a:r>
            <a:r>
              <a:rPr lang="en-US" dirty="0" err="1" smtClean="0"/>
              <a:t>okoline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prodaju</a:t>
            </a:r>
            <a:r>
              <a:rPr lang="en-US" dirty="0" smtClean="0"/>
              <a:t> </a:t>
            </a:r>
            <a:r>
              <a:rPr lang="en-US" dirty="0" err="1" smtClean="0"/>
              <a:t>industrijske</a:t>
            </a:r>
            <a:r>
              <a:rPr lang="en-US" dirty="0" smtClean="0"/>
              <a:t> robe.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What should you know about a company? - VIC GROSJE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19075" y="11704320"/>
            <a:ext cx="9486900" cy="664083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5470585" y="355084"/>
            <a:ext cx="24027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CILJNA TRŽIŠTA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82600" y="1233785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err="1" smtClean="0"/>
              <a:t>Za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uspeh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preduzeća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na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tržištu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od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posebnog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značaja</a:t>
            </a:r>
            <a:r>
              <a:rPr lang="en-US" b="1" u="sng" dirty="0" smtClean="0"/>
              <a:t> je </a:t>
            </a:r>
            <a:r>
              <a:rPr lang="en-US" b="1" u="sng" dirty="0" err="1" smtClean="0"/>
              <a:t>odabir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jednog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dela</a:t>
            </a:r>
            <a:r>
              <a:rPr lang="en-US" b="1" u="sng" dirty="0" smtClean="0"/>
              <a:t> tog </a:t>
            </a:r>
            <a:r>
              <a:rPr lang="en-US" b="1" u="sng" dirty="0" err="1" smtClean="0"/>
              <a:t>tržišta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odnosno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fokusiranje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na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ciljno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tržište</a:t>
            </a:r>
            <a:r>
              <a:rPr lang="en-US" b="1" u="sng" dirty="0" smtClean="0"/>
              <a:t>. </a:t>
            </a:r>
            <a:endParaRPr lang="en-US" b="1" u="sng" dirty="0"/>
          </a:p>
        </p:txBody>
      </p:sp>
      <p:sp>
        <p:nvSpPr>
          <p:cNvPr id="14" name="Rectangle 13"/>
          <p:cNvSpPr/>
          <p:nvPr/>
        </p:nvSpPr>
        <p:spPr>
          <a:xfrm>
            <a:off x="177800" y="1880285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Masovni</a:t>
            </a:r>
            <a:r>
              <a:rPr lang="en-US" dirty="0" smtClean="0"/>
              <a:t> marketing je </a:t>
            </a:r>
            <a:r>
              <a:rPr lang="en-US" dirty="0" err="1" smtClean="0"/>
              <a:t>zahtevao</a:t>
            </a:r>
            <a:r>
              <a:rPr lang="en-US" dirty="0" smtClean="0"/>
              <a:t> </a:t>
            </a:r>
            <a:r>
              <a:rPr lang="en-US" dirty="0" err="1" smtClean="0"/>
              <a:t>stvaranje</a:t>
            </a:r>
            <a:r>
              <a:rPr lang="en-US" dirty="0" smtClean="0"/>
              <a:t> </a:t>
            </a:r>
            <a:r>
              <a:rPr lang="en-US" dirty="0" err="1" smtClean="0"/>
              <a:t>slike</a:t>
            </a:r>
            <a:r>
              <a:rPr lang="en-US" dirty="0" smtClean="0"/>
              <a:t> o </a:t>
            </a:r>
            <a:r>
              <a:rPr lang="en-US" dirty="0" err="1" smtClean="0"/>
              <a:t>prosečnom</a:t>
            </a:r>
            <a:r>
              <a:rPr lang="en-US" dirty="0" smtClean="0"/>
              <a:t> </a:t>
            </a:r>
            <a:r>
              <a:rPr lang="en-US" dirty="0" err="1" smtClean="0"/>
              <a:t>kupcu</a:t>
            </a:r>
            <a:r>
              <a:rPr lang="sr-Latn-RS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Marketar</a:t>
            </a:r>
            <a:r>
              <a:rPr lang="en-US" dirty="0" smtClean="0"/>
              <a:t>, </a:t>
            </a:r>
            <a:r>
              <a:rPr lang="en-US" dirty="0" err="1" smtClean="0"/>
              <a:t>kad</a:t>
            </a:r>
            <a:r>
              <a:rPr lang="en-US" dirty="0" smtClean="0"/>
              <a:t> </a:t>
            </a:r>
            <a:r>
              <a:rPr lang="en-US" dirty="0" err="1" smtClean="0"/>
              <a:t>bira</a:t>
            </a:r>
            <a:r>
              <a:rPr lang="en-US" dirty="0" smtClean="0"/>
              <a:t> </a:t>
            </a:r>
            <a:r>
              <a:rPr lang="en-US" dirty="0" err="1" smtClean="0"/>
              <a:t>tržište</a:t>
            </a:r>
            <a:r>
              <a:rPr lang="en-US" dirty="0" smtClean="0"/>
              <a:t>,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umu</a:t>
            </a:r>
            <a:r>
              <a:rPr lang="en-US" dirty="0" smtClean="0"/>
              <a:t> </a:t>
            </a:r>
            <a:r>
              <a:rPr lang="en-US" dirty="0" err="1" smtClean="0"/>
              <a:t>sledeće</a:t>
            </a:r>
            <a:r>
              <a:rPr lang="en-US" dirty="0" smtClean="0"/>
              <a:t>: </a:t>
            </a:r>
            <a:r>
              <a:rPr lang="en-US" dirty="0" err="1" smtClean="0"/>
              <a:t>lakše</a:t>
            </a:r>
            <a:r>
              <a:rPr lang="en-US" dirty="0" smtClean="0"/>
              <a:t> je </a:t>
            </a:r>
            <a:r>
              <a:rPr lang="en-US" dirty="0" err="1" smtClean="0"/>
              <a:t>prodavati</a:t>
            </a:r>
            <a:r>
              <a:rPr lang="en-US" dirty="0" smtClean="0"/>
              <a:t> </a:t>
            </a:r>
            <a:r>
              <a:rPr lang="en-US" dirty="0" err="1" smtClean="0"/>
              <a:t>ljudima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novca</a:t>
            </a:r>
            <a:r>
              <a:rPr lang="en-US" dirty="0" smtClean="0"/>
              <a:t> </a:t>
            </a:r>
            <a:r>
              <a:rPr lang="en-US" dirty="0" err="1" smtClean="0"/>
              <a:t>nego</a:t>
            </a:r>
            <a:r>
              <a:rPr lang="en-US" dirty="0" smtClean="0"/>
              <a:t> </a:t>
            </a:r>
            <a:r>
              <a:rPr lang="en-US" dirty="0" err="1" smtClean="0"/>
              <a:t>ljudima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nemaju</a:t>
            </a:r>
            <a:r>
              <a:rPr lang="en-US" dirty="0" smtClean="0"/>
              <a:t>, </a:t>
            </a:r>
            <a:r>
              <a:rPr lang="en-US" dirty="0" err="1" smtClean="0"/>
              <a:t>te</a:t>
            </a:r>
            <a:r>
              <a:rPr lang="en-US" dirty="0" smtClean="0"/>
              <a:t> se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truditi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prodaju</a:t>
            </a:r>
            <a:r>
              <a:rPr lang="en-US" dirty="0" smtClean="0"/>
              <a:t> </a:t>
            </a:r>
            <a:r>
              <a:rPr lang="en-US" dirty="0" err="1" smtClean="0"/>
              <a:t>proizvode</a:t>
            </a:r>
            <a:r>
              <a:rPr lang="en-US" dirty="0" smtClean="0"/>
              <a:t> </a:t>
            </a:r>
            <a:r>
              <a:rPr lang="en-US" dirty="0" err="1" smtClean="0"/>
              <a:t>korisnicima</a:t>
            </a:r>
            <a:r>
              <a:rPr lang="en-US" dirty="0" smtClean="0"/>
              <a:t>, a ne </a:t>
            </a:r>
            <a:r>
              <a:rPr lang="en-US" dirty="0" err="1" smtClean="0"/>
              <a:t>kupcima</a:t>
            </a:r>
            <a:r>
              <a:rPr lang="en-US" dirty="0" smtClean="0"/>
              <a:t>.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 smtClean="0"/>
              <a:t>faktori</a:t>
            </a:r>
            <a:r>
              <a:rPr lang="en-US" dirty="0" smtClean="0"/>
              <a:t> </a:t>
            </a:r>
            <a:r>
              <a:rPr lang="en-US" dirty="0" err="1" smtClean="0"/>
              <a:t>izloženi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uticaju</a:t>
            </a:r>
            <a:r>
              <a:rPr lang="en-US" dirty="0" smtClean="0"/>
              <a:t> </a:t>
            </a:r>
            <a:r>
              <a:rPr lang="en-US" dirty="0" err="1" smtClean="0"/>
              <a:t>marketara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upućuju</a:t>
            </a:r>
            <a:r>
              <a:rPr lang="en-US" dirty="0" smtClean="0"/>
              <a:t>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postavi</a:t>
            </a:r>
            <a:r>
              <a:rPr lang="en-US" dirty="0" smtClean="0"/>
              <a:t> </a:t>
            </a:r>
            <a:r>
              <a:rPr lang="en-US" dirty="0" err="1" smtClean="0"/>
              <a:t>proizvod</a:t>
            </a:r>
            <a:r>
              <a:rPr lang="en-US" dirty="0" smtClean="0"/>
              <a:t>, </a:t>
            </a:r>
            <a:r>
              <a:rPr lang="en-US" dirty="0" err="1" smtClean="0"/>
              <a:t>cenu</a:t>
            </a:r>
            <a:r>
              <a:rPr lang="en-US" dirty="0" smtClean="0"/>
              <a:t>, </a:t>
            </a:r>
            <a:r>
              <a:rPr lang="en-US" dirty="0" err="1" smtClean="0"/>
              <a:t>mesto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promociju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bi </a:t>
            </a:r>
            <a:r>
              <a:rPr lang="en-US" dirty="0" err="1" smtClean="0"/>
              <a:t>izazvao</a:t>
            </a:r>
            <a:r>
              <a:rPr lang="en-US" dirty="0" smtClean="0"/>
              <a:t> </a:t>
            </a:r>
            <a:r>
              <a:rPr lang="en-US" dirty="0" err="1" smtClean="0"/>
              <a:t>snažnu</a:t>
            </a:r>
            <a:r>
              <a:rPr lang="en-US" dirty="0" smtClean="0"/>
              <a:t> </a:t>
            </a:r>
            <a:r>
              <a:rPr lang="en-US" dirty="0" err="1" smtClean="0"/>
              <a:t>reakciju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6866" name="Picture 2" descr="Savjeti za uspješnu motivaciju prodaje - Profitiraj.h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87975" y="2006600"/>
            <a:ext cx="3424778" cy="28432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What should you know about a company? - VIC GROSJE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19075" y="11704320"/>
            <a:ext cx="9486900" cy="664083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5470585" y="355084"/>
            <a:ext cx="24027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CILJNA TRŽIŠTA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4000" y="1309985"/>
            <a:ext cx="8610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Stvarni</a:t>
            </a:r>
            <a:r>
              <a:rPr lang="en-US" dirty="0" smtClean="0"/>
              <a:t> mix </a:t>
            </a:r>
            <a:r>
              <a:rPr lang="en-US" dirty="0" err="1" smtClean="0"/>
              <a:t>promocije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distribucije</a:t>
            </a:r>
            <a:r>
              <a:rPr lang="en-US" dirty="0" smtClean="0"/>
              <a:t> </a:t>
            </a:r>
            <a:r>
              <a:rPr lang="en-US" dirty="0" err="1" smtClean="0"/>
              <a:t>mogao</a:t>
            </a:r>
            <a:r>
              <a:rPr lang="en-US" dirty="0" smtClean="0"/>
              <a:t> bi se </a:t>
            </a:r>
            <a:r>
              <a:rPr lang="en-US" dirty="0" err="1" smtClean="0"/>
              <a:t>podrobnije</a:t>
            </a:r>
            <a:r>
              <a:rPr lang="en-US" dirty="0" smtClean="0"/>
              <a:t> </a:t>
            </a:r>
            <a:r>
              <a:rPr lang="en-US" dirty="0" err="1" smtClean="0"/>
              <a:t>iskazati</a:t>
            </a:r>
            <a:r>
              <a:rPr lang="en-US" dirty="0" smtClean="0"/>
              <a:t> </a:t>
            </a:r>
            <a:r>
              <a:rPr lang="en-US" dirty="0" err="1" smtClean="0"/>
              <a:t>uvrštenjem</a:t>
            </a:r>
            <a:r>
              <a:rPr lang="en-US" dirty="0" smtClean="0"/>
              <a:t> </a:t>
            </a:r>
            <a:r>
              <a:rPr lang="en-US" dirty="0" err="1" smtClean="0"/>
              <a:t>stavki</a:t>
            </a:r>
            <a:r>
              <a:rPr lang="en-US" dirty="0" smtClean="0"/>
              <a:t> </a:t>
            </a:r>
            <a:r>
              <a:rPr lang="en-US" dirty="0" err="1" smtClean="0"/>
              <a:t>bilansa</a:t>
            </a:r>
            <a:r>
              <a:rPr lang="en-US" dirty="0" smtClean="0"/>
              <a:t> (</a:t>
            </a:r>
            <a:r>
              <a:rPr lang="en-US" dirty="0" err="1" smtClean="0"/>
              <a:t>fondovi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osoblje</a:t>
            </a:r>
            <a:r>
              <a:rPr lang="en-US" dirty="0" smtClean="0"/>
              <a:t>) u </a:t>
            </a:r>
            <a:r>
              <a:rPr lang="en-US" dirty="0" err="1" smtClean="0"/>
              <a:t>odgovarajuće</a:t>
            </a:r>
            <a:r>
              <a:rPr lang="en-US" dirty="0" smtClean="0"/>
              <a:t> </a:t>
            </a:r>
            <a:r>
              <a:rPr lang="en-US" dirty="0" err="1" smtClean="0"/>
              <a:t>kvadrate</a:t>
            </a:r>
            <a:r>
              <a:rPr lang="en-US" dirty="0" smtClean="0"/>
              <a:t>.</a:t>
            </a:r>
            <a:endParaRPr lang="sr-Latn-RS" dirty="0" smtClean="0"/>
          </a:p>
          <a:p>
            <a:r>
              <a:rPr lang="sr-Latn-RS" dirty="0" err="1" smtClean="0"/>
              <a:t>A</a:t>
            </a:r>
            <a:r>
              <a:rPr lang="en-US" dirty="0" err="1" smtClean="0"/>
              <a:t>naliza</a:t>
            </a:r>
            <a:r>
              <a:rPr lang="en-US" dirty="0" smtClean="0"/>
              <a:t> </a:t>
            </a:r>
            <a:r>
              <a:rPr lang="en-US" dirty="0" err="1" smtClean="0"/>
              <a:t>omogućava</a:t>
            </a:r>
            <a:r>
              <a:rPr lang="en-US" dirty="0" smtClean="0"/>
              <a:t> </a:t>
            </a:r>
            <a:r>
              <a:rPr lang="en-US" dirty="0" err="1" smtClean="0"/>
              <a:t>marketaru</a:t>
            </a:r>
            <a:r>
              <a:rPr lang="en-US" dirty="0" smtClean="0"/>
              <a:t> </a:t>
            </a:r>
            <a:r>
              <a:rPr lang="en-US" dirty="0" err="1" smtClean="0"/>
              <a:t>procenu</a:t>
            </a:r>
            <a:r>
              <a:rPr lang="en-US" dirty="0" smtClean="0"/>
              <a:t> </a:t>
            </a:r>
            <a:r>
              <a:rPr lang="en-US" dirty="0" err="1" smtClean="0"/>
              <a:t>dugoročnog</a:t>
            </a:r>
            <a:r>
              <a:rPr lang="en-US" dirty="0" smtClean="0"/>
              <a:t> </a:t>
            </a:r>
            <a:r>
              <a:rPr lang="en-US" dirty="0" err="1" smtClean="0"/>
              <a:t>profitnog</a:t>
            </a:r>
            <a:r>
              <a:rPr lang="en-US" dirty="0" smtClean="0"/>
              <a:t> </a:t>
            </a:r>
            <a:r>
              <a:rPr lang="en-US" dirty="0" err="1" smtClean="0"/>
              <a:t>potencijala</a:t>
            </a:r>
            <a:r>
              <a:rPr lang="en-US" dirty="0" smtClean="0"/>
              <a:t> </a:t>
            </a:r>
            <a:r>
              <a:rPr lang="en-US" dirty="0" err="1" smtClean="0"/>
              <a:t>svakog</a:t>
            </a:r>
            <a:r>
              <a:rPr lang="en-US" dirty="0" smtClean="0"/>
              <a:t> </a:t>
            </a:r>
            <a:r>
              <a:rPr lang="en-US" dirty="0" err="1" smtClean="0"/>
              <a:t>pojedinog</a:t>
            </a:r>
            <a:r>
              <a:rPr lang="en-US" dirty="0" smtClean="0"/>
              <a:t> </a:t>
            </a:r>
            <a:r>
              <a:rPr lang="en-US" dirty="0" err="1" smtClean="0"/>
              <a:t>segmenta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pomaže</a:t>
            </a:r>
            <a:r>
              <a:rPr lang="en-US" dirty="0" smtClean="0"/>
              <a:t> u </a:t>
            </a:r>
            <a:r>
              <a:rPr lang="en-US" dirty="0" err="1" smtClean="0"/>
              <a:t>donošenju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koliko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kojih</a:t>
            </a:r>
            <a:r>
              <a:rPr lang="en-US" dirty="0" smtClean="0"/>
              <a:t> </a:t>
            </a:r>
            <a:r>
              <a:rPr lang="en-US" dirty="0" err="1" smtClean="0"/>
              <a:t>segmenata</a:t>
            </a:r>
            <a:r>
              <a:rPr lang="en-US" dirty="0" smtClean="0"/>
              <a:t> </a:t>
            </a:r>
            <a:r>
              <a:rPr lang="en-US" dirty="0" err="1" smtClean="0"/>
              <a:t>izabrati</a:t>
            </a:r>
            <a:r>
              <a:rPr lang="en-US" dirty="0" smtClean="0"/>
              <a:t>.</a:t>
            </a:r>
            <a:endParaRPr lang="sr-Latn-RS" dirty="0" smtClean="0"/>
          </a:p>
          <a:p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primeniti</a:t>
            </a:r>
            <a:r>
              <a:rPr lang="en-US" dirty="0" smtClean="0"/>
              <a:t> </a:t>
            </a:r>
            <a:r>
              <a:rPr lang="en-US" dirty="0" err="1" smtClean="0"/>
              <a:t>jednu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moguće</a:t>
            </a:r>
            <a:r>
              <a:rPr lang="en-US" dirty="0" smtClean="0"/>
              <a:t> tri, </a:t>
            </a:r>
            <a:r>
              <a:rPr lang="en-US" dirty="0" err="1" smtClean="0"/>
              <a:t>alternativne</a:t>
            </a:r>
            <a:r>
              <a:rPr lang="en-US" dirty="0" smtClean="0"/>
              <a:t>, </a:t>
            </a:r>
            <a:r>
              <a:rPr lang="en-US" dirty="0" err="1" smtClean="0"/>
              <a:t>strategije</a:t>
            </a:r>
            <a:r>
              <a:rPr lang="en-US" dirty="0" smtClean="0"/>
              <a:t> </a:t>
            </a:r>
            <a:r>
              <a:rPr lang="en-US" dirty="0" err="1" smtClean="0"/>
              <a:t>obuhvata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 </a:t>
            </a:r>
            <a:r>
              <a:rPr lang="en-US" dirty="0" err="1" smtClean="0"/>
              <a:t>poznate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sr-Latn-RS" dirty="0" smtClean="0"/>
              <a:t>:</a:t>
            </a:r>
          </a:p>
          <a:p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Nediferencirani</a:t>
            </a:r>
            <a:r>
              <a:rPr lang="en-US" dirty="0" smtClean="0"/>
              <a:t> marketing 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Diferencirani</a:t>
            </a:r>
            <a:r>
              <a:rPr lang="en-US" dirty="0" smtClean="0"/>
              <a:t> marketing 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Koncentrisani</a:t>
            </a:r>
            <a:r>
              <a:rPr lang="en-US" dirty="0" smtClean="0"/>
              <a:t> marketing</a:t>
            </a:r>
            <a:endParaRPr lang="sr-Latn-RS" dirty="0" smtClean="0"/>
          </a:p>
          <a:p>
            <a:endParaRPr lang="sr-Latn-RS" dirty="0" smtClean="0"/>
          </a:p>
          <a:p>
            <a:endParaRPr lang="sr-Latn-RS" dirty="0" smtClean="0"/>
          </a:p>
          <a:p>
            <a:endParaRPr lang="en-US" dirty="0"/>
          </a:p>
        </p:txBody>
      </p:sp>
      <p:pic>
        <p:nvPicPr>
          <p:cNvPr id="38914" name="Picture 2" descr="Marketing i blockchain tehnologija | PC Pre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2919611"/>
            <a:ext cx="3502025" cy="19698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What should you know about a company? - VIC GROSJE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19075" y="11704320"/>
            <a:ext cx="9486900" cy="664083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4723852" y="190500"/>
            <a:ext cx="37224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400" dirty="0" smtClean="0">
                <a:solidFill>
                  <a:schemeClr val="bg1"/>
                </a:solidFill>
              </a:rPr>
              <a:t>PREDVIĐANJE </a:t>
            </a:r>
            <a:endParaRPr lang="sr-Latn-RS" sz="2400" dirty="0" smtClean="0">
              <a:solidFill>
                <a:schemeClr val="bg1"/>
              </a:solidFill>
            </a:endParaRPr>
          </a:p>
          <a:p>
            <a:pPr algn="ctr"/>
            <a:r>
              <a:rPr lang="vi-VN" sz="2400" dirty="0" smtClean="0">
                <a:solidFill>
                  <a:schemeClr val="bg1"/>
                </a:solidFill>
              </a:rPr>
              <a:t>POTRAŽNJE I PRODAJE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03200" y="1397000"/>
            <a:ext cx="87884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 </a:t>
            </a:r>
            <a:r>
              <a:rPr lang="en-US" dirty="0" err="1" smtClean="0"/>
              <a:t>predvi</a:t>
            </a:r>
            <a:r>
              <a:rPr lang="sr-Latn-RS" dirty="0" smtClean="0"/>
              <a:t>đ</a:t>
            </a:r>
            <a:r>
              <a:rPr lang="en-US" dirty="0" err="1" smtClean="0"/>
              <a:t>anju</a:t>
            </a:r>
            <a:r>
              <a:rPr lang="en-US" dirty="0" smtClean="0"/>
              <a:t> </a:t>
            </a:r>
            <a:r>
              <a:rPr lang="en-US" dirty="0" err="1" smtClean="0"/>
              <a:t>potražnje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RS" dirty="0" smtClean="0"/>
              <a:t>đ</a:t>
            </a:r>
            <a:r>
              <a:rPr lang="en-US" dirty="0" err="1" smtClean="0"/>
              <a:t>enog</a:t>
            </a:r>
            <a:r>
              <a:rPr lang="en-US" dirty="0" smtClean="0"/>
              <a:t> </a:t>
            </a:r>
            <a:r>
              <a:rPr lang="en-US" dirty="0" err="1" smtClean="0"/>
              <a:t>konkretnog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krajnji</a:t>
            </a:r>
            <a:r>
              <a:rPr lang="en-US" dirty="0" smtClean="0"/>
              <a:t> </a:t>
            </a:r>
            <a:r>
              <a:rPr lang="en-US" dirty="0" err="1" smtClean="0"/>
              <a:t>cilj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želi</a:t>
            </a:r>
            <a:r>
              <a:rPr lang="en-US" dirty="0" smtClean="0"/>
              <a:t> </a:t>
            </a:r>
            <a:r>
              <a:rPr lang="en-US" dirty="0" err="1" smtClean="0"/>
              <a:t>postići</a:t>
            </a:r>
            <a:r>
              <a:rPr lang="en-US" dirty="0" smtClean="0"/>
              <a:t> je </a:t>
            </a:r>
            <a:r>
              <a:rPr lang="en-US" dirty="0" err="1" smtClean="0"/>
              <a:t>odgovor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pitanje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obim</a:t>
            </a:r>
            <a:r>
              <a:rPr lang="en-US" dirty="0" smtClean="0"/>
              <a:t> (</a:t>
            </a:r>
            <a:r>
              <a:rPr lang="en-US" dirty="0" err="1" smtClean="0"/>
              <a:t>količinu</a:t>
            </a:r>
            <a:r>
              <a:rPr lang="en-US" dirty="0" smtClean="0"/>
              <a:t>)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moći</a:t>
            </a:r>
            <a:r>
              <a:rPr lang="en-US" dirty="0" smtClean="0"/>
              <a:t> </a:t>
            </a:r>
            <a:r>
              <a:rPr lang="en-US" dirty="0" err="1" smtClean="0"/>
              <a:t>plasirati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konkretno</a:t>
            </a:r>
            <a:r>
              <a:rPr lang="en-US" dirty="0" smtClean="0"/>
              <a:t> </a:t>
            </a:r>
            <a:r>
              <a:rPr lang="en-US" dirty="0" err="1" smtClean="0"/>
              <a:t>tržište</a:t>
            </a:r>
            <a:r>
              <a:rPr lang="en-US" dirty="0" smtClean="0"/>
              <a:t> u </a:t>
            </a:r>
            <a:r>
              <a:rPr lang="en-US" dirty="0" err="1" smtClean="0"/>
              <a:t>odre</a:t>
            </a:r>
            <a:r>
              <a:rPr lang="sr-Latn-RS" dirty="0" smtClean="0"/>
              <a:t>đ</a:t>
            </a:r>
            <a:r>
              <a:rPr lang="en-US" dirty="0" err="1" smtClean="0"/>
              <a:t>enom</a:t>
            </a:r>
            <a:r>
              <a:rPr lang="en-US" dirty="0" smtClean="0"/>
              <a:t> </a:t>
            </a:r>
            <a:r>
              <a:rPr lang="en-US" dirty="0" err="1" smtClean="0"/>
              <a:t>vremenskom</a:t>
            </a:r>
            <a:r>
              <a:rPr lang="en-US" dirty="0" smtClean="0"/>
              <a:t> </a:t>
            </a:r>
            <a:r>
              <a:rPr lang="en-US" dirty="0" err="1" smtClean="0"/>
              <a:t>razdoblju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728221" y="2361684"/>
            <a:ext cx="4043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Istraživanja</a:t>
            </a:r>
            <a:r>
              <a:rPr lang="en-US" dirty="0" smtClean="0"/>
              <a:t> </a:t>
            </a:r>
            <a:r>
              <a:rPr lang="en-US" dirty="0" err="1" smtClean="0"/>
              <a:t>konjukture</a:t>
            </a:r>
            <a:r>
              <a:rPr lang="en-US" dirty="0" smtClean="0"/>
              <a:t> </a:t>
            </a:r>
            <a:r>
              <a:rPr lang="en-US" dirty="0" err="1" smtClean="0"/>
              <a:t>konkretnog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778500" y="2857500"/>
            <a:ext cx="952500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0800000" flipV="1">
            <a:off x="1841500" y="2882900"/>
            <a:ext cx="939800" cy="444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79302" y="3466584"/>
            <a:ext cx="2197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Privredna</a:t>
            </a:r>
            <a:r>
              <a:rPr lang="en-US" dirty="0" smtClean="0"/>
              <a:t> </a:t>
            </a:r>
            <a:r>
              <a:rPr lang="en-US" dirty="0" err="1" smtClean="0"/>
              <a:t>konjuktura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999976" y="4126984"/>
            <a:ext cx="2019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Sekularne</a:t>
            </a:r>
            <a:r>
              <a:rPr lang="en-US" dirty="0" smtClean="0"/>
              <a:t> </a:t>
            </a:r>
            <a:r>
              <a:rPr lang="en-US" dirty="0" err="1" smtClean="0"/>
              <a:t>promene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rot="5400000">
            <a:off x="3162300" y="3035300"/>
            <a:ext cx="11176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6200000" flipH="1">
            <a:off x="4781550" y="3206750"/>
            <a:ext cx="9525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4234233" y="3987284"/>
            <a:ext cx="1945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Sezonske</a:t>
            </a:r>
            <a:r>
              <a:rPr lang="en-US" dirty="0" smtClean="0"/>
              <a:t> </a:t>
            </a:r>
            <a:r>
              <a:rPr lang="en-US" dirty="0" err="1" smtClean="0"/>
              <a:t>promene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6105301" y="3504684"/>
            <a:ext cx="1937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Ciklične</a:t>
            </a:r>
            <a:r>
              <a:rPr lang="en-US" dirty="0" smtClean="0"/>
              <a:t> </a:t>
            </a:r>
            <a:r>
              <a:rPr lang="en-US" dirty="0" err="1" smtClean="0"/>
              <a:t>fluktuacije</a:t>
            </a:r>
            <a:endParaRPr lang="en-US" dirty="0"/>
          </a:p>
        </p:txBody>
      </p:sp>
      <p:sp>
        <p:nvSpPr>
          <p:cNvPr id="29" name="Rounded Rectangle 28"/>
          <p:cNvSpPr/>
          <p:nvPr/>
        </p:nvSpPr>
        <p:spPr>
          <a:xfrm>
            <a:off x="673100" y="3530600"/>
            <a:ext cx="2095500" cy="31750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1943100" y="4191000"/>
            <a:ext cx="2095500" cy="31750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4165600" y="4038600"/>
            <a:ext cx="2095500" cy="31750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5994400" y="3568700"/>
            <a:ext cx="2095500" cy="31750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What should you know about a company? - VIC GROSJE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19075" y="11704320"/>
            <a:ext cx="9486900" cy="664083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4083421" y="190500"/>
            <a:ext cx="50033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ODREĐIVANJE </a:t>
            </a:r>
            <a:endParaRPr lang="en-US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TRŽIŠNOG I PRODAJNOG POTENCIJALA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65100" y="1257300"/>
            <a:ext cx="8788400" cy="787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 </a:t>
            </a:r>
            <a:r>
              <a:rPr lang="en-US" dirty="0" err="1" smtClean="0"/>
              <a:t>svakom</a:t>
            </a:r>
            <a:r>
              <a:rPr lang="en-US" dirty="0" smtClean="0"/>
              <a:t> </a:t>
            </a:r>
            <a:r>
              <a:rPr lang="en-US" dirty="0" err="1" smtClean="0"/>
              <a:t>skoro</a:t>
            </a:r>
            <a:r>
              <a:rPr lang="en-US" dirty="0" smtClean="0"/>
              <a:t> </a:t>
            </a:r>
            <a:r>
              <a:rPr lang="en-US" dirty="0" err="1" smtClean="0"/>
              <a:t>preduzeću</a:t>
            </a:r>
            <a:r>
              <a:rPr lang="en-US" dirty="0" smtClean="0"/>
              <a:t> </a:t>
            </a:r>
            <a:r>
              <a:rPr lang="en-US" dirty="0" err="1" smtClean="0"/>
              <a:t>svakodnevno</a:t>
            </a:r>
            <a:r>
              <a:rPr lang="en-US" dirty="0" smtClean="0"/>
              <a:t> se </a:t>
            </a:r>
            <a:r>
              <a:rPr lang="en-US" dirty="0" err="1" smtClean="0"/>
              <a:t>postavlja</a:t>
            </a:r>
            <a:r>
              <a:rPr lang="en-US" dirty="0" smtClean="0"/>
              <a:t> </a:t>
            </a:r>
            <a:r>
              <a:rPr lang="en-US" dirty="0" err="1" smtClean="0"/>
              <a:t>pitanje</a:t>
            </a:r>
            <a:r>
              <a:rPr lang="en-US" dirty="0" smtClean="0"/>
              <a:t> </a:t>
            </a:r>
            <a:r>
              <a:rPr lang="en-US" dirty="0" err="1" smtClean="0"/>
              <a:t>količine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prodavati</a:t>
            </a:r>
            <a:r>
              <a:rPr lang="en-US" dirty="0" smtClean="0"/>
              <a:t>,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prodaju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ih</a:t>
            </a:r>
            <a:r>
              <a:rPr lang="en-US" dirty="0" smtClean="0"/>
              <a:t> je </a:t>
            </a:r>
            <a:r>
              <a:rPr lang="en-US" dirty="0" err="1" smtClean="0"/>
              <a:t>moguće</a:t>
            </a:r>
            <a:r>
              <a:rPr lang="en-US" dirty="0" smtClean="0"/>
              <a:t> </a:t>
            </a:r>
            <a:r>
              <a:rPr lang="en-US" dirty="0" err="1" smtClean="0"/>
              <a:t>prodavati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RS" dirty="0" smtClean="0"/>
              <a:t>đ</a:t>
            </a:r>
            <a:r>
              <a:rPr lang="en-US" dirty="0" err="1" smtClean="0"/>
              <a:t>enom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– </a:t>
            </a:r>
            <a:r>
              <a:rPr lang="en-US" dirty="0" err="1" smtClean="0"/>
              <a:t>domaćem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inostranom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41300" y="218628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u="sng" dirty="0" smtClean="0"/>
              <a:t>TRŽIŠNI POTENCIJAL </a:t>
            </a:r>
            <a:r>
              <a:rPr lang="en-US" dirty="0" err="1" smtClean="0"/>
              <a:t>označava</a:t>
            </a:r>
            <a:r>
              <a:rPr lang="en-US" dirty="0" smtClean="0"/>
              <a:t> </a:t>
            </a:r>
            <a:r>
              <a:rPr lang="en-US" dirty="0" err="1" smtClean="0"/>
              <a:t>ukupnu</a:t>
            </a:r>
            <a:r>
              <a:rPr lang="en-US" dirty="0" smtClean="0"/>
              <a:t> </a:t>
            </a:r>
            <a:r>
              <a:rPr lang="en-US" dirty="0" err="1" smtClean="0"/>
              <a:t>količinu</a:t>
            </a:r>
            <a:r>
              <a:rPr lang="en-US" dirty="0" smtClean="0"/>
              <a:t> </a:t>
            </a:r>
            <a:r>
              <a:rPr lang="en-US" dirty="0" err="1" smtClean="0"/>
              <a:t>odreĎene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, 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prodati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RS" dirty="0" smtClean="0"/>
              <a:t>đ</a:t>
            </a:r>
            <a:r>
              <a:rPr lang="en-US" dirty="0" err="1" smtClean="0"/>
              <a:t>enom</a:t>
            </a:r>
            <a:r>
              <a:rPr lang="en-US" dirty="0" smtClean="0"/>
              <a:t> </a:t>
            </a:r>
            <a:r>
              <a:rPr lang="en-US" dirty="0" err="1" smtClean="0"/>
              <a:t>tržišnom</a:t>
            </a:r>
            <a:r>
              <a:rPr lang="en-US" dirty="0" smtClean="0"/>
              <a:t> </a:t>
            </a:r>
            <a:r>
              <a:rPr lang="en-US" dirty="0" err="1" smtClean="0"/>
              <a:t>segmentu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04800" y="321618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u="sng" dirty="0" smtClean="0"/>
              <a:t>PRODAJNI POTENCIJAL </a:t>
            </a:r>
            <a:r>
              <a:rPr lang="en-US" dirty="0" smtClean="0"/>
              <a:t>je </a:t>
            </a:r>
            <a:r>
              <a:rPr lang="en-US" dirty="0" err="1" smtClean="0"/>
              <a:t>količina</a:t>
            </a:r>
            <a:r>
              <a:rPr lang="en-US" dirty="0" smtClean="0"/>
              <a:t> </a:t>
            </a:r>
            <a:r>
              <a:rPr lang="en-US" dirty="0" err="1" smtClean="0"/>
              <a:t>odreĎene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bi </a:t>
            </a:r>
            <a:r>
              <a:rPr lang="en-US" dirty="0" err="1" smtClean="0"/>
              <a:t>jedno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moglo</a:t>
            </a:r>
            <a:r>
              <a:rPr lang="en-US" dirty="0" smtClean="0"/>
              <a:t> </a:t>
            </a:r>
            <a:r>
              <a:rPr lang="en-US" dirty="0" err="1" smtClean="0"/>
              <a:t>prodavati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tom </a:t>
            </a:r>
            <a:r>
              <a:rPr lang="en-US" dirty="0" err="1" smtClean="0"/>
              <a:t>istom</a:t>
            </a:r>
            <a:r>
              <a:rPr lang="en-US" dirty="0" smtClean="0"/>
              <a:t> </a:t>
            </a:r>
            <a:r>
              <a:rPr lang="en-US" dirty="0" err="1" smtClean="0"/>
              <a:t>segmentu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području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3074" name="Picture 2" descr="Производни потенцијал је ... дефиниција, начини развоја, карактеристике -  Индустрије 20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8274" y="2252662"/>
            <a:ext cx="3679825" cy="27457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What should you know about a company? - VIC GROSJE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19075" y="11704320"/>
            <a:ext cx="9486900" cy="664083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5106417" y="405884"/>
            <a:ext cx="29001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PROGNOZA PRODAJE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71700" y="123258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u="sng" dirty="0" err="1" smtClean="0"/>
              <a:t>Prognoza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prodaje</a:t>
            </a:r>
            <a:r>
              <a:rPr lang="en-US" b="1" u="sng" dirty="0" smtClean="0"/>
              <a:t> se </a:t>
            </a:r>
            <a:r>
              <a:rPr lang="en-US" b="1" u="sng" dirty="0" err="1" smtClean="0"/>
              <a:t>smatra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jednom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od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najvažnijih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aktivnosti</a:t>
            </a:r>
            <a:r>
              <a:rPr lang="en-US" b="1" u="sng" dirty="0" smtClean="0"/>
              <a:t> u </a:t>
            </a:r>
            <a:r>
              <a:rPr lang="en-US" b="1" u="sng" dirty="0" err="1" smtClean="0"/>
              <a:t>tržišnom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poslovanju</a:t>
            </a:r>
            <a:r>
              <a:rPr lang="en-US" b="1" u="sng" dirty="0" smtClean="0"/>
              <a:t>. </a:t>
            </a:r>
            <a:endParaRPr lang="en-US" b="1" u="sng" dirty="0"/>
          </a:p>
        </p:txBody>
      </p:sp>
      <p:sp>
        <p:nvSpPr>
          <p:cNvPr id="14" name="Rounded Rectangle 13"/>
          <p:cNvSpPr/>
          <p:nvPr/>
        </p:nvSpPr>
        <p:spPr>
          <a:xfrm>
            <a:off x="241300" y="1955800"/>
            <a:ext cx="4470400" cy="660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Prognoziranje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je </a:t>
            </a:r>
            <a:r>
              <a:rPr lang="en-US" dirty="0" err="1" smtClean="0"/>
              <a:t>težak</a:t>
            </a:r>
            <a:r>
              <a:rPr lang="en-US" dirty="0" smtClean="0"/>
              <a:t> </a:t>
            </a:r>
            <a:r>
              <a:rPr lang="en-US" dirty="0" err="1" smtClean="0"/>
              <a:t>zadatak</a:t>
            </a:r>
            <a:r>
              <a:rPr lang="en-US" dirty="0" smtClean="0"/>
              <a:t>, </a:t>
            </a:r>
            <a:r>
              <a:rPr lang="en-US" dirty="0" err="1" smtClean="0"/>
              <a:t>okružen</a:t>
            </a:r>
            <a:r>
              <a:rPr lang="en-US" dirty="0" smtClean="0"/>
              <a:t> </a:t>
            </a:r>
            <a:r>
              <a:rPr lang="en-US" dirty="0" err="1" smtClean="0"/>
              <a:t>elementima</a:t>
            </a:r>
            <a:r>
              <a:rPr lang="en-US" dirty="0" smtClean="0"/>
              <a:t> </a:t>
            </a:r>
            <a:r>
              <a:rPr lang="en-US" dirty="0" err="1" smtClean="0"/>
              <a:t>nesigurnosti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3873500" y="2755900"/>
            <a:ext cx="5067300" cy="11557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 </a:t>
            </a:r>
            <a:r>
              <a:rPr lang="en-US" dirty="0" err="1" smtClean="0"/>
              <a:t>tim</a:t>
            </a:r>
            <a:r>
              <a:rPr lang="en-US" dirty="0" smtClean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 smtClean="0"/>
              <a:t>mnoga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se </a:t>
            </a:r>
            <a:r>
              <a:rPr lang="en-US" dirty="0" err="1" smtClean="0"/>
              <a:t>ispomažu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taj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izrade</a:t>
            </a:r>
            <a:r>
              <a:rPr lang="en-US" dirty="0" smtClean="0"/>
              <a:t> </a:t>
            </a:r>
            <a:r>
              <a:rPr lang="en-US" dirty="0" err="1" smtClean="0"/>
              <a:t>dve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nekoliko</a:t>
            </a:r>
            <a:r>
              <a:rPr lang="en-US" dirty="0" smtClean="0"/>
              <a:t> </a:t>
            </a:r>
            <a:r>
              <a:rPr lang="en-US" dirty="0" err="1" smtClean="0"/>
              <a:t>varijanti</a:t>
            </a:r>
            <a:r>
              <a:rPr lang="en-US" dirty="0" smtClean="0"/>
              <a:t> </a:t>
            </a:r>
            <a:r>
              <a:rPr lang="en-US" dirty="0" err="1" smtClean="0"/>
              <a:t>prognoza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, </a:t>
            </a:r>
            <a:r>
              <a:rPr lang="en-US" dirty="0" err="1" smtClean="0"/>
              <a:t>uzimajući</a:t>
            </a:r>
            <a:r>
              <a:rPr lang="en-US" dirty="0" smtClean="0"/>
              <a:t> u </a:t>
            </a:r>
            <a:r>
              <a:rPr lang="en-US" dirty="0" err="1" smtClean="0"/>
              <a:t>obzir</a:t>
            </a:r>
            <a:r>
              <a:rPr lang="en-US" dirty="0" smtClean="0"/>
              <a:t> </a:t>
            </a:r>
            <a:r>
              <a:rPr lang="en-US" dirty="0" err="1" smtClean="0"/>
              <a:t>različite</a:t>
            </a:r>
            <a:r>
              <a:rPr lang="en-US" dirty="0" smtClean="0"/>
              <a:t> </a:t>
            </a:r>
            <a:r>
              <a:rPr lang="en-US" dirty="0" err="1" smtClean="0"/>
              <a:t>tokove</a:t>
            </a:r>
            <a:r>
              <a:rPr lang="en-US" dirty="0" smtClean="0"/>
              <a:t> </a:t>
            </a:r>
            <a:r>
              <a:rPr lang="en-US" dirty="0" err="1" smtClean="0"/>
              <a:t>razvoja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03200" y="4394885"/>
            <a:ext cx="190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Subjektivni</a:t>
            </a:r>
            <a:r>
              <a:rPr lang="en-US" dirty="0" smtClean="0"/>
              <a:t> </a:t>
            </a:r>
            <a:r>
              <a:rPr lang="en-US" dirty="0" err="1" smtClean="0"/>
              <a:t>metod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622298" y="4444484"/>
            <a:ext cx="1462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Delphi </a:t>
            </a:r>
            <a:r>
              <a:rPr lang="en-US" dirty="0" err="1" smtClean="0"/>
              <a:t>metod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3069881" y="4419084"/>
            <a:ext cx="19882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Objektivne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241300" y="4368800"/>
            <a:ext cx="1892300" cy="4445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3022600" y="4381500"/>
            <a:ext cx="2070100" cy="4445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6578600" y="4406900"/>
            <a:ext cx="1562100" cy="4445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986" name="Picture 2" descr="Samsung patentira novu kameru za skeniranje oka i prepoznavanje  biometrijskih podataka - ProMobi : ProMob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7900" y="2717799"/>
            <a:ext cx="2374900" cy="1582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What should you know about a company? - VIC GROSJE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19075" y="11704320"/>
            <a:ext cx="9486900" cy="6640830"/>
          </a:xfrm>
          <a:prstGeom prst="rect">
            <a:avLst/>
          </a:prstGeom>
          <a:noFill/>
        </p:spPr>
      </p:pic>
      <p:sp>
        <p:nvSpPr>
          <p:cNvPr id="22" name="Rectangle 21"/>
          <p:cNvSpPr/>
          <p:nvPr/>
        </p:nvSpPr>
        <p:spPr>
          <a:xfrm>
            <a:off x="4152900" y="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ISTRAŽIVANJE TRŽIŠTA ZA POTREBE PLANIRANJA I RAZVOJA PROIZVODA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7800" y="1247686"/>
            <a:ext cx="8801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err="1" smtClean="0"/>
              <a:t>Za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odlučivanje</a:t>
            </a:r>
            <a:r>
              <a:rPr lang="en-US" b="1" u="sng" dirty="0" smtClean="0"/>
              <a:t> o </a:t>
            </a:r>
            <a:r>
              <a:rPr lang="en-US" b="1" u="sng" dirty="0" err="1" smtClean="0"/>
              <a:t>vrsti</a:t>
            </a:r>
            <a:r>
              <a:rPr lang="en-US" b="1" u="sng" dirty="0" smtClean="0"/>
              <a:t>, </a:t>
            </a:r>
            <a:r>
              <a:rPr lang="en-US" b="1" u="sng" dirty="0" err="1" smtClean="0"/>
              <a:t>kvalitetu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drugim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karakteristikama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proizvoda</a:t>
            </a:r>
            <a:r>
              <a:rPr lang="en-US" b="1" u="sng" dirty="0" smtClean="0"/>
              <a:t>, </a:t>
            </a:r>
            <a:r>
              <a:rPr lang="en-US" b="1" u="sng" dirty="0" err="1" smtClean="0"/>
              <a:t>njegovoj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prodaji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promociji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istraživanje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konkretnog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tržišta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igra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veliku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ulogu</a:t>
            </a:r>
            <a:r>
              <a:rPr lang="en-US" b="1" u="sng" dirty="0" smtClean="0"/>
              <a:t>. </a:t>
            </a:r>
            <a:endParaRPr lang="en-US" b="1" u="sng" dirty="0"/>
          </a:p>
        </p:txBody>
      </p:sp>
      <p:sp>
        <p:nvSpPr>
          <p:cNvPr id="27" name="Rounded Rectangle 26"/>
          <p:cNvSpPr/>
          <p:nvPr/>
        </p:nvSpPr>
        <p:spPr>
          <a:xfrm>
            <a:off x="647700" y="2184400"/>
            <a:ext cx="2171700" cy="355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RS" dirty="0" err="1" smtClean="0"/>
              <a:t>P</a:t>
            </a:r>
            <a:r>
              <a:rPr lang="en-US" dirty="0" err="1" smtClean="0"/>
              <a:t>laniranje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endParaRPr lang="en-US" dirty="0"/>
          </a:p>
        </p:txBody>
      </p:sp>
      <p:sp>
        <p:nvSpPr>
          <p:cNvPr id="28" name="Rounded Rectangle 27"/>
          <p:cNvSpPr/>
          <p:nvPr/>
        </p:nvSpPr>
        <p:spPr>
          <a:xfrm>
            <a:off x="2628900" y="2959100"/>
            <a:ext cx="1409700" cy="355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RS" dirty="0" smtClean="0"/>
              <a:t>Faz</a:t>
            </a:r>
            <a:r>
              <a:rPr lang="en-US" dirty="0" smtClean="0"/>
              <a:t>a </a:t>
            </a:r>
            <a:r>
              <a:rPr lang="en-US" dirty="0" err="1" smtClean="0"/>
              <a:t>razvoja</a:t>
            </a:r>
            <a:endParaRPr lang="en-US" dirty="0"/>
          </a:p>
        </p:txBody>
      </p:sp>
      <p:sp>
        <p:nvSpPr>
          <p:cNvPr id="29" name="Rounded Rectangle 28"/>
          <p:cNvSpPr/>
          <p:nvPr/>
        </p:nvSpPr>
        <p:spPr>
          <a:xfrm>
            <a:off x="4229100" y="3721100"/>
            <a:ext cx="3060700" cy="355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RS" dirty="0" smtClean="0"/>
              <a:t>L</a:t>
            </a:r>
            <a:r>
              <a:rPr lang="en-US" dirty="0" err="1" smtClean="0"/>
              <a:t>ansiranje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komercijalizacija</a:t>
            </a:r>
            <a:endParaRPr lang="en-US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892300" y="2667000"/>
            <a:ext cx="647700" cy="33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3390900" y="3454400"/>
            <a:ext cx="6731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419100" y="4143970"/>
            <a:ext cx="8407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, </a:t>
            </a:r>
            <a:r>
              <a:rPr lang="en-US" dirty="0" err="1" smtClean="0"/>
              <a:t>verovatno</a:t>
            </a:r>
            <a:r>
              <a:rPr lang="en-US" dirty="0" smtClean="0"/>
              <a:t>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 smtClean="0"/>
              <a:t>važnije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o </a:t>
            </a:r>
            <a:r>
              <a:rPr lang="en-US" dirty="0" err="1" smtClean="0"/>
              <a:t>novom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inoviranom</a:t>
            </a:r>
            <a:r>
              <a:rPr lang="en-US" dirty="0" smtClean="0"/>
              <a:t> </a:t>
            </a:r>
            <a:r>
              <a:rPr lang="en-US" dirty="0" err="1" smtClean="0"/>
              <a:t>proizvodu</a:t>
            </a:r>
            <a:r>
              <a:rPr lang="en-US" dirty="0" smtClean="0"/>
              <a:t>: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asortiman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najbolje</a:t>
            </a:r>
            <a:r>
              <a:rPr lang="en-US" dirty="0" smtClean="0"/>
              <a:t> </a:t>
            </a:r>
            <a:r>
              <a:rPr lang="en-US" dirty="0" err="1" smtClean="0"/>
              <a:t>uspeti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doneti</a:t>
            </a:r>
            <a:r>
              <a:rPr lang="en-US" dirty="0" smtClean="0"/>
              <a:t> </a:t>
            </a:r>
            <a:r>
              <a:rPr lang="en-US" dirty="0" err="1" smtClean="0"/>
              <a:t>preduzeću</a:t>
            </a:r>
            <a:r>
              <a:rPr lang="en-US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, </a:t>
            </a:r>
            <a:r>
              <a:rPr lang="en-US" dirty="0" err="1" smtClean="0"/>
              <a:t>rast</a:t>
            </a:r>
            <a:r>
              <a:rPr lang="en-US" dirty="0" smtClean="0"/>
              <a:t>, a u </a:t>
            </a:r>
            <a:r>
              <a:rPr lang="en-US" dirty="0" err="1" smtClean="0"/>
              <a:t>krajnjoj</a:t>
            </a:r>
            <a:r>
              <a:rPr lang="en-US" dirty="0" smtClean="0"/>
              <a:t> </a:t>
            </a:r>
            <a:r>
              <a:rPr lang="en-US" dirty="0" err="1" smtClean="0"/>
              <a:t>liniji</a:t>
            </a:r>
            <a:r>
              <a:rPr lang="en-US" dirty="0" smtClean="0"/>
              <a:t> </a:t>
            </a:r>
            <a:r>
              <a:rPr lang="en-US" dirty="0" err="1" smtClean="0"/>
              <a:t>opstanak</a:t>
            </a:r>
            <a:r>
              <a:rPr lang="en-US" dirty="0" smtClean="0"/>
              <a:t> u </a:t>
            </a:r>
            <a:r>
              <a:rPr lang="en-US" dirty="0" err="1" smtClean="0"/>
              <a:t>dužem</a:t>
            </a:r>
            <a:r>
              <a:rPr lang="en-US" dirty="0" smtClean="0"/>
              <a:t> </a:t>
            </a:r>
            <a:r>
              <a:rPr lang="en-US" dirty="0" err="1" smtClean="0"/>
              <a:t>vremenskom</a:t>
            </a:r>
            <a:r>
              <a:rPr lang="en-US" dirty="0" smtClean="0"/>
              <a:t> </a:t>
            </a:r>
            <a:r>
              <a:rPr lang="en-US" dirty="0" err="1" smtClean="0"/>
              <a:t>razdoblju</a:t>
            </a:r>
            <a:r>
              <a:rPr lang="sr-Latn-RS" dirty="0" smtClean="0"/>
              <a:t>.</a:t>
            </a:r>
            <a:endParaRPr lang="en-US" dirty="0"/>
          </a:p>
        </p:txBody>
      </p:sp>
      <p:pic>
        <p:nvPicPr>
          <p:cNvPr id="44034" name="Picture 2" descr="Da li se u Srbiji isplati lansiranje novog proizvoda? - PORT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9775" y="1963737"/>
            <a:ext cx="1597025" cy="15970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What should you know about a company? - VIC GROSJE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19075" y="11704320"/>
            <a:ext cx="9486900" cy="6640830"/>
          </a:xfrm>
          <a:prstGeom prst="rect">
            <a:avLst/>
          </a:prstGeom>
          <a:noFill/>
        </p:spPr>
      </p:pic>
      <p:sp>
        <p:nvSpPr>
          <p:cNvPr id="22" name="Rectangle 21"/>
          <p:cNvSpPr/>
          <p:nvPr/>
        </p:nvSpPr>
        <p:spPr>
          <a:xfrm>
            <a:off x="4019788" y="367784"/>
            <a:ext cx="47400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ODREĐIVANJE OSOBINA PROIZVODA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7800" y="1297285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razvoja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se </a:t>
            </a:r>
            <a:r>
              <a:rPr lang="en-US" dirty="0" err="1" smtClean="0"/>
              <a:t>uzimati</a:t>
            </a:r>
            <a:r>
              <a:rPr lang="en-US" dirty="0" smtClean="0"/>
              <a:t> u </a:t>
            </a:r>
            <a:r>
              <a:rPr lang="en-US" dirty="0" err="1" smtClean="0"/>
              <a:t>obzir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ostali</a:t>
            </a:r>
            <a:r>
              <a:rPr lang="en-US" dirty="0" smtClean="0"/>
              <a:t> </a:t>
            </a:r>
            <a:r>
              <a:rPr lang="en-US" dirty="0" err="1" smtClean="0"/>
              <a:t>elementi</a:t>
            </a:r>
            <a:r>
              <a:rPr lang="en-US" dirty="0" smtClean="0"/>
              <a:t> marketing </a:t>
            </a:r>
            <a:r>
              <a:rPr lang="en-US" dirty="0" err="1" smtClean="0"/>
              <a:t>miksa</a:t>
            </a:r>
            <a:r>
              <a:rPr lang="en-US" dirty="0" smtClean="0"/>
              <a:t>, pre </a:t>
            </a:r>
            <a:r>
              <a:rPr lang="en-US" dirty="0" err="1" smtClean="0"/>
              <a:t>svega</a:t>
            </a:r>
            <a:r>
              <a:rPr lang="en-US" dirty="0" smtClean="0"/>
              <a:t> </a:t>
            </a:r>
            <a:r>
              <a:rPr lang="en-US" dirty="0" err="1" smtClean="0"/>
              <a:t>cenu</a:t>
            </a:r>
            <a:r>
              <a:rPr lang="en-US" dirty="0" smtClean="0"/>
              <a:t>.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Istraživanjem</a:t>
            </a:r>
            <a:r>
              <a:rPr lang="en-US" dirty="0" smtClean="0"/>
              <a:t> se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saznati</a:t>
            </a:r>
            <a:r>
              <a:rPr lang="en-US" dirty="0" smtClean="0"/>
              <a:t> </a:t>
            </a:r>
            <a:r>
              <a:rPr lang="en-US" dirty="0" err="1" smtClean="0"/>
              <a:t>kakav</a:t>
            </a:r>
            <a:r>
              <a:rPr lang="en-US" dirty="0" smtClean="0"/>
              <a:t> </a:t>
            </a:r>
            <a:r>
              <a:rPr lang="en-US" dirty="0" err="1" smtClean="0"/>
              <a:t>konjukturni</a:t>
            </a:r>
            <a:r>
              <a:rPr lang="en-US" dirty="0" smtClean="0"/>
              <a:t> </a:t>
            </a:r>
            <a:r>
              <a:rPr lang="en-US" dirty="0" err="1" smtClean="0"/>
              <a:t>proizvod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en-US" dirty="0" smtClean="0"/>
              <a:t> bi se </a:t>
            </a:r>
            <a:r>
              <a:rPr lang="en-US" dirty="0" err="1" smtClean="0"/>
              <a:t>približio</a:t>
            </a:r>
            <a:r>
              <a:rPr lang="en-US" dirty="0" smtClean="0"/>
              <a:t> </a:t>
            </a:r>
            <a:r>
              <a:rPr lang="en-US" dirty="0" err="1" smtClean="0"/>
              <a:t>željama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predstavama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.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U </a:t>
            </a:r>
            <a:r>
              <a:rPr lang="en-US" dirty="0" err="1" smtClean="0"/>
              <a:t>istraživanju</a:t>
            </a:r>
            <a:r>
              <a:rPr lang="en-US" dirty="0" smtClean="0"/>
              <a:t> </a:t>
            </a:r>
            <a:r>
              <a:rPr lang="en-US" dirty="0" err="1" smtClean="0"/>
              <a:t>važnosti</a:t>
            </a:r>
            <a:r>
              <a:rPr lang="en-US" dirty="0" smtClean="0"/>
              <a:t> </a:t>
            </a:r>
            <a:r>
              <a:rPr lang="en-US" dirty="0" err="1" smtClean="0"/>
              <a:t>pojedinih</a:t>
            </a:r>
            <a:r>
              <a:rPr lang="en-US" dirty="0" smtClean="0"/>
              <a:t> </a:t>
            </a:r>
            <a:r>
              <a:rPr lang="en-US" dirty="0" err="1" smtClean="0"/>
              <a:t>osobina</a:t>
            </a:r>
            <a:r>
              <a:rPr lang="en-US" dirty="0" smtClean="0"/>
              <a:t> </a:t>
            </a:r>
            <a:r>
              <a:rPr lang="en-US" dirty="0" err="1" smtClean="0"/>
              <a:t>konjukturnih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koristi</a:t>
            </a:r>
            <a:r>
              <a:rPr lang="en-US" dirty="0" smtClean="0"/>
              <a:t> se </a:t>
            </a:r>
            <a:r>
              <a:rPr lang="en-US" dirty="0" err="1" smtClean="0"/>
              <a:t>metod</a:t>
            </a:r>
            <a:r>
              <a:rPr lang="en-US" dirty="0" smtClean="0"/>
              <a:t> </a:t>
            </a:r>
            <a:r>
              <a:rPr lang="en-US" dirty="0" err="1" smtClean="0"/>
              <a:t>ispitivanja</a:t>
            </a:r>
            <a:r>
              <a:rPr lang="en-US" dirty="0" smtClean="0"/>
              <a:t> </a:t>
            </a:r>
            <a:r>
              <a:rPr lang="en-US" dirty="0" err="1" smtClean="0"/>
              <a:t>upitnikom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pomoć</a:t>
            </a:r>
            <a:r>
              <a:rPr lang="en-US" dirty="0" smtClean="0"/>
              <a:t> </a:t>
            </a:r>
            <a:r>
              <a:rPr lang="en-US" dirty="0" err="1" smtClean="0"/>
              <a:t>lestvica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istraživanje</a:t>
            </a:r>
            <a:r>
              <a:rPr lang="en-US" dirty="0" smtClean="0"/>
              <a:t> </a:t>
            </a:r>
            <a:r>
              <a:rPr lang="en-US" dirty="0" err="1" smtClean="0"/>
              <a:t>stavova</a:t>
            </a:r>
            <a:r>
              <a:rPr lang="en-US" dirty="0" smtClean="0"/>
              <a:t>.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Istraživanjem</a:t>
            </a:r>
            <a:r>
              <a:rPr lang="en-US" dirty="0" smtClean="0"/>
              <a:t> se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saznati</a:t>
            </a:r>
            <a:r>
              <a:rPr lang="en-US" dirty="0" smtClean="0"/>
              <a:t> </a:t>
            </a:r>
            <a:r>
              <a:rPr lang="en-US" dirty="0" err="1" smtClean="0"/>
              <a:t>kakav</a:t>
            </a:r>
            <a:r>
              <a:rPr lang="en-US" dirty="0" smtClean="0"/>
              <a:t> </a:t>
            </a:r>
            <a:r>
              <a:rPr lang="en-US" dirty="0" err="1" smtClean="0"/>
              <a:t>konjukturni</a:t>
            </a:r>
            <a:r>
              <a:rPr lang="en-US" dirty="0" smtClean="0"/>
              <a:t> </a:t>
            </a:r>
            <a:r>
              <a:rPr lang="en-US" dirty="0" err="1" smtClean="0"/>
              <a:t>proizvod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en-US" dirty="0" smtClean="0"/>
              <a:t> bi se </a:t>
            </a:r>
            <a:r>
              <a:rPr lang="en-US" dirty="0" err="1" smtClean="0"/>
              <a:t>približio</a:t>
            </a:r>
            <a:r>
              <a:rPr lang="en-US" dirty="0" smtClean="0"/>
              <a:t> </a:t>
            </a:r>
            <a:r>
              <a:rPr lang="en-US" dirty="0" err="1" smtClean="0"/>
              <a:t>željama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predstavama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3012" name="Picture 4" descr="24 best practice tips for ecommerce site search | Econsultancy"/>
          <p:cNvPicPr>
            <a:picLocks noChangeAspect="1" noChangeArrowheads="1"/>
          </p:cNvPicPr>
          <p:nvPr/>
        </p:nvPicPr>
        <p:blipFill>
          <a:blip r:embed="rId3" cstate="print"/>
          <a:srcRect l="27111" t="13508" r="27111" b="11545"/>
          <a:stretch>
            <a:fillRect/>
          </a:stretch>
        </p:blipFill>
        <p:spPr bwMode="auto">
          <a:xfrm>
            <a:off x="4914900" y="1487256"/>
            <a:ext cx="3911600" cy="33514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43100" y="3205833"/>
            <a:ext cx="5118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4000" dirty="0" smtClean="0"/>
              <a:t>HVALA NA PAŽNJI !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350985" y="4201875"/>
            <a:ext cx="2188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400" dirty="0" smtClean="0"/>
              <a:t>Imate li pitanja?</a:t>
            </a:r>
            <a:endParaRPr lang="en-US" sz="2400" dirty="0"/>
          </a:p>
        </p:txBody>
      </p:sp>
      <p:pic>
        <p:nvPicPr>
          <p:cNvPr id="5" name="Picture 2" descr="Резултат слика за hvala na paznj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5475" y="1425575"/>
            <a:ext cx="2428875" cy="18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10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933455" y="102870"/>
            <a:ext cx="50162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MEĐUZAVISNOST PROGNOZIRANJA TRAŽNJE I PLANIRANJE PRODAJE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0500" y="1350486"/>
            <a:ext cx="84455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Dobro</a:t>
            </a:r>
            <a:r>
              <a:rPr lang="en-US" dirty="0" smtClean="0"/>
              <a:t> </a:t>
            </a:r>
            <a:r>
              <a:rPr lang="en-US" dirty="0" err="1" smtClean="0"/>
              <a:t>koncipiran</a:t>
            </a:r>
            <a:r>
              <a:rPr lang="en-US" dirty="0" smtClean="0"/>
              <a:t> plan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osnovno</a:t>
            </a:r>
            <a:r>
              <a:rPr lang="en-US" dirty="0" smtClean="0"/>
              <a:t> </a:t>
            </a:r>
            <a:r>
              <a:rPr lang="en-US" dirty="0" err="1" smtClean="0"/>
              <a:t>polazište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. </a:t>
            </a:r>
            <a:r>
              <a:rPr lang="en-US" dirty="0" err="1" smtClean="0"/>
              <a:t>Istovremeno</a:t>
            </a:r>
            <a:r>
              <a:rPr lang="en-US" dirty="0" smtClean="0"/>
              <a:t> </a:t>
            </a:r>
            <a:r>
              <a:rPr lang="en-US" dirty="0" err="1" smtClean="0"/>
              <a:t>trebalo</a:t>
            </a:r>
            <a:r>
              <a:rPr lang="en-US" dirty="0" smtClean="0"/>
              <a:t> bi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integralni</a:t>
            </a:r>
            <a:r>
              <a:rPr lang="en-US" dirty="0" smtClean="0"/>
              <a:t> </a:t>
            </a:r>
            <a:r>
              <a:rPr lang="en-US" dirty="0" err="1" smtClean="0"/>
              <a:t>deo</a:t>
            </a:r>
            <a:r>
              <a:rPr lang="en-US" dirty="0" smtClean="0"/>
              <a:t> </a:t>
            </a:r>
            <a:r>
              <a:rPr lang="en-US" dirty="0" err="1" smtClean="0"/>
              <a:t>ukupnog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planiranja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srednji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dugi</a:t>
            </a:r>
            <a:r>
              <a:rPr lang="en-US" dirty="0" smtClean="0"/>
              <a:t> </a:t>
            </a:r>
            <a:r>
              <a:rPr lang="en-US" dirty="0" err="1" smtClean="0"/>
              <a:t>rok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1026" name="Picture 2" descr="План рада за школску 2020/2021. годину – VI разред - Зелена учиониц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4801" y="2060574"/>
            <a:ext cx="2870200" cy="28702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228600" y="231328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Proces</a:t>
            </a:r>
            <a:r>
              <a:rPr lang="en-US" dirty="0" smtClean="0"/>
              <a:t> </a:t>
            </a:r>
            <a:r>
              <a:rPr lang="en-US" dirty="0" err="1" smtClean="0"/>
              <a:t>planiranja</a:t>
            </a:r>
            <a:r>
              <a:rPr lang="en-US" dirty="0" smtClean="0"/>
              <a:t> </a:t>
            </a:r>
            <a:r>
              <a:rPr lang="en-US" dirty="0" err="1" smtClean="0"/>
              <a:t>započinje</a:t>
            </a:r>
            <a:r>
              <a:rPr lang="en-US" dirty="0" smtClean="0"/>
              <a:t> </a:t>
            </a:r>
            <a:r>
              <a:rPr lang="en-US" dirty="0" err="1" smtClean="0"/>
              <a:t>utvrĎivanjem</a:t>
            </a:r>
            <a:r>
              <a:rPr lang="en-US" dirty="0" smtClean="0"/>
              <a:t> </a:t>
            </a:r>
            <a:r>
              <a:rPr lang="en-US" dirty="0" err="1" smtClean="0"/>
              <a:t>korporativne</a:t>
            </a:r>
            <a:r>
              <a:rPr lang="en-US" dirty="0" smtClean="0"/>
              <a:t> </a:t>
            </a:r>
            <a:r>
              <a:rPr lang="en-US" dirty="0" err="1" smtClean="0"/>
              <a:t>misije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definiše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opravdava</a:t>
            </a:r>
            <a:r>
              <a:rPr lang="en-US" dirty="0" smtClean="0"/>
              <a:t> </a:t>
            </a:r>
            <a:r>
              <a:rPr lang="en-US" dirty="0" err="1" smtClean="0"/>
              <a:t>egzistiranje</a:t>
            </a:r>
            <a:r>
              <a:rPr lang="en-US" dirty="0" smtClean="0"/>
              <a:t> </a:t>
            </a:r>
            <a:r>
              <a:rPr lang="en-US" dirty="0" err="1" smtClean="0"/>
              <a:t>konkretne</a:t>
            </a:r>
            <a:r>
              <a:rPr lang="en-US" dirty="0" smtClean="0"/>
              <a:t> </a:t>
            </a:r>
            <a:r>
              <a:rPr lang="en-US" dirty="0" err="1" smtClean="0"/>
              <a:t>korporacije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92100" y="340668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Prognoziranje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sastavni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veoma</a:t>
            </a:r>
            <a:r>
              <a:rPr lang="en-US" dirty="0" smtClean="0"/>
              <a:t> </a:t>
            </a:r>
            <a:r>
              <a:rPr lang="en-US" dirty="0" err="1" smtClean="0"/>
              <a:t>značajni</a:t>
            </a:r>
            <a:r>
              <a:rPr lang="en-US" dirty="0" smtClean="0"/>
              <a:t> </a:t>
            </a:r>
            <a:r>
              <a:rPr lang="en-US" dirty="0" err="1" smtClean="0"/>
              <a:t>deo</a:t>
            </a:r>
            <a:r>
              <a:rPr lang="en-US" dirty="0" smtClean="0"/>
              <a:t> </a:t>
            </a:r>
            <a:r>
              <a:rPr lang="en-US" dirty="0" err="1" smtClean="0"/>
              <a:t>ukupnog</a:t>
            </a:r>
            <a:r>
              <a:rPr lang="en-US" dirty="0" smtClean="0"/>
              <a:t> </a:t>
            </a:r>
            <a:r>
              <a:rPr lang="en-US" dirty="0" err="1" smtClean="0"/>
              <a:t>menadžmenta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, a </a:t>
            </a:r>
            <a:r>
              <a:rPr lang="en-US" dirty="0" err="1" smtClean="0"/>
              <a:t>istovremeno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integralni</a:t>
            </a:r>
            <a:r>
              <a:rPr lang="en-US" dirty="0" smtClean="0"/>
              <a:t> </a:t>
            </a:r>
            <a:r>
              <a:rPr lang="en-US" dirty="0" err="1" smtClean="0"/>
              <a:t>deo</a:t>
            </a:r>
            <a:r>
              <a:rPr lang="en-US" dirty="0" smtClean="0"/>
              <a:t> marketing </a:t>
            </a:r>
            <a:r>
              <a:rPr lang="en-US" dirty="0" err="1" smtClean="0"/>
              <a:t>informacionog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933455" y="102870"/>
            <a:ext cx="50162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MEĐUZAVISNOST PROGNOZIRANJA TRAŽNJE I PLANIRANJE PRODAJE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4000" y="136318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Kvote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označavaju</a:t>
            </a:r>
            <a:r>
              <a:rPr lang="en-US" dirty="0" smtClean="0"/>
              <a:t> </a:t>
            </a:r>
            <a:r>
              <a:rPr lang="en-US" dirty="0" err="1" smtClean="0"/>
              <a:t>standarde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postavljaju</a:t>
            </a:r>
            <a:r>
              <a:rPr lang="en-US" dirty="0" smtClean="0"/>
              <a:t> </a:t>
            </a:r>
            <a:r>
              <a:rPr lang="en-US" dirty="0" err="1" smtClean="0"/>
              <a:t>odgovorni</a:t>
            </a:r>
            <a:r>
              <a:rPr lang="en-US" dirty="0" smtClean="0"/>
              <a:t> u </a:t>
            </a:r>
            <a:r>
              <a:rPr lang="en-US" dirty="0" err="1" smtClean="0"/>
              <a:t>menadžment</a:t>
            </a:r>
            <a:r>
              <a:rPr lang="en-US" dirty="0" smtClean="0"/>
              <a:t> </a:t>
            </a:r>
            <a:r>
              <a:rPr lang="en-US" dirty="0" err="1" smtClean="0"/>
              <a:t>timu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odgovorni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ostvarivanje</a:t>
            </a:r>
            <a:r>
              <a:rPr lang="en-US" dirty="0" smtClean="0"/>
              <a:t> </a:t>
            </a:r>
            <a:r>
              <a:rPr lang="en-US" dirty="0" err="1" smtClean="0"/>
              <a:t>ciljeva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ostvarivanje</a:t>
            </a:r>
            <a:r>
              <a:rPr lang="en-US" dirty="0" smtClean="0"/>
              <a:t> </a:t>
            </a:r>
            <a:r>
              <a:rPr lang="en-US" dirty="0" err="1" smtClean="0"/>
              <a:t>konkretnih</a:t>
            </a:r>
            <a:r>
              <a:rPr lang="en-US" dirty="0" smtClean="0"/>
              <a:t> </a:t>
            </a:r>
            <a:r>
              <a:rPr lang="en-US" dirty="0" err="1" smtClean="0"/>
              <a:t>zadataka</a:t>
            </a:r>
            <a:r>
              <a:rPr lang="en-US" dirty="0" smtClean="0"/>
              <a:t> u </a:t>
            </a:r>
            <a:r>
              <a:rPr lang="en-US" dirty="0" err="1" smtClean="0"/>
              <a:t>ostvarivanju</a:t>
            </a:r>
            <a:r>
              <a:rPr lang="en-US" dirty="0" smtClean="0"/>
              <a:t> </a:t>
            </a:r>
            <a:r>
              <a:rPr lang="en-US" dirty="0" err="1" smtClean="0"/>
              <a:t>prodajnih</a:t>
            </a:r>
            <a:r>
              <a:rPr lang="en-US" dirty="0" smtClean="0"/>
              <a:t> </a:t>
            </a:r>
            <a:r>
              <a:rPr lang="en-US" dirty="0" err="1" smtClean="0"/>
              <a:t>ciljeva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65100" y="1333500"/>
            <a:ext cx="4572000" cy="15240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356100" y="336978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Budžeti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proizilaze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detaljnih</a:t>
            </a:r>
            <a:r>
              <a:rPr lang="en-US" dirty="0" smtClean="0"/>
              <a:t> </a:t>
            </a:r>
            <a:r>
              <a:rPr lang="en-US" dirty="0" err="1" smtClean="0"/>
              <a:t>planova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uglavnom</a:t>
            </a:r>
            <a:r>
              <a:rPr lang="en-US" dirty="0" smtClean="0"/>
              <a:t> </a:t>
            </a:r>
            <a:r>
              <a:rPr lang="en-US" dirty="0" err="1" smtClean="0"/>
              <a:t>označavaju</a:t>
            </a:r>
            <a:r>
              <a:rPr lang="en-US" dirty="0" smtClean="0"/>
              <a:t> </a:t>
            </a:r>
            <a:r>
              <a:rPr lang="en-US" dirty="0" err="1" smtClean="0"/>
              <a:t>konkretne</a:t>
            </a:r>
            <a:r>
              <a:rPr lang="en-US" dirty="0" smtClean="0"/>
              <a:t> </a:t>
            </a:r>
            <a:r>
              <a:rPr lang="en-US" dirty="0" err="1" smtClean="0"/>
              <a:t>planove</a:t>
            </a:r>
            <a:r>
              <a:rPr lang="en-US" dirty="0" smtClean="0"/>
              <a:t> </a:t>
            </a:r>
            <a:r>
              <a:rPr lang="en-US" dirty="0" err="1" smtClean="0"/>
              <a:t>izdataka</a:t>
            </a:r>
            <a:r>
              <a:rPr lang="en-US" dirty="0" smtClean="0"/>
              <a:t> </a:t>
            </a:r>
            <a:r>
              <a:rPr lang="en-US" dirty="0" err="1" smtClean="0"/>
              <a:t>potrebnih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ostvarivanje</a:t>
            </a:r>
            <a:r>
              <a:rPr lang="en-US" dirty="0" smtClean="0"/>
              <a:t> </a:t>
            </a:r>
            <a:r>
              <a:rPr lang="en-US" dirty="0" err="1" smtClean="0"/>
              <a:t>konkretno</a:t>
            </a:r>
            <a:r>
              <a:rPr lang="en-US" dirty="0" smtClean="0"/>
              <a:t> </a:t>
            </a:r>
            <a:r>
              <a:rPr lang="en-US" dirty="0" err="1" smtClean="0"/>
              <a:t>odreĎenih</a:t>
            </a:r>
            <a:r>
              <a:rPr lang="en-US" dirty="0" smtClean="0"/>
              <a:t> </a:t>
            </a:r>
            <a:r>
              <a:rPr lang="en-US" dirty="0" err="1" smtClean="0"/>
              <a:t>ciljeva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zadataka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4305300" y="3352800"/>
            <a:ext cx="4572000" cy="15240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510" name="Picture 6" descr="ЦИЉ - Branko Dragaš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875" y="3208337"/>
            <a:ext cx="2628900" cy="1743076"/>
          </a:xfrm>
          <a:prstGeom prst="rect">
            <a:avLst/>
          </a:prstGeom>
          <a:noFill/>
        </p:spPr>
      </p:pic>
      <p:pic>
        <p:nvPicPr>
          <p:cNvPr id="21512" name="Picture 8" descr="Primer buđeta za efikasno poslovno planiranj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4175" y="1310216"/>
            <a:ext cx="2663825" cy="17758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933455" y="102870"/>
            <a:ext cx="50162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PRAĆENJE I PREDVIĐANJE TOKOVA U OKRUŽENJU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406900" y="1285786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U </a:t>
            </a:r>
            <a:r>
              <a:rPr lang="en-US" dirty="0" err="1" smtClean="0"/>
              <a:t>cilju</a:t>
            </a:r>
            <a:r>
              <a:rPr lang="en-US" dirty="0" smtClean="0"/>
              <a:t> </a:t>
            </a:r>
            <a:r>
              <a:rPr lang="en-US" dirty="0" err="1" smtClean="0"/>
              <a:t>predvi</a:t>
            </a:r>
            <a:r>
              <a:rPr lang="sr-Latn-RS" dirty="0" smtClean="0"/>
              <a:t>đ</a:t>
            </a:r>
            <a:r>
              <a:rPr lang="en-US" dirty="0" err="1" smtClean="0"/>
              <a:t>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prognoziranja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u </a:t>
            </a:r>
            <a:r>
              <a:rPr lang="en-US" dirty="0" err="1" smtClean="0"/>
              <a:t>procesu</a:t>
            </a:r>
            <a:r>
              <a:rPr lang="en-US" dirty="0" smtClean="0"/>
              <a:t> </a:t>
            </a:r>
            <a:r>
              <a:rPr lang="en-US" dirty="0" err="1" smtClean="0"/>
              <a:t>kreiranja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realizacije</a:t>
            </a:r>
            <a:r>
              <a:rPr lang="en-US" dirty="0" smtClean="0"/>
              <a:t> </a:t>
            </a:r>
            <a:r>
              <a:rPr lang="en-US" dirty="0" err="1" smtClean="0"/>
              <a:t>programa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neophodno</a:t>
            </a:r>
            <a:r>
              <a:rPr lang="en-US" dirty="0" smtClean="0"/>
              <a:t> je </a:t>
            </a:r>
            <a:r>
              <a:rPr lang="en-US" dirty="0" err="1" smtClean="0"/>
              <a:t>stalno</a:t>
            </a:r>
            <a:r>
              <a:rPr lang="en-US" dirty="0" smtClean="0"/>
              <a:t> </a:t>
            </a:r>
            <a:r>
              <a:rPr lang="en-US" dirty="0" err="1" smtClean="0"/>
              <a:t>praćenje</a:t>
            </a:r>
            <a:r>
              <a:rPr lang="en-US" dirty="0" smtClean="0"/>
              <a:t> </a:t>
            </a:r>
            <a:r>
              <a:rPr lang="en-US" dirty="0" err="1" smtClean="0"/>
              <a:t>doga</a:t>
            </a:r>
            <a:r>
              <a:rPr lang="sr-Latn-RS" dirty="0" smtClean="0"/>
              <a:t>đ</a:t>
            </a:r>
            <a:r>
              <a:rPr lang="en-US" dirty="0" err="1" smtClean="0"/>
              <a:t>anja</a:t>
            </a:r>
            <a:r>
              <a:rPr lang="en-US" dirty="0" smtClean="0"/>
              <a:t> u </a:t>
            </a:r>
            <a:r>
              <a:rPr lang="en-US" dirty="0" err="1" smtClean="0"/>
              <a:t>okruženju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Opasnosti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okruženja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utiču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smanjivanje</a:t>
            </a:r>
            <a:r>
              <a:rPr lang="en-US" dirty="0" smtClean="0"/>
              <a:t> </a:t>
            </a:r>
            <a:r>
              <a:rPr lang="en-US" dirty="0" err="1" smtClean="0"/>
              <a:t>efikasnosti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.  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Odgovarajući</a:t>
            </a:r>
            <a:r>
              <a:rPr lang="en-US" dirty="0" smtClean="0"/>
              <a:t> plan </a:t>
            </a:r>
            <a:r>
              <a:rPr lang="en-US" dirty="0" err="1" smtClean="0"/>
              <a:t>marketinga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praktično</a:t>
            </a:r>
            <a:r>
              <a:rPr lang="en-US" dirty="0" smtClean="0"/>
              <a:t> je </a:t>
            </a:r>
            <a:r>
              <a:rPr lang="en-US" dirty="0" err="1" smtClean="0"/>
              <a:t>nemoguće</a:t>
            </a:r>
            <a:r>
              <a:rPr lang="en-US" dirty="0" smtClean="0"/>
              <a:t> </a:t>
            </a:r>
            <a:r>
              <a:rPr lang="en-US" dirty="0" err="1" smtClean="0"/>
              <a:t>formulisati</a:t>
            </a:r>
            <a:r>
              <a:rPr lang="en-US" dirty="0" smtClean="0"/>
              <a:t> </a:t>
            </a:r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 smtClean="0"/>
              <a:t>prognoziranja</a:t>
            </a:r>
            <a:r>
              <a:rPr lang="en-US" dirty="0" smtClean="0"/>
              <a:t> </a:t>
            </a:r>
            <a:r>
              <a:rPr lang="en-US" dirty="0" err="1" smtClean="0"/>
              <a:t>okruženja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Negativni</a:t>
            </a:r>
            <a:r>
              <a:rPr lang="en-US" dirty="0" smtClean="0"/>
              <a:t> </a:t>
            </a:r>
            <a:r>
              <a:rPr lang="en-US" dirty="0" err="1" smtClean="0"/>
              <a:t>efekti</a:t>
            </a:r>
            <a:r>
              <a:rPr lang="en-US" dirty="0" smtClean="0"/>
              <a:t> </a:t>
            </a:r>
            <a:r>
              <a:rPr lang="en-US" dirty="0" err="1" smtClean="0"/>
              <a:t>naročito</a:t>
            </a:r>
            <a:r>
              <a:rPr lang="en-US" dirty="0" smtClean="0"/>
              <a:t> se </a:t>
            </a:r>
            <a:r>
              <a:rPr lang="en-US" dirty="0" err="1" smtClean="0"/>
              <a:t>ispoljavaju</a:t>
            </a:r>
            <a:r>
              <a:rPr lang="en-US" dirty="0" smtClean="0"/>
              <a:t> u </a:t>
            </a:r>
            <a:r>
              <a:rPr lang="en-US" dirty="0" err="1" smtClean="0"/>
              <a:t>slučajevima</a:t>
            </a:r>
            <a:r>
              <a:rPr lang="en-US" dirty="0" smtClean="0"/>
              <a:t> </a:t>
            </a:r>
            <a:r>
              <a:rPr lang="en-US" dirty="0" err="1" smtClean="0"/>
              <a:t>delovanja</a:t>
            </a:r>
            <a:r>
              <a:rPr lang="en-US" dirty="0" smtClean="0"/>
              <a:t> </a:t>
            </a:r>
            <a:r>
              <a:rPr lang="en-US" dirty="0" err="1" smtClean="0"/>
              <a:t>nepredvidivih</a:t>
            </a:r>
            <a:r>
              <a:rPr lang="en-US" dirty="0" smtClean="0"/>
              <a:t> </a:t>
            </a:r>
            <a:r>
              <a:rPr lang="en-US" dirty="0" err="1" smtClean="0"/>
              <a:t>opasnosti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pic>
        <p:nvPicPr>
          <p:cNvPr id="22530" name="Picture 2" descr="Kako registrovati preduzeće | Privredna komora Crne Gore"/>
          <p:cNvPicPr>
            <a:picLocks noChangeAspect="1" noChangeArrowheads="1"/>
          </p:cNvPicPr>
          <p:nvPr/>
        </p:nvPicPr>
        <p:blipFill>
          <a:blip r:embed="rId2" cstate="print"/>
          <a:srcRect l="18869" r="15243" b="5054"/>
          <a:stretch>
            <a:fillRect/>
          </a:stretch>
        </p:blipFill>
        <p:spPr bwMode="auto">
          <a:xfrm>
            <a:off x="482600" y="1625178"/>
            <a:ext cx="3403600" cy="33405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933455" y="102870"/>
            <a:ext cx="50162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PRAĆENJE I PREDVIĐANJE TOKOVA U OKRUŽENJU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60600" y="893286"/>
            <a:ext cx="66929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>
                <a:solidFill>
                  <a:schemeClr val="bg1"/>
                </a:solidFill>
              </a:rPr>
              <a:t>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svakodnevnim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aktivnostima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pojavljuju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brojne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nepredvidive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okolnosti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koje</a:t>
            </a:r>
            <a:r>
              <a:rPr lang="en-US" dirty="0" smtClean="0">
                <a:solidFill>
                  <a:schemeClr val="bg1"/>
                </a:solidFill>
              </a:rPr>
              <a:t> se ne </a:t>
            </a:r>
            <a:r>
              <a:rPr lang="en-US" dirty="0" err="1" smtClean="0">
                <a:solidFill>
                  <a:schemeClr val="bg1"/>
                </a:solidFill>
              </a:rPr>
              <a:t>mogu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predvideti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ali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preduzeće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reagovati</a:t>
            </a:r>
            <a:r>
              <a:rPr lang="en-US" dirty="0" smtClean="0">
                <a:solidFill>
                  <a:schemeClr val="bg1"/>
                </a:solidFill>
              </a:rPr>
              <a:t>. U tom </a:t>
            </a:r>
            <a:r>
              <a:rPr lang="en-US" dirty="0" err="1" smtClean="0">
                <a:solidFill>
                  <a:schemeClr val="bg1"/>
                </a:solidFill>
              </a:rPr>
              <a:t>slučaju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moguće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</a:t>
            </a:r>
            <a:r>
              <a:rPr lang="en-US" dirty="0" smtClean="0">
                <a:solidFill>
                  <a:schemeClr val="bg1"/>
                </a:solidFill>
              </a:rPr>
              <a:t> tri </a:t>
            </a:r>
            <a:r>
              <a:rPr lang="en-US" dirty="0" err="1" smtClean="0">
                <a:solidFill>
                  <a:schemeClr val="bg1"/>
                </a:solidFill>
              </a:rPr>
              <a:t>sledeće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rakcije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preduzeća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sr-Latn-RS" dirty="0" smtClean="0">
                <a:solidFill>
                  <a:schemeClr val="bg1"/>
                </a:solidFill>
              </a:rPr>
              <a:t>N</a:t>
            </a:r>
            <a:r>
              <a:rPr lang="en-US" dirty="0" err="1" smtClean="0">
                <a:solidFill>
                  <a:schemeClr val="bg1"/>
                </a:solidFill>
              </a:rPr>
              <a:t>ajčešće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primenljiva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strategija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dolazi</a:t>
            </a:r>
            <a:r>
              <a:rPr lang="en-US" dirty="0" smtClean="0">
                <a:solidFill>
                  <a:schemeClr val="bg1"/>
                </a:solidFill>
              </a:rPr>
              <a:t> do </a:t>
            </a:r>
            <a:r>
              <a:rPr lang="en-US" dirty="0" err="1" smtClean="0">
                <a:solidFill>
                  <a:schemeClr val="bg1"/>
                </a:solidFill>
              </a:rPr>
              <a:t>izražaja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stalnom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prilago</a:t>
            </a:r>
            <a:r>
              <a:rPr lang="sr-Latn-RS" dirty="0" smtClean="0">
                <a:solidFill>
                  <a:schemeClr val="bg1"/>
                </a:solidFill>
              </a:rPr>
              <a:t>đ</a:t>
            </a:r>
            <a:r>
              <a:rPr lang="en-US" dirty="0" err="1" smtClean="0">
                <a:solidFill>
                  <a:schemeClr val="bg1"/>
                </a:solidFill>
              </a:rPr>
              <a:t>avanju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preduzeća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promenama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okruženju</a:t>
            </a:r>
            <a:r>
              <a:rPr lang="sr-Latn-RS" dirty="0" smtClean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sr-Latn-RS" dirty="0" smtClean="0">
                <a:solidFill>
                  <a:schemeClr val="bg1"/>
                </a:solidFill>
              </a:rPr>
              <a:t>D</a:t>
            </a:r>
            <a:r>
              <a:rPr lang="en-US" dirty="0" err="1" smtClean="0">
                <a:solidFill>
                  <a:schemeClr val="bg1"/>
                </a:solidFill>
              </a:rPr>
              <a:t>ruga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reakcija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preporučljiva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korišćena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praksi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ispoljava</a:t>
            </a:r>
            <a:r>
              <a:rPr lang="en-US" dirty="0" smtClean="0">
                <a:solidFill>
                  <a:schemeClr val="bg1"/>
                </a:solidFill>
              </a:rPr>
              <a:t> se u </a:t>
            </a:r>
            <a:r>
              <a:rPr lang="en-US" dirty="0" err="1" smtClean="0">
                <a:solidFill>
                  <a:schemeClr val="bg1"/>
                </a:solidFill>
              </a:rPr>
              <a:t>ponašanju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preduzeća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suprotno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promenama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okruženju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Trećom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strategijom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preduzeće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sprovodi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delimično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prilagoďavanje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promenama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okruženju</a:t>
            </a:r>
            <a:r>
              <a:rPr lang="sr-Latn-RS" dirty="0" smtClean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098" name="Picture 2" descr="Usvojena Strategija razvoja grada Solina - Grad Solin"/>
          <p:cNvPicPr>
            <a:picLocks noChangeAspect="1" noChangeArrowheads="1"/>
          </p:cNvPicPr>
          <p:nvPr/>
        </p:nvPicPr>
        <p:blipFill>
          <a:blip r:embed="rId2" cstate="print"/>
          <a:srcRect l="-1650" t="32115" r="766" b="19276"/>
          <a:stretch>
            <a:fillRect/>
          </a:stretch>
        </p:blipFill>
        <p:spPr bwMode="auto">
          <a:xfrm>
            <a:off x="4432300" y="3814984"/>
            <a:ext cx="4292600" cy="11634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933455" y="102870"/>
            <a:ext cx="50162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PRAĆENJE I PREDVIĐANJE TOKOVA U OKRUŽENJU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854200" y="1219885"/>
            <a:ext cx="6667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Pregled</a:t>
            </a:r>
            <a:r>
              <a:rPr lang="en-US" b="1" dirty="0" smtClean="0"/>
              <a:t> </a:t>
            </a:r>
            <a:r>
              <a:rPr lang="en-US" b="1" dirty="0" err="1" smtClean="0"/>
              <a:t>faktora</a:t>
            </a:r>
            <a:r>
              <a:rPr lang="en-US" b="1" dirty="0" smtClean="0"/>
              <a:t> </a:t>
            </a:r>
            <a:r>
              <a:rPr lang="en-US" b="1" dirty="0" err="1" smtClean="0"/>
              <a:t>okruženja</a:t>
            </a:r>
            <a:r>
              <a:rPr lang="en-US" b="1" dirty="0" smtClean="0"/>
              <a:t> </a:t>
            </a:r>
            <a:r>
              <a:rPr lang="en-US" b="1" dirty="0" err="1" smtClean="0"/>
              <a:t>koji</a:t>
            </a:r>
            <a:r>
              <a:rPr lang="en-US" b="1" dirty="0" smtClean="0"/>
              <a:t> </a:t>
            </a:r>
            <a:r>
              <a:rPr lang="en-US" b="1" dirty="0" err="1" smtClean="0"/>
              <a:t>utiču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produktivnost</a:t>
            </a:r>
            <a:r>
              <a:rPr lang="en-US" b="1" dirty="0" smtClean="0"/>
              <a:t> </a:t>
            </a:r>
            <a:r>
              <a:rPr lang="en-US" b="1" dirty="0" err="1" smtClean="0"/>
              <a:t>prodaje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968449" y="1663184"/>
            <a:ext cx="2412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Organizacione</a:t>
            </a:r>
            <a:r>
              <a:rPr lang="en-US" b="1" dirty="0" smtClean="0"/>
              <a:t> </a:t>
            </a:r>
            <a:r>
              <a:rPr lang="en-US" b="1" dirty="0" err="1" smtClean="0"/>
              <a:t>varijable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5298001" y="1663184"/>
            <a:ext cx="30152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Varijable</a:t>
            </a:r>
            <a:r>
              <a:rPr lang="en-US" b="1" dirty="0" smtClean="0"/>
              <a:t> </a:t>
            </a:r>
            <a:r>
              <a:rPr lang="en-US" b="1" dirty="0" err="1" smtClean="0"/>
              <a:t>eksternog</a:t>
            </a:r>
            <a:r>
              <a:rPr lang="en-US" b="1" dirty="0" smtClean="0"/>
              <a:t> </a:t>
            </a:r>
            <a:r>
              <a:rPr lang="en-US" b="1" dirty="0" err="1" smtClean="0"/>
              <a:t>okruženja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0" y="2439085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Relativno</a:t>
            </a:r>
            <a:r>
              <a:rPr lang="en-US" dirty="0" smtClean="0"/>
              <a:t> </a:t>
            </a:r>
            <a:r>
              <a:rPr lang="en-US" dirty="0" err="1" smtClean="0"/>
              <a:t>visoki</a:t>
            </a:r>
            <a:r>
              <a:rPr lang="en-US" dirty="0" smtClean="0"/>
              <a:t> </a:t>
            </a:r>
            <a:r>
              <a:rPr lang="en-US" dirty="0" err="1" smtClean="0"/>
              <a:t>izdaci</a:t>
            </a:r>
            <a:r>
              <a:rPr lang="en-US" dirty="0" smtClean="0"/>
              <a:t> u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promocije</a:t>
            </a:r>
            <a:r>
              <a:rPr lang="sr-Latn-RS" dirty="0" smtClean="0"/>
              <a:t>. - </a:t>
            </a:r>
            <a:r>
              <a:rPr lang="en-US" b="1" dirty="0" err="1" smtClean="0"/>
              <a:t>Pozitivan</a:t>
            </a:r>
            <a:endParaRPr lang="sr-Latn-R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Pozitivna</a:t>
            </a:r>
            <a:r>
              <a:rPr lang="en-US" dirty="0" smtClean="0"/>
              <a:t> </a:t>
            </a:r>
            <a:r>
              <a:rPr lang="en-US" dirty="0" err="1" smtClean="0"/>
              <a:t>iskustva</a:t>
            </a:r>
            <a:r>
              <a:rPr lang="en-US" dirty="0" smtClean="0"/>
              <a:t> u </a:t>
            </a:r>
            <a:r>
              <a:rPr lang="en-US" dirty="0" err="1" smtClean="0"/>
              <a:t>prethodnoj</a:t>
            </a:r>
            <a:r>
              <a:rPr lang="en-US" dirty="0" smtClean="0"/>
              <a:t> </a:t>
            </a:r>
            <a:r>
              <a:rPr lang="en-US" dirty="0" err="1" smtClean="0"/>
              <a:t>prodaji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konkretnom</a:t>
            </a:r>
            <a:r>
              <a:rPr lang="en-US" dirty="0" smtClean="0"/>
              <a:t> </a:t>
            </a:r>
            <a:r>
              <a:rPr lang="en-US" dirty="0" err="1" smtClean="0"/>
              <a:t>tržišnom</a:t>
            </a:r>
            <a:r>
              <a:rPr lang="en-US" dirty="0" smtClean="0"/>
              <a:t> </a:t>
            </a:r>
            <a:r>
              <a:rPr lang="en-US" dirty="0" err="1" smtClean="0"/>
              <a:t>području</a:t>
            </a:r>
            <a:r>
              <a:rPr lang="en-US" dirty="0" smtClean="0"/>
              <a:t>:</a:t>
            </a:r>
            <a:endParaRPr lang="sr-Latn-RS" dirty="0" smtClean="0"/>
          </a:p>
          <a:p>
            <a:pPr marL="342900" indent="-342900">
              <a:buAutoNum type="alphaLcParenR"/>
            </a:pPr>
            <a:r>
              <a:rPr lang="en-US" dirty="0" err="1" smtClean="0"/>
              <a:t>relativno</a:t>
            </a:r>
            <a:r>
              <a:rPr lang="en-US" dirty="0" smtClean="0"/>
              <a:t> </a:t>
            </a:r>
            <a:r>
              <a:rPr lang="en-US" dirty="0" err="1" smtClean="0"/>
              <a:t>visoko</a:t>
            </a:r>
            <a:r>
              <a:rPr lang="en-US" dirty="0" smtClean="0"/>
              <a:t> </a:t>
            </a:r>
            <a:r>
              <a:rPr lang="en-US" dirty="0" err="1" smtClean="0"/>
              <a:t>tržišno</a:t>
            </a:r>
            <a:r>
              <a:rPr lang="en-US" dirty="0" smtClean="0"/>
              <a:t> </a:t>
            </a:r>
            <a:r>
              <a:rPr lang="en-US" dirty="0" err="1" smtClean="0"/>
              <a:t>učešće</a:t>
            </a:r>
            <a:r>
              <a:rPr lang="en-US" dirty="0" smtClean="0"/>
              <a:t> u </a:t>
            </a:r>
            <a:r>
              <a:rPr lang="en-US" dirty="0" err="1" smtClean="0"/>
              <a:t>prošloj</a:t>
            </a:r>
            <a:r>
              <a:rPr lang="en-US" dirty="0" smtClean="0"/>
              <a:t> </a:t>
            </a:r>
            <a:r>
              <a:rPr lang="en-US" dirty="0" err="1" smtClean="0"/>
              <a:t>godini</a:t>
            </a:r>
            <a:r>
              <a:rPr lang="en-US" dirty="0" smtClean="0"/>
              <a:t> </a:t>
            </a:r>
            <a:r>
              <a:rPr lang="sr-Latn-RS" dirty="0" smtClean="0"/>
              <a:t>- </a:t>
            </a:r>
            <a:r>
              <a:rPr lang="en-US" b="1" dirty="0" err="1" smtClean="0"/>
              <a:t>Pozitivan</a:t>
            </a:r>
            <a:endParaRPr lang="sr-Latn-RS" dirty="0" smtClean="0"/>
          </a:p>
          <a:p>
            <a:pPr marL="342900" indent="-342900">
              <a:buAutoNum type="alphaLcParenR"/>
            </a:pPr>
            <a:r>
              <a:rPr lang="en-US" dirty="0" smtClean="0"/>
              <a:t>b) </a:t>
            </a:r>
            <a:r>
              <a:rPr lang="en-US" dirty="0" err="1" smtClean="0"/>
              <a:t>rast</a:t>
            </a:r>
            <a:r>
              <a:rPr lang="en-US" dirty="0" smtClean="0"/>
              <a:t> </a:t>
            </a:r>
            <a:r>
              <a:rPr lang="en-US" dirty="0" err="1" smtClean="0"/>
              <a:t>tržišnog</a:t>
            </a:r>
            <a:r>
              <a:rPr lang="en-US" dirty="0" smtClean="0"/>
              <a:t> </a:t>
            </a:r>
            <a:r>
              <a:rPr lang="en-US" dirty="0" err="1" smtClean="0"/>
              <a:t>učešća</a:t>
            </a:r>
            <a:r>
              <a:rPr lang="en-US" dirty="0" smtClean="0"/>
              <a:t> u </a:t>
            </a:r>
            <a:r>
              <a:rPr lang="en-US" dirty="0" err="1" smtClean="0"/>
              <a:t>ovoj</a:t>
            </a:r>
            <a:r>
              <a:rPr lang="en-US" dirty="0" smtClean="0"/>
              <a:t> </a:t>
            </a:r>
            <a:r>
              <a:rPr lang="en-US" dirty="0" err="1" smtClean="0"/>
              <a:t>godini</a:t>
            </a:r>
            <a:r>
              <a:rPr lang="en-US" b="1" dirty="0" smtClean="0"/>
              <a:t> </a:t>
            </a:r>
            <a:r>
              <a:rPr lang="sr-Latn-RS" b="1" dirty="0" smtClean="0"/>
              <a:t> -</a:t>
            </a:r>
            <a:r>
              <a:rPr lang="en-US" b="1" dirty="0" err="1" smtClean="0"/>
              <a:t>Pozitivan</a:t>
            </a:r>
            <a:endParaRPr lang="sr-Latn-RS" b="1" dirty="0" smtClean="0"/>
          </a:p>
          <a:p>
            <a:pPr marL="342900" indent="-342900"/>
            <a:r>
              <a:rPr lang="en-US" dirty="0" smtClean="0"/>
              <a:t>3. </a:t>
            </a:r>
            <a:r>
              <a:rPr lang="sr-Latn-RS" dirty="0" smtClean="0"/>
              <a:t>   </a:t>
            </a:r>
            <a:r>
              <a:rPr lang="en-US" dirty="0" err="1" smtClean="0"/>
              <a:t>Široko</a:t>
            </a:r>
            <a:r>
              <a:rPr lang="en-US" dirty="0" smtClean="0"/>
              <a:t> </a:t>
            </a:r>
            <a:r>
              <a:rPr lang="en-US" dirty="0" err="1" smtClean="0"/>
              <a:t>područje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sr-Latn-RS" dirty="0" smtClean="0"/>
              <a:t> - </a:t>
            </a:r>
            <a:r>
              <a:rPr lang="en-US" dirty="0" err="1" smtClean="0"/>
              <a:t>Negativan</a:t>
            </a:r>
            <a:endParaRPr lang="sr-Latn-RS" dirty="0" smtClean="0"/>
          </a:p>
          <a:p>
            <a:pPr marL="342900" indent="-342900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343400" y="2405786"/>
            <a:ext cx="4546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Relativno</a:t>
            </a:r>
            <a:r>
              <a:rPr lang="en-US" dirty="0" smtClean="0"/>
              <a:t> </a:t>
            </a:r>
            <a:r>
              <a:rPr lang="en-US" dirty="0" err="1" smtClean="0"/>
              <a:t>intezivna</a:t>
            </a:r>
            <a:r>
              <a:rPr lang="en-US" dirty="0" smtClean="0"/>
              <a:t> </a:t>
            </a:r>
            <a:r>
              <a:rPr lang="en-US" dirty="0" err="1" smtClean="0"/>
              <a:t>konkurentska</a:t>
            </a:r>
            <a:r>
              <a:rPr lang="en-US" dirty="0" smtClean="0"/>
              <a:t> </a:t>
            </a:r>
            <a:r>
              <a:rPr lang="en-US" dirty="0" err="1" smtClean="0"/>
              <a:t>aktivnost</a:t>
            </a:r>
            <a:r>
              <a:rPr lang="sr-Latn-RS" dirty="0" smtClean="0"/>
              <a:t>-</a:t>
            </a:r>
            <a:r>
              <a:rPr lang="en-US" dirty="0" smtClean="0"/>
              <a:t> </a:t>
            </a:r>
            <a:r>
              <a:rPr lang="en-US" b="1" dirty="0" err="1" smtClean="0"/>
              <a:t>Negativan</a:t>
            </a:r>
            <a:r>
              <a:rPr lang="sr-Latn-RS" dirty="0" smtClean="0"/>
              <a:t> </a:t>
            </a:r>
            <a:r>
              <a:rPr lang="en-US" dirty="0" smtClean="0"/>
              <a:t> 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Relativno</a:t>
            </a:r>
            <a:r>
              <a:rPr lang="en-US" dirty="0" smtClean="0"/>
              <a:t> </a:t>
            </a:r>
            <a:r>
              <a:rPr lang="en-US" dirty="0" err="1" smtClean="0"/>
              <a:t>visok</a:t>
            </a:r>
            <a:r>
              <a:rPr lang="en-US" dirty="0" smtClean="0"/>
              <a:t> </a:t>
            </a:r>
            <a:r>
              <a:rPr lang="en-US" dirty="0" err="1" smtClean="0"/>
              <a:t>potencijal</a:t>
            </a:r>
            <a:r>
              <a:rPr lang="en-US" dirty="0" smtClean="0"/>
              <a:t> </a:t>
            </a:r>
            <a:r>
              <a:rPr lang="en-US" dirty="0" err="1" smtClean="0"/>
              <a:t>konkretnog</a:t>
            </a:r>
            <a:r>
              <a:rPr lang="en-US" dirty="0" smtClean="0"/>
              <a:t> </a:t>
            </a:r>
            <a:r>
              <a:rPr lang="en-US" dirty="0" err="1" smtClean="0"/>
              <a:t>tržišnog</a:t>
            </a:r>
            <a:r>
              <a:rPr lang="en-US" dirty="0" smtClean="0"/>
              <a:t> </a:t>
            </a:r>
            <a:r>
              <a:rPr lang="en-US" dirty="0" err="1" smtClean="0"/>
              <a:t>područja</a:t>
            </a:r>
            <a:r>
              <a:rPr lang="en-US" dirty="0" smtClean="0"/>
              <a:t> </a:t>
            </a:r>
            <a:r>
              <a:rPr lang="sr-Latn-RS" dirty="0" smtClean="0"/>
              <a:t>- </a:t>
            </a:r>
            <a:r>
              <a:rPr lang="en-US" b="1" dirty="0" err="1" smtClean="0"/>
              <a:t>Negativan</a:t>
            </a:r>
            <a:endParaRPr lang="sr-Latn-R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Koncentracija</a:t>
            </a:r>
            <a:r>
              <a:rPr lang="en-US" dirty="0" smtClean="0"/>
              <a:t> </a:t>
            </a:r>
            <a:r>
              <a:rPr lang="en-US" dirty="0" err="1" smtClean="0"/>
              <a:t>potencijala</a:t>
            </a:r>
            <a:r>
              <a:rPr lang="en-US" dirty="0" smtClean="0"/>
              <a:t> – </a:t>
            </a:r>
            <a:r>
              <a:rPr lang="en-US" dirty="0" err="1" smtClean="0"/>
              <a:t>relativno</a:t>
            </a:r>
            <a:r>
              <a:rPr lang="en-US" dirty="0" smtClean="0"/>
              <a:t> </a:t>
            </a:r>
            <a:r>
              <a:rPr lang="en-US" dirty="0" err="1" smtClean="0"/>
              <a:t>visoka</a:t>
            </a:r>
            <a:r>
              <a:rPr lang="en-US" dirty="0" smtClean="0"/>
              <a:t>  </a:t>
            </a:r>
            <a:r>
              <a:rPr lang="sr-Latn-RS" dirty="0" smtClean="0"/>
              <a:t>-</a:t>
            </a:r>
            <a:r>
              <a:rPr lang="en-US" b="1" dirty="0" smtClean="0"/>
              <a:t> </a:t>
            </a:r>
            <a:r>
              <a:rPr lang="en-US" b="1" dirty="0" err="1" smtClean="0"/>
              <a:t>Pozitivan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Geografska</a:t>
            </a:r>
            <a:r>
              <a:rPr lang="en-US" dirty="0" smtClean="0"/>
              <a:t> </a:t>
            </a:r>
            <a:r>
              <a:rPr lang="en-US" dirty="0" err="1" smtClean="0"/>
              <a:t>disperzija</a:t>
            </a:r>
            <a:r>
              <a:rPr lang="en-US" dirty="0" smtClean="0"/>
              <a:t> </a:t>
            </a:r>
            <a:r>
              <a:rPr lang="en-US" dirty="0" err="1" smtClean="0"/>
              <a:t>tačaka</a:t>
            </a:r>
            <a:r>
              <a:rPr lang="en-US" dirty="0" smtClean="0"/>
              <a:t> </a:t>
            </a:r>
            <a:r>
              <a:rPr lang="en-US" dirty="0" err="1" smtClean="0"/>
              <a:t>kupoprodaje</a:t>
            </a:r>
            <a:r>
              <a:rPr lang="en-US" dirty="0" smtClean="0"/>
              <a:t> – </a:t>
            </a:r>
            <a:r>
              <a:rPr lang="en-US" dirty="0" err="1" smtClean="0"/>
              <a:t>relativno</a:t>
            </a:r>
            <a:r>
              <a:rPr lang="en-US" dirty="0" smtClean="0"/>
              <a:t> </a:t>
            </a:r>
            <a:r>
              <a:rPr lang="en-US" dirty="0" err="1" smtClean="0"/>
              <a:t>velika</a:t>
            </a:r>
            <a:r>
              <a:rPr lang="en-US" dirty="0" smtClean="0"/>
              <a:t> </a:t>
            </a:r>
            <a:r>
              <a:rPr lang="en-US" dirty="0" err="1" smtClean="0"/>
              <a:t>udaljenost</a:t>
            </a:r>
            <a:r>
              <a:rPr lang="en-US" dirty="0" smtClean="0"/>
              <a:t> </a:t>
            </a:r>
            <a:r>
              <a:rPr lang="en-US" dirty="0" err="1" smtClean="0"/>
              <a:t>izme</a:t>
            </a:r>
            <a:r>
              <a:rPr lang="sr-Latn-RS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kupaca</a:t>
            </a:r>
            <a:r>
              <a:rPr lang="sr-Latn-RS" dirty="0" smtClean="0"/>
              <a:t> -</a:t>
            </a:r>
            <a:r>
              <a:rPr lang="en-US" dirty="0" smtClean="0"/>
              <a:t> </a:t>
            </a:r>
            <a:r>
              <a:rPr lang="en-US" b="1" dirty="0" err="1" smtClean="0"/>
              <a:t>Negativan</a:t>
            </a:r>
            <a:r>
              <a:rPr lang="sr-Latn-RS" b="1" dirty="0" smtClean="0"/>
              <a:t> </a:t>
            </a:r>
            <a:endParaRPr lang="en-US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5257800" y="1689100"/>
            <a:ext cx="3009900" cy="3429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698500" y="1701800"/>
            <a:ext cx="3009900" cy="3429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933455" y="102870"/>
            <a:ext cx="50162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PRAĆENJE I PREDVIĐANJE TOKOVA U OKRUŽENJU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77800" y="1297285"/>
            <a:ext cx="41783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Pojedina</a:t>
            </a:r>
            <a:r>
              <a:rPr lang="en-US" dirty="0" smtClean="0"/>
              <a:t> </a:t>
            </a:r>
            <a:r>
              <a:rPr lang="en-US" dirty="0" err="1" smtClean="0"/>
              <a:t>područja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se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razlikovati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specifičnosti</a:t>
            </a:r>
            <a:r>
              <a:rPr lang="en-US" dirty="0" smtClean="0"/>
              <a:t> </a:t>
            </a:r>
            <a:r>
              <a:rPr lang="en-US" dirty="0" err="1" smtClean="0"/>
              <a:t>pojedinih</a:t>
            </a:r>
            <a:r>
              <a:rPr lang="en-US" dirty="0" smtClean="0"/>
              <a:t> </a:t>
            </a:r>
            <a:r>
              <a:rPr lang="en-US" dirty="0" err="1" smtClean="0"/>
              <a:t>područja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uslovljena</a:t>
            </a:r>
            <a:r>
              <a:rPr lang="en-US" dirty="0" smtClean="0"/>
              <a:t>: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Gustinom</a:t>
            </a:r>
            <a:r>
              <a:rPr lang="en-US" dirty="0" smtClean="0"/>
              <a:t> </a:t>
            </a:r>
            <a:r>
              <a:rPr lang="en-US" dirty="0" err="1" smtClean="0"/>
              <a:t>potencijalnih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Nivoom</a:t>
            </a:r>
            <a:r>
              <a:rPr lang="en-US" dirty="0" smtClean="0"/>
              <a:t> </a:t>
            </a:r>
            <a:r>
              <a:rPr lang="en-US" dirty="0" err="1" smtClean="0"/>
              <a:t>razvijenosti</a:t>
            </a:r>
            <a:r>
              <a:rPr lang="en-US" dirty="0" smtClean="0"/>
              <a:t> </a:t>
            </a:r>
            <a:r>
              <a:rPr lang="en-US" dirty="0" err="1" smtClean="0"/>
              <a:t>saobraćajne</a:t>
            </a:r>
            <a:r>
              <a:rPr lang="en-US" dirty="0" smtClean="0"/>
              <a:t> </a:t>
            </a:r>
            <a:r>
              <a:rPr lang="en-US" dirty="0" err="1" smtClean="0"/>
              <a:t>infrastrukture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saobraćajnih</a:t>
            </a:r>
            <a:r>
              <a:rPr lang="en-US" dirty="0" smtClean="0"/>
              <a:t> </a:t>
            </a:r>
            <a:r>
              <a:rPr lang="en-US" dirty="0" err="1" smtClean="0"/>
              <a:t>tokova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Nivoom</a:t>
            </a:r>
            <a:r>
              <a:rPr lang="en-US" dirty="0" smtClean="0"/>
              <a:t> </a:t>
            </a:r>
            <a:r>
              <a:rPr lang="en-US" dirty="0" err="1" smtClean="0"/>
              <a:t>kupovne</a:t>
            </a:r>
            <a:r>
              <a:rPr lang="en-US" dirty="0" smtClean="0"/>
              <a:t> </a:t>
            </a:r>
            <a:r>
              <a:rPr lang="en-US" dirty="0" err="1" smtClean="0"/>
              <a:t>moći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, </a:t>
            </a:r>
            <a:r>
              <a:rPr lang="en-US" dirty="0" err="1" smtClean="0"/>
              <a:t>itd</a:t>
            </a:r>
            <a:r>
              <a:rPr lang="en-US" dirty="0" smtClean="0"/>
              <a:t>.</a:t>
            </a:r>
            <a:endParaRPr lang="sr-Latn-RS" dirty="0" smtClean="0"/>
          </a:p>
          <a:p>
            <a:r>
              <a:rPr lang="sr-Latn-RS" dirty="0" err="1" smtClean="0"/>
              <a:t>I</a:t>
            </a:r>
            <a:r>
              <a:rPr lang="en-US" dirty="0" err="1" smtClean="0"/>
              <a:t>nformacione</a:t>
            </a:r>
            <a:r>
              <a:rPr lang="en-US" dirty="0" smtClean="0"/>
              <a:t> </a:t>
            </a:r>
            <a:r>
              <a:rPr lang="en-US" dirty="0" err="1" smtClean="0"/>
              <a:t>tehnologije</a:t>
            </a:r>
            <a:r>
              <a:rPr lang="en-US" dirty="0" smtClean="0"/>
              <a:t> </a:t>
            </a:r>
            <a:r>
              <a:rPr lang="en-US" dirty="0" err="1" smtClean="0"/>
              <a:t>utiču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promenu</a:t>
            </a:r>
            <a:r>
              <a:rPr lang="en-US" dirty="0" smtClean="0"/>
              <a:t> </a:t>
            </a:r>
            <a:r>
              <a:rPr lang="en-US" dirty="0" err="1" smtClean="0"/>
              <a:t>organizacione</a:t>
            </a:r>
            <a:r>
              <a:rPr lang="en-US" dirty="0" smtClean="0"/>
              <a:t> </a:t>
            </a:r>
            <a:r>
              <a:rPr lang="en-US" dirty="0" err="1" smtClean="0"/>
              <a:t>strukture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razvijanje</a:t>
            </a:r>
            <a:r>
              <a:rPr lang="en-US" dirty="0" smtClean="0"/>
              <a:t> me</a:t>
            </a:r>
            <a:r>
              <a:rPr lang="sr-Latn-RS" dirty="0" smtClean="0"/>
              <a:t>đ</a:t>
            </a:r>
            <a:r>
              <a:rPr lang="en-US" dirty="0" err="1" smtClean="0"/>
              <a:t>ufunkcionalnih</a:t>
            </a:r>
            <a:r>
              <a:rPr lang="en-US" dirty="0" smtClean="0"/>
              <a:t> </a:t>
            </a:r>
            <a:r>
              <a:rPr lang="en-US" dirty="0" err="1" smtClean="0"/>
              <a:t>prodajnih</a:t>
            </a:r>
            <a:r>
              <a:rPr lang="en-US" dirty="0" smtClean="0"/>
              <a:t> </a:t>
            </a:r>
            <a:r>
              <a:rPr lang="en-US" dirty="0" err="1" smtClean="0"/>
              <a:t>timova</a:t>
            </a:r>
            <a:r>
              <a:rPr lang="en-US" dirty="0" smtClean="0"/>
              <a:t>.</a:t>
            </a:r>
            <a:endParaRPr lang="sr-Latn-RS" dirty="0" smtClean="0"/>
          </a:p>
          <a:p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177800" y="4483100"/>
            <a:ext cx="8699500" cy="546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Različiti</a:t>
            </a:r>
            <a:r>
              <a:rPr lang="en-US" dirty="0" smtClean="0"/>
              <a:t> </a:t>
            </a:r>
            <a:r>
              <a:rPr lang="en-US" dirty="0" err="1" smtClean="0"/>
              <a:t>uslovi</a:t>
            </a:r>
            <a:r>
              <a:rPr lang="en-US" dirty="0" smtClean="0"/>
              <a:t> </a:t>
            </a:r>
            <a:r>
              <a:rPr lang="en-US" dirty="0" err="1" smtClean="0"/>
              <a:t>konkurencije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pojedinim</a:t>
            </a:r>
            <a:r>
              <a:rPr lang="en-US" dirty="0" smtClean="0"/>
              <a:t> </a:t>
            </a:r>
            <a:r>
              <a:rPr lang="en-US" dirty="0" err="1" smtClean="0"/>
              <a:t>tržišnim</a:t>
            </a:r>
            <a:r>
              <a:rPr lang="en-US" dirty="0" smtClean="0"/>
              <a:t> </a:t>
            </a:r>
            <a:r>
              <a:rPr lang="en-US" dirty="0" err="1" smtClean="0"/>
              <a:t>područjima</a:t>
            </a:r>
            <a:r>
              <a:rPr lang="en-US" dirty="0" smtClean="0"/>
              <a:t> </a:t>
            </a:r>
            <a:r>
              <a:rPr lang="en-US" dirty="0" err="1" smtClean="0"/>
              <a:t>uslovljavaju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različito</a:t>
            </a:r>
            <a:r>
              <a:rPr lang="en-US" dirty="0" smtClean="0"/>
              <a:t> </a:t>
            </a:r>
            <a:r>
              <a:rPr lang="en-US" dirty="0" err="1" smtClean="0"/>
              <a:t>delovanje</a:t>
            </a:r>
            <a:r>
              <a:rPr lang="en-US" dirty="0" smtClean="0"/>
              <a:t> </a:t>
            </a:r>
            <a:r>
              <a:rPr lang="en-US" dirty="0" err="1" smtClean="0"/>
              <a:t>menadžera</a:t>
            </a:r>
            <a:r>
              <a:rPr lang="en-US" dirty="0" smtClean="0"/>
              <a:t> </a:t>
            </a:r>
            <a:r>
              <a:rPr lang="en-US" dirty="0" err="1" smtClean="0"/>
              <a:t>proaje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različito</a:t>
            </a:r>
            <a:r>
              <a:rPr lang="en-US" dirty="0" smtClean="0"/>
              <a:t> </a:t>
            </a:r>
            <a:r>
              <a:rPr lang="en-US" dirty="0" err="1" smtClean="0"/>
              <a:t>delovanje</a:t>
            </a:r>
            <a:r>
              <a:rPr lang="en-US" dirty="0" smtClean="0"/>
              <a:t> </a:t>
            </a:r>
            <a:r>
              <a:rPr lang="en-US" dirty="0" err="1" smtClean="0"/>
              <a:t>svakog</a:t>
            </a:r>
            <a:r>
              <a:rPr lang="en-US" dirty="0" smtClean="0"/>
              <a:t> </a:t>
            </a:r>
            <a:r>
              <a:rPr lang="en-US" dirty="0" err="1" smtClean="0"/>
              <a:t>konkretnog</a:t>
            </a:r>
            <a:r>
              <a:rPr lang="en-US" dirty="0" smtClean="0"/>
              <a:t> </a:t>
            </a:r>
            <a:r>
              <a:rPr lang="en-US" dirty="0" err="1" smtClean="0"/>
              <a:t>prodavca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23554" name="Picture 2" descr="Ostal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8674" y="1498599"/>
            <a:ext cx="3603626" cy="28829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136655" y="267970"/>
            <a:ext cx="50162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PRILAGOĐAVANJE PREDUZEĆA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506" name="AutoShape 2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Prisjetite se ovog prije negoli ostvarite svoj cilj | LT OPTIM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88900" y="1231900"/>
            <a:ext cx="8991600" cy="660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cilj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je </a:t>
            </a:r>
            <a:r>
              <a:rPr lang="en-US" dirty="0" err="1" smtClean="0"/>
              <a:t>njegova</a:t>
            </a:r>
            <a:r>
              <a:rPr lang="en-US" dirty="0" smtClean="0"/>
              <a:t> </a:t>
            </a:r>
            <a:r>
              <a:rPr lang="en-US" dirty="0" err="1" smtClean="0"/>
              <a:t>ekonomska</a:t>
            </a:r>
            <a:r>
              <a:rPr lang="en-US" dirty="0" smtClean="0"/>
              <a:t> </a:t>
            </a:r>
            <a:r>
              <a:rPr lang="en-US" dirty="0" err="1" smtClean="0"/>
              <a:t>efikasnost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efektivnost</a:t>
            </a:r>
            <a:r>
              <a:rPr lang="en-US" dirty="0" smtClean="0"/>
              <a:t>, s </a:t>
            </a:r>
            <a:r>
              <a:rPr lang="en-US" dirty="0" err="1" smtClean="0"/>
              <a:t>obzirom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to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neophodnu</a:t>
            </a:r>
            <a:r>
              <a:rPr lang="en-US" dirty="0" smtClean="0"/>
              <a:t> </a:t>
            </a:r>
            <a:r>
              <a:rPr lang="en-US" dirty="0" err="1" smtClean="0"/>
              <a:t>pretopstavku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njegov</a:t>
            </a:r>
            <a:r>
              <a:rPr lang="en-US" dirty="0" smtClean="0"/>
              <a:t> </a:t>
            </a:r>
            <a:r>
              <a:rPr lang="en-US" dirty="0" err="1" smtClean="0"/>
              <a:t>opstanak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dalji</a:t>
            </a:r>
            <a:r>
              <a:rPr lang="en-US" dirty="0" smtClean="0"/>
              <a:t> </a:t>
            </a:r>
            <a:r>
              <a:rPr lang="en-US" dirty="0" err="1" smtClean="0"/>
              <a:t>rast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03200" y="2619286"/>
            <a:ext cx="861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Pri</a:t>
            </a:r>
            <a:r>
              <a:rPr lang="en-US" dirty="0" smtClean="0"/>
              <a:t> tome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imati</a:t>
            </a:r>
            <a:r>
              <a:rPr lang="en-US" dirty="0" smtClean="0"/>
              <a:t> u </a:t>
            </a:r>
            <a:r>
              <a:rPr lang="en-US" dirty="0" err="1" smtClean="0"/>
              <a:t>vidu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radi</a:t>
            </a:r>
            <a:r>
              <a:rPr lang="en-US" dirty="0" smtClean="0"/>
              <a:t> o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osnovna</a:t>
            </a:r>
            <a:r>
              <a:rPr lang="en-US" dirty="0" smtClean="0"/>
              <a:t> </a:t>
            </a:r>
            <a:r>
              <a:rPr lang="en-US" dirty="0" err="1" smtClean="0"/>
              <a:t>tipa</a:t>
            </a:r>
            <a:r>
              <a:rPr lang="en-US" dirty="0" smtClean="0"/>
              <a:t> </a:t>
            </a:r>
            <a:r>
              <a:rPr lang="en-US" dirty="0" err="1" smtClean="0"/>
              <a:t>ponašanja</a:t>
            </a:r>
            <a:r>
              <a:rPr lang="en-US" dirty="0" smtClean="0"/>
              <a:t>: </a:t>
            </a:r>
          </a:p>
          <a:p>
            <a:pPr marL="342900" indent="-342900">
              <a:buAutoNum type="alphaLcParenR"/>
            </a:pPr>
            <a:r>
              <a:rPr lang="en-US" dirty="0" err="1" smtClean="0"/>
              <a:t>inkrementalni</a:t>
            </a:r>
            <a:r>
              <a:rPr lang="en-US" dirty="0" smtClean="0"/>
              <a:t> - </a:t>
            </a:r>
            <a:r>
              <a:rPr lang="en-US" dirty="0" err="1" smtClean="0"/>
              <a:t>kad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promene</a:t>
            </a:r>
            <a:r>
              <a:rPr lang="en-US" dirty="0" smtClean="0"/>
              <a:t> u </a:t>
            </a:r>
            <a:r>
              <a:rPr lang="en-US" dirty="0" err="1" smtClean="0"/>
              <a:t>okruženju</a:t>
            </a:r>
            <a:r>
              <a:rPr lang="en-US" dirty="0" smtClean="0"/>
              <a:t> </a:t>
            </a:r>
            <a:r>
              <a:rPr lang="en-US" dirty="0" err="1" smtClean="0"/>
              <a:t>već</a:t>
            </a:r>
            <a:r>
              <a:rPr lang="en-US" dirty="0" smtClean="0"/>
              <a:t> </a:t>
            </a:r>
            <a:r>
              <a:rPr lang="en-US" dirty="0" err="1" smtClean="0"/>
              <a:t>nastupile</a:t>
            </a:r>
            <a:endParaRPr lang="en-US" dirty="0" smtClean="0"/>
          </a:p>
          <a:p>
            <a:pPr marL="342900" indent="-342900">
              <a:buAutoNum type="alphaLcParenR"/>
            </a:pPr>
            <a:r>
              <a:rPr lang="en-US" dirty="0" err="1" smtClean="0"/>
              <a:t>preduzetni</a:t>
            </a:r>
            <a:r>
              <a:rPr lang="en-US" dirty="0" smtClean="0"/>
              <a:t> -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inicira</a:t>
            </a:r>
            <a:r>
              <a:rPr lang="en-US" dirty="0" smtClean="0"/>
              <a:t> </a:t>
            </a:r>
            <a:r>
              <a:rPr lang="en-US" dirty="0" err="1" smtClean="0"/>
              <a:t>promene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90500" y="1985486"/>
            <a:ext cx="8750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promene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preduzima</a:t>
            </a:r>
            <a:r>
              <a:rPr lang="en-US" dirty="0" smtClean="0"/>
              <a:t>,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poslovnih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organizacije</a:t>
            </a:r>
            <a:r>
              <a:rPr lang="en-US" dirty="0" smtClean="0"/>
              <a:t> </a:t>
            </a:r>
            <a:r>
              <a:rPr lang="en-US" dirty="0" err="1" smtClean="0"/>
              <a:t>uvek</a:t>
            </a:r>
            <a:r>
              <a:rPr lang="en-US" dirty="0" smtClean="0"/>
              <a:t> </a:t>
            </a:r>
            <a:r>
              <a:rPr lang="en-US" dirty="0" err="1" smtClean="0"/>
              <a:t>znače</a:t>
            </a:r>
            <a:r>
              <a:rPr lang="en-US" dirty="0" smtClean="0"/>
              <a:t> </a:t>
            </a:r>
            <a:r>
              <a:rPr lang="en-US" dirty="0" err="1" smtClean="0"/>
              <a:t>prilago</a:t>
            </a:r>
            <a:r>
              <a:rPr lang="sr-Latn-RS" dirty="0" smtClean="0"/>
              <a:t>đ</a:t>
            </a:r>
            <a:r>
              <a:rPr lang="en-US" dirty="0" err="1" smtClean="0"/>
              <a:t>avanje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3074" name="Picture 2" descr="An Investor's Guide: How to Acquire a Local Company – Indonesia Exp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9570" y="3073400"/>
            <a:ext cx="2727730" cy="1809962"/>
          </a:xfrm>
          <a:prstGeom prst="rect">
            <a:avLst/>
          </a:prstGeom>
          <a:noFill/>
        </p:spPr>
      </p:pic>
      <p:sp>
        <p:nvSpPr>
          <p:cNvPr id="12" name="Rounded Rectangle 11"/>
          <p:cNvSpPr/>
          <p:nvPr/>
        </p:nvSpPr>
        <p:spPr>
          <a:xfrm>
            <a:off x="215900" y="3708400"/>
            <a:ext cx="5524500" cy="952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promene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preduzima</a:t>
            </a:r>
            <a:r>
              <a:rPr lang="en-US" dirty="0" smtClean="0"/>
              <a:t>,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poslovnih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organizacije</a:t>
            </a:r>
            <a:r>
              <a:rPr lang="en-US" dirty="0" smtClean="0"/>
              <a:t> </a:t>
            </a:r>
            <a:r>
              <a:rPr lang="en-US" dirty="0" err="1" smtClean="0"/>
              <a:t>uvek</a:t>
            </a:r>
            <a:r>
              <a:rPr lang="en-US" dirty="0" smtClean="0"/>
              <a:t> </a:t>
            </a:r>
            <a:r>
              <a:rPr lang="en-US" dirty="0" err="1" smtClean="0"/>
              <a:t>znače</a:t>
            </a:r>
            <a:r>
              <a:rPr lang="en-US" dirty="0" smtClean="0"/>
              <a:t> </a:t>
            </a:r>
            <a:r>
              <a:rPr lang="en-US" dirty="0" err="1" smtClean="0"/>
              <a:t>prilago</a:t>
            </a:r>
            <a:r>
              <a:rPr lang="sr-Latn-RS" dirty="0" smtClean="0"/>
              <a:t>đ</a:t>
            </a:r>
            <a:r>
              <a:rPr lang="en-US" dirty="0" err="1" smtClean="0"/>
              <a:t>avanje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2036</Words>
  <Application>Microsoft Office PowerPoint</Application>
  <PresentationFormat>On-screen Show (16:9)</PresentationFormat>
  <Paragraphs>198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PREDVIĐANJE I PROGNOZIRANJE PRODAJE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2021-04-03T11:26:25Z</dcterms:modified>
</cp:coreProperties>
</file>