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0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BAD"/>
    <a:srgbClr val="F2A4B1"/>
    <a:srgbClr val="9EFF29"/>
    <a:srgbClr val="D8AD8C"/>
    <a:srgbClr val="FF856D"/>
    <a:srgbClr val="FF2549"/>
    <a:srgbClr val="003635"/>
    <a:srgbClr val="005856"/>
    <a:srgbClr val="007033"/>
    <a:srgbClr val="5EEC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666" y="-6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3530" y="1677475"/>
            <a:ext cx="5067759" cy="166656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PREDVIĐANJE I PROGNOZIRANJE PRODAJE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8439" y="470579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solidFill>
                  <a:schemeClr val="bg1"/>
                </a:solidFill>
              </a:rPr>
              <a:t>Prof. dr  Đorđe Pavlović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9282" y="867539"/>
            <a:ext cx="3734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AKADEMIJA </a:t>
            </a:r>
            <a:r>
              <a:rPr lang="sr-Latn-R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STRUKOVNIH STUDIJA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R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ZAPADNA</a:t>
            </a:r>
            <a:r>
              <a:rPr kumimoji="0" lang="sr-Latn-R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SRBIJA - </a:t>
            </a:r>
            <a:r>
              <a:rPr lang="sr-Latn-RS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езултат слика за AKADEMIJA STRUKOVNIH STUDIJA ZAPADNA SRB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5693" y="166940"/>
            <a:ext cx="645886" cy="6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9891" y="1487198"/>
            <a:ext cx="359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sr-Latn-RS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36655" y="267970"/>
            <a:ext cx="5016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PRILAGOĐAVANJE PREDUZEĆA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1600" y="1234986"/>
            <a:ext cx="873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Tržišno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usmerena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organizaciona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struktura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efikasna</a:t>
            </a:r>
            <a:r>
              <a:rPr lang="en-US" b="1" u="sng" dirty="0" smtClean="0"/>
              <a:t> marketing </a:t>
            </a:r>
            <a:r>
              <a:rPr lang="en-US" b="1" u="sng" dirty="0" err="1" smtClean="0"/>
              <a:t>strategija</a:t>
            </a:r>
            <a:r>
              <a:rPr lang="en-US" b="1" u="sng" dirty="0" smtClean="0"/>
              <a:t> je </a:t>
            </a:r>
            <a:r>
              <a:rPr lang="en-US" b="1" u="sng" dirty="0" err="1" smtClean="0"/>
              <a:t>upravo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područje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koje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može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značajno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unaprediti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poziciju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preduzeća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tržištu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177800" y="1896586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err="1" smtClean="0"/>
              <a:t>U</a:t>
            </a:r>
            <a:r>
              <a:rPr lang="en-US" dirty="0" err="1" smtClean="0"/>
              <a:t>kupan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struktuiranja</a:t>
            </a:r>
            <a:r>
              <a:rPr lang="en-US" dirty="0" smtClean="0"/>
              <a:t> ne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odvija</a:t>
            </a:r>
            <a:r>
              <a:rPr lang="en-US" dirty="0" smtClean="0"/>
              <a:t> </a:t>
            </a:r>
            <a:r>
              <a:rPr lang="en-US" dirty="0" err="1" smtClean="0"/>
              <a:t>kampanjski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pod </a:t>
            </a:r>
            <a:r>
              <a:rPr lang="en-US" dirty="0" err="1" smtClean="0"/>
              <a:t>okriljem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proceduru</a:t>
            </a:r>
            <a:r>
              <a:rPr lang="en-US" dirty="0" smtClean="0"/>
              <a:t> (</a:t>
            </a:r>
            <a:r>
              <a:rPr lang="en-US" dirty="0" err="1" smtClean="0"/>
              <a:t>samo</a:t>
            </a:r>
            <a:r>
              <a:rPr lang="en-US" dirty="0" smtClean="0"/>
              <a:t>) </a:t>
            </a:r>
            <a:r>
              <a:rPr lang="en-US" dirty="0" err="1" smtClean="0"/>
              <a:t>zakonske</a:t>
            </a:r>
            <a:r>
              <a:rPr lang="en-US" dirty="0" smtClean="0"/>
              <a:t> regulative, </a:t>
            </a:r>
            <a:r>
              <a:rPr lang="en-US" dirty="0" err="1" smtClean="0"/>
              <a:t>odnosno</a:t>
            </a:r>
            <a:r>
              <a:rPr lang="en-US" dirty="0" smtClean="0"/>
              <a:t> pod </a:t>
            </a:r>
            <a:r>
              <a:rPr lang="en-US" dirty="0" err="1" smtClean="0"/>
              <a:t>institucionalnim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, </a:t>
            </a:r>
            <a:r>
              <a:rPr lang="en-US" dirty="0" err="1" smtClean="0"/>
              <a:t>tzv.sistemskim</a:t>
            </a:r>
            <a:r>
              <a:rPr lang="en-US" dirty="0" smtClean="0"/>
              <a:t> </a:t>
            </a:r>
            <a:r>
              <a:rPr lang="en-US" dirty="0" err="1" smtClean="0"/>
              <a:t>merama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mehanizmima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5100" y="30395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Diskontinuitet</a:t>
            </a:r>
            <a:r>
              <a:rPr lang="en-US" dirty="0" smtClean="0"/>
              <a:t> u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privre</a:t>
            </a:r>
            <a:r>
              <a:rPr lang="sr-Latn-RS" dirty="0" smtClean="0"/>
              <a:t>đ</a:t>
            </a:r>
            <a:r>
              <a:rPr lang="en-US" dirty="0" err="1" smtClean="0"/>
              <a:t>ivanja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afirmiše</a:t>
            </a:r>
            <a:r>
              <a:rPr lang="en-US" dirty="0" smtClean="0"/>
              <a:t> </a:t>
            </a:r>
            <a:r>
              <a:rPr lang="en-US" dirty="0" err="1" smtClean="0"/>
              <a:t>potrebu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promenu</a:t>
            </a:r>
            <a:r>
              <a:rPr lang="en-US" dirty="0" smtClean="0"/>
              <a:t> </a:t>
            </a: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prilagoĎavaju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dinamičkim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njemu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ukupnom</a:t>
            </a:r>
            <a:r>
              <a:rPr lang="en-US" dirty="0" smtClean="0"/>
              <a:t> </a:t>
            </a:r>
            <a:r>
              <a:rPr lang="en-US" dirty="0" err="1" smtClean="0"/>
              <a:t>okruženju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6628" name="Picture 4" descr="NSTS Company doo Novi Sad - Home |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75" y="3086100"/>
            <a:ext cx="4033049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36655" y="267970"/>
            <a:ext cx="5016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PRILAGOĐAVANJE PREDUZEĆA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5100" y="1323886"/>
            <a:ext cx="873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u="sng" dirty="0" err="1" smtClean="0"/>
              <a:t>D</a:t>
            </a:r>
            <a:r>
              <a:rPr lang="en-US" b="1" u="sng" dirty="0" err="1" smtClean="0"/>
              <a:t>ruga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značajna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karakteristika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savremenog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preduzeća</a:t>
            </a:r>
            <a:r>
              <a:rPr lang="en-US" b="1" u="sng" dirty="0" smtClean="0"/>
              <a:t> je </a:t>
            </a:r>
            <a:r>
              <a:rPr lang="en-US" b="1" u="sng" dirty="0" err="1" smtClean="0"/>
              <a:t>diversifikacija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proizvodnog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programa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posledično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diversifikacija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tehnologije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tržišta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izvora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snabdevanja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17" name="Rounded Rectangle 16"/>
          <p:cNvSpPr/>
          <p:nvPr/>
        </p:nvSpPr>
        <p:spPr>
          <a:xfrm>
            <a:off x="215900" y="2222500"/>
            <a:ext cx="44831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Tendencija</a:t>
            </a:r>
            <a:r>
              <a:rPr lang="en-US" dirty="0" smtClean="0"/>
              <a:t> </a:t>
            </a:r>
            <a:r>
              <a:rPr lang="en-US" dirty="0" err="1" smtClean="0"/>
              <a:t>održanja</a:t>
            </a:r>
            <a:r>
              <a:rPr lang="en-US" dirty="0" smtClean="0"/>
              <a:t> – </a:t>
            </a:r>
            <a:r>
              <a:rPr lang="en-US" dirty="0" err="1" smtClean="0"/>
              <a:t>opstanak</a:t>
            </a:r>
            <a:r>
              <a:rPr lang="en-US" dirty="0" smtClean="0"/>
              <a:t>, </a:t>
            </a:r>
            <a:r>
              <a:rPr lang="en-US" dirty="0" err="1" smtClean="0"/>
              <a:t>stabilnost</a:t>
            </a:r>
            <a:r>
              <a:rPr lang="en-US" dirty="0" smtClean="0"/>
              <a:t>, </a:t>
            </a:r>
            <a:r>
              <a:rPr lang="en-US" dirty="0" err="1" smtClean="0"/>
              <a:t>kontinuitet</a:t>
            </a:r>
            <a:r>
              <a:rPr lang="en-US" dirty="0" smtClean="0"/>
              <a:t>, </a:t>
            </a:r>
            <a:r>
              <a:rPr lang="en-US" dirty="0" err="1" smtClean="0"/>
              <a:t>defanzivnost</a:t>
            </a:r>
            <a:r>
              <a:rPr lang="en-US" dirty="0" smtClean="0"/>
              <a:t>, </a:t>
            </a:r>
            <a:r>
              <a:rPr lang="en-US" dirty="0" err="1" smtClean="0"/>
              <a:t>otpor</a:t>
            </a:r>
            <a:r>
              <a:rPr lang="en-US" dirty="0" smtClean="0"/>
              <a:t> </a:t>
            </a:r>
            <a:r>
              <a:rPr lang="en-US" dirty="0" err="1" smtClean="0"/>
              <a:t>promenama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787900" y="2222500"/>
            <a:ext cx="41402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Tendencija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– </a:t>
            </a:r>
            <a:r>
              <a:rPr lang="en-US" dirty="0" err="1" smtClean="0"/>
              <a:t>rast</a:t>
            </a:r>
            <a:r>
              <a:rPr lang="en-US" dirty="0" smtClean="0"/>
              <a:t>, </a:t>
            </a:r>
            <a:r>
              <a:rPr lang="en-US" dirty="0" err="1" smtClean="0"/>
              <a:t>progres</a:t>
            </a:r>
            <a:r>
              <a:rPr lang="en-US" dirty="0" smtClean="0"/>
              <a:t>, </a:t>
            </a:r>
            <a:r>
              <a:rPr lang="en-US" dirty="0" err="1" smtClean="0"/>
              <a:t>izloženost</a:t>
            </a:r>
            <a:r>
              <a:rPr lang="en-US" dirty="0" smtClean="0"/>
              <a:t> </a:t>
            </a:r>
            <a:r>
              <a:rPr lang="en-US" dirty="0" err="1" smtClean="0"/>
              <a:t>riziku</a:t>
            </a:r>
            <a:r>
              <a:rPr lang="en-US" dirty="0" smtClean="0"/>
              <a:t>, </a:t>
            </a:r>
            <a:r>
              <a:rPr lang="en-US" dirty="0" err="1" smtClean="0"/>
              <a:t>agresivnost</a:t>
            </a:r>
            <a:r>
              <a:rPr lang="en-US" dirty="0" smtClean="0"/>
              <a:t>, </a:t>
            </a:r>
            <a:r>
              <a:rPr lang="en-US" dirty="0" err="1" smtClean="0"/>
              <a:t>ofanzivnost</a:t>
            </a:r>
            <a:r>
              <a:rPr lang="en-US" dirty="0" smtClean="0"/>
              <a:t>;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66700" y="3129687"/>
            <a:ext cx="8597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iskazuje</a:t>
            </a:r>
            <a:r>
              <a:rPr lang="en-US" dirty="0" smtClean="0"/>
              <a:t> </a:t>
            </a:r>
            <a:r>
              <a:rPr lang="en-US" dirty="0" err="1" smtClean="0"/>
              <a:t>prilagoĎavanjem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fleksibilnom</a:t>
            </a:r>
            <a:r>
              <a:rPr lang="en-US" dirty="0" smtClean="0"/>
              <a:t> marketing </a:t>
            </a:r>
            <a:r>
              <a:rPr lang="en-US" dirty="0" err="1" smtClean="0"/>
              <a:t>strategijom</a:t>
            </a:r>
            <a:r>
              <a:rPr lang="sr-Latn-R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Diversifikovanost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fleksibilnost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nivoima</a:t>
            </a:r>
            <a:r>
              <a:rPr lang="en-US" dirty="0" smtClean="0"/>
              <a:t>, </a:t>
            </a:r>
            <a:r>
              <a:rPr lang="en-US" dirty="0" err="1" smtClean="0"/>
              <a:t>zamenjuje</a:t>
            </a:r>
            <a:r>
              <a:rPr lang="en-US" dirty="0" smtClean="0"/>
              <a:t> </a:t>
            </a:r>
            <a:r>
              <a:rPr lang="en-US" dirty="0" err="1" smtClean="0"/>
              <a:t>ranije</a:t>
            </a:r>
            <a:r>
              <a:rPr lang="en-US" dirty="0" smtClean="0"/>
              <a:t>, </a:t>
            </a:r>
            <a:r>
              <a:rPr lang="en-US" dirty="0" err="1" smtClean="0"/>
              <a:t>strogo</a:t>
            </a:r>
            <a:r>
              <a:rPr lang="en-US" dirty="0" smtClean="0"/>
              <a:t> </a:t>
            </a:r>
            <a:r>
              <a:rPr lang="en-US" dirty="0" err="1" smtClean="0"/>
              <a:t>odreĎene</a:t>
            </a:r>
            <a:r>
              <a:rPr lang="en-US" dirty="0" smtClean="0"/>
              <a:t>, </a:t>
            </a:r>
            <a:r>
              <a:rPr lang="en-US" dirty="0" err="1" smtClean="0"/>
              <a:t>homogene</a:t>
            </a:r>
            <a:r>
              <a:rPr lang="en-US" dirty="0" smtClean="0"/>
              <a:t> </a:t>
            </a:r>
            <a:r>
              <a:rPr lang="en-US" dirty="0" err="1" smtClean="0"/>
              <a:t>sisteme</a:t>
            </a:r>
            <a:r>
              <a:rPr lang="en-US" dirty="0" smtClean="0"/>
              <a:t>, </a:t>
            </a:r>
            <a:r>
              <a:rPr lang="en-US" dirty="0" err="1" smtClean="0"/>
              <a:t>menja</a:t>
            </a:r>
            <a:r>
              <a:rPr lang="en-US" dirty="0" smtClean="0"/>
              <a:t> </a:t>
            </a:r>
            <a:r>
              <a:rPr lang="en-US" dirty="0" err="1" smtClean="0"/>
              <a:t>unutrašnju</a:t>
            </a:r>
            <a:r>
              <a:rPr lang="en-US" dirty="0" smtClean="0"/>
              <a:t> </a:t>
            </a:r>
            <a:r>
              <a:rPr lang="en-US" dirty="0" err="1" smtClean="0"/>
              <a:t>konfiguraciju</a:t>
            </a:r>
            <a:r>
              <a:rPr lang="en-US" dirty="0" smtClean="0"/>
              <a:t> u </a:t>
            </a:r>
            <a:r>
              <a:rPr lang="en-US" dirty="0" err="1" smtClean="0"/>
              <a:t>preduzeću</a:t>
            </a:r>
            <a:r>
              <a:rPr lang="en-US" dirty="0" smtClean="0"/>
              <a:t>, </a:t>
            </a:r>
            <a:r>
              <a:rPr lang="en-US" dirty="0" err="1" smtClean="0"/>
              <a:t>širi</a:t>
            </a:r>
            <a:r>
              <a:rPr lang="en-US" dirty="0" smtClean="0"/>
              <a:t> front </a:t>
            </a:r>
            <a:r>
              <a:rPr lang="en-US" dirty="0" err="1" smtClean="0"/>
              <a:t>dodirnih</a:t>
            </a:r>
            <a:r>
              <a:rPr lang="en-US" dirty="0" smtClean="0"/>
              <a:t> </a:t>
            </a:r>
            <a:r>
              <a:rPr lang="en-US" dirty="0" err="1" smtClean="0"/>
              <a:t>tačaka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okruženjem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usložnjava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upravljanja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0988" y="1899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6800" y="753586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izbor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ciljnog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, u </a:t>
            </a:r>
            <a:r>
              <a:rPr lang="en-US" dirty="0" err="1" smtClean="0">
                <a:solidFill>
                  <a:schemeClr val="bg1"/>
                </a:solidFill>
              </a:rPr>
              <a:t>velikoj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primenjuju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tzv.target</a:t>
            </a:r>
            <a:r>
              <a:rPr lang="en-US" dirty="0" smtClean="0">
                <a:solidFill>
                  <a:schemeClr val="bg1"/>
                </a:solidFill>
              </a:rPr>
              <a:t> marketing </a:t>
            </a:r>
            <a:r>
              <a:rPr lang="en-US" dirty="0" err="1" smtClean="0">
                <a:solidFill>
                  <a:schemeClr val="bg1"/>
                </a:solidFill>
              </a:rPr>
              <a:t>jer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tako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lakše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identifikovati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mogućnosti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povratno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uticati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formiranje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modifikaciju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svog</a:t>
            </a:r>
            <a:r>
              <a:rPr lang="en-US" dirty="0" smtClean="0">
                <a:solidFill>
                  <a:schemeClr val="bg1"/>
                </a:solidFill>
              </a:rPr>
              <a:t> marketing </a:t>
            </a:r>
            <a:r>
              <a:rPr lang="en-US" dirty="0" err="1" smtClean="0">
                <a:solidFill>
                  <a:schemeClr val="bg1"/>
                </a:solidFill>
              </a:rPr>
              <a:t>miksa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7600" y="19624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Tipične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situacije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zahtevaju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ulaz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nova </a:t>
            </a:r>
            <a:r>
              <a:rPr lang="en-US" dirty="0" err="1" smtClean="0">
                <a:solidFill>
                  <a:schemeClr val="bg1"/>
                </a:solidFill>
              </a:rPr>
              <a:t>tržišta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endParaRPr lang="sr-Latn-R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Slaba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pozicija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tržištu</a:t>
            </a:r>
            <a:endParaRPr lang="sr-Latn-R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Isuviše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konkurencija</a:t>
            </a:r>
            <a:endParaRPr lang="sr-Latn-R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Nivo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ulaganja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razvoja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može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opravdati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samo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osvajanjem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malo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postojeće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tržište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pogledu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potencijala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sr-Latn-R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Specifičnost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zahteva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specifično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674" name="Picture 2" descr="Srpsko IT tržište: Rast koji (ne) usporava | PC 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90636">
            <a:off x="6402619" y="2616160"/>
            <a:ext cx="3006725" cy="1691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0588" y="2788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800" y="1273086"/>
            <a:ext cx="862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err="1" smtClean="0"/>
              <a:t>P</a:t>
            </a:r>
            <a:r>
              <a:rPr lang="en-US" dirty="0" err="1" smtClean="0"/>
              <a:t>reduzeće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donošenju</a:t>
            </a:r>
            <a:r>
              <a:rPr lang="en-US" dirty="0" smtClean="0"/>
              <a:t> </a:t>
            </a:r>
            <a:r>
              <a:rPr lang="en-US" dirty="0" err="1" smtClean="0"/>
              <a:t>odluke</a:t>
            </a:r>
            <a:r>
              <a:rPr lang="en-US" dirty="0" smtClean="0"/>
              <a:t> o </a:t>
            </a:r>
            <a:r>
              <a:rPr lang="en-US" dirty="0" err="1" smtClean="0"/>
              <a:t>ulasku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nova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procenjuje</a:t>
            </a:r>
            <a:r>
              <a:rPr lang="en-US" dirty="0" smtClean="0"/>
              <a:t> </a:t>
            </a:r>
            <a:r>
              <a:rPr lang="en-US" dirty="0" err="1" smtClean="0"/>
              <a:t>stopu</a:t>
            </a:r>
            <a:r>
              <a:rPr lang="en-US" dirty="0" smtClean="0"/>
              <a:t> </a:t>
            </a:r>
            <a:r>
              <a:rPr lang="en-US" dirty="0" err="1" smtClean="0"/>
              <a:t>povraćaja</a:t>
            </a:r>
            <a:r>
              <a:rPr lang="en-US" dirty="0" smtClean="0"/>
              <a:t> </a:t>
            </a:r>
            <a:r>
              <a:rPr lang="en-US" dirty="0" err="1" smtClean="0"/>
              <a:t>ulaganja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konkretnom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stoga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7800" y="1937088"/>
            <a:ext cx="4737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Opasnost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supstituta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Snagu</a:t>
            </a:r>
            <a:r>
              <a:rPr lang="en-US" dirty="0" smtClean="0"/>
              <a:t> </a:t>
            </a:r>
            <a:r>
              <a:rPr lang="en-US" dirty="0" err="1" smtClean="0"/>
              <a:t>konkurencije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ulaska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en-US" dirty="0" err="1" smtClean="0"/>
              <a:t>konkurencije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tržište</a:t>
            </a:r>
            <a:r>
              <a:rPr lang="en-US" dirty="0" smtClean="0"/>
              <a:t> </a:t>
            </a:r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 smtClean="0"/>
              <a:t>prerade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Tekući</a:t>
            </a:r>
            <a:r>
              <a:rPr lang="en-US" dirty="0" smtClean="0"/>
              <a:t> </a:t>
            </a:r>
            <a:r>
              <a:rPr lang="en-US" dirty="0" err="1" smtClean="0"/>
              <a:t>tržišni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Predvi</a:t>
            </a:r>
            <a:r>
              <a:rPr lang="sr-Latn-RS" dirty="0" smtClean="0"/>
              <a:t>đ</a:t>
            </a:r>
            <a:r>
              <a:rPr lang="en-US" dirty="0" err="1" smtClean="0"/>
              <a:t>anje</a:t>
            </a:r>
            <a:r>
              <a:rPr lang="en-US" dirty="0" smtClean="0"/>
              <a:t> </a:t>
            </a:r>
            <a:r>
              <a:rPr lang="en-US" dirty="0" err="1" smtClean="0"/>
              <a:t>budućeg</a:t>
            </a:r>
            <a:r>
              <a:rPr lang="en-US" dirty="0" smtClean="0"/>
              <a:t> </a:t>
            </a:r>
            <a:r>
              <a:rPr lang="en-US" dirty="0" err="1" smtClean="0"/>
              <a:t>tržišnog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Predvi</a:t>
            </a:r>
            <a:r>
              <a:rPr lang="sr-Latn-RS" dirty="0" smtClean="0"/>
              <a:t>đ</a:t>
            </a:r>
            <a:r>
              <a:rPr lang="en-US" dirty="0" err="1" smtClean="0"/>
              <a:t>anje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Predvi</a:t>
            </a:r>
            <a:r>
              <a:rPr lang="sr-Latn-RS" dirty="0" smtClean="0"/>
              <a:t>đ</a:t>
            </a:r>
            <a:r>
              <a:rPr lang="en-US" dirty="0" err="1" smtClean="0"/>
              <a:t>anje</a:t>
            </a:r>
            <a:r>
              <a:rPr lang="en-US" dirty="0" smtClean="0"/>
              <a:t> </a:t>
            </a:r>
            <a:r>
              <a:rPr lang="en-US" dirty="0" err="1" smtClean="0"/>
              <a:t>troškova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dobiti</a:t>
            </a:r>
            <a:endParaRPr lang="en-US" dirty="0"/>
          </a:p>
        </p:txBody>
      </p:sp>
      <p:pic>
        <p:nvPicPr>
          <p:cNvPr id="30722" name="Picture 2" descr="Kako napraviti analizu loma - fiksni trošak i varijabilni troš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2171700"/>
            <a:ext cx="3905250" cy="260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0588" y="2788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5100" y="1333500"/>
            <a:ext cx="4597400" cy="128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donošenje</a:t>
            </a:r>
            <a:r>
              <a:rPr lang="en-US" dirty="0" smtClean="0"/>
              <a:t> marketing </a:t>
            </a:r>
            <a:r>
              <a:rPr lang="en-US" dirty="0" err="1" smtClean="0"/>
              <a:t>upravljačkih</a:t>
            </a:r>
            <a:r>
              <a:rPr lang="en-US" dirty="0" smtClean="0"/>
              <a:t> </a:t>
            </a:r>
            <a:r>
              <a:rPr lang="en-US" dirty="0" err="1" smtClean="0"/>
              <a:t>odluka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obezbe</a:t>
            </a:r>
            <a:r>
              <a:rPr lang="sr-Latn-RS" dirty="0" smtClean="0"/>
              <a:t>đ</a:t>
            </a:r>
            <a:r>
              <a:rPr lang="en-US" dirty="0" err="1" smtClean="0"/>
              <a:t>enje</a:t>
            </a:r>
            <a:r>
              <a:rPr lang="en-US" dirty="0" smtClean="0"/>
              <a:t> </a:t>
            </a:r>
            <a:r>
              <a:rPr lang="en-US" dirty="0" err="1" smtClean="0"/>
              <a:t>željene</a:t>
            </a:r>
            <a:r>
              <a:rPr lang="en-US" dirty="0" smtClean="0"/>
              <a:t> </a:t>
            </a:r>
            <a:r>
              <a:rPr lang="en-US" dirty="0" err="1" smtClean="0"/>
              <a:t>tržišne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 </a:t>
            </a:r>
            <a:r>
              <a:rPr lang="en-US" dirty="0" err="1" smtClean="0"/>
              <a:t>neophodne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pravovremene</a:t>
            </a:r>
            <a:r>
              <a:rPr lang="en-US" dirty="0" smtClean="0"/>
              <a:t>, </a:t>
            </a:r>
            <a:r>
              <a:rPr lang="en-US" dirty="0" err="1" smtClean="0"/>
              <a:t>adekvatno</a:t>
            </a:r>
            <a:r>
              <a:rPr lang="en-US" dirty="0" smtClean="0"/>
              <a:t> </a:t>
            </a:r>
            <a:r>
              <a:rPr lang="en-US" dirty="0" err="1" smtClean="0"/>
              <a:t>pripremljene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efikasne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52400" y="3733800"/>
            <a:ext cx="4597400" cy="128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glavnih</a:t>
            </a:r>
            <a:r>
              <a:rPr lang="en-US" dirty="0" smtClean="0"/>
              <a:t> </a:t>
            </a:r>
            <a:r>
              <a:rPr lang="en-US" dirty="0" err="1" smtClean="0"/>
              <a:t>zadataka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sadašnje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buduće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. </a:t>
            </a:r>
            <a:r>
              <a:rPr lang="en-US" dirty="0" err="1" smtClean="0"/>
              <a:t>Mnoge</a:t>
            </a:r>
            <a:r>
              <a:rPr lang="en-US" dirty="0" smtClean="0"/>
              <a:t> </a:t>
            </a:r>
            <a:r>
              <a:rPr lang="en-US" dirty="0" err="1" smtClean="0"/>
              <a:t>odluke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zavise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procene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51356" y="2590284"/>
            <a:ext cx="3992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Ciljni marketing obuhvata tri glavne faze</a:t>
            </a:r>
            <a:r>
              <a:rPr lang="sr-Latn-R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Prva</a:t>
            </a:r>
            <a:r>
              <a:rPr lang="en-US" dirty="0" smtClean="0"/>
              <a:t>, </a:t>
            </a:r>
            <a:r>
              <a:rPr lang="en-US" dirty="0" err="1" smtClean="0"/>
              <a:t>segmentacija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Druga</a:t>
            </a:r>
            <a:r>
              <a:rPr lang="en-US" dirty="0" smtClean="0"/>
              <a:t>,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ciljnog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Treća</a:t>
            </a:r>
            <a:r>
              <a:rPr lang="en-US" dirty="0" smtClean="0"/>
              <a:t>, </a:t>
            </a:r>
            <a:r>
              <a:rPr lang="en-US" dirty="0" err="1" smtClean="0"/>
              <a:t>pozicioniranje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787900" y="2514600"/>
            <a:ext cx="4114800" cy="13335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0588" y="2788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6877" y="710684"/>
            <a:ext cx="404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OSNOVNI POJMOVI U MERENJU TRAŽNJE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189" y="1383784"/>
            <a:ext cx="2979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Šest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nivoa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65028" y="1409184"/>
            <a:ext cx="27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pet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nivoa</a:t>
            </a:r>
            <a:r>
              <a:rPr lang="en-US" dirty="0" smtClean="0"/>
              <a:t> </a:t>
            </a:r>
            <a:r>
              <a:rPr lang="en-US" dirty="0" err="1" smtClean="0"/>
              <a:t>prostora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37131" y="1421884"/>
            <a:ext cx="261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 </a:t>
            </a:r>
            <a:r>
              <a:rPr lang="en-US" dirty="0" err="1" smtClean="0"/>
              <a:t>različita</a:t>
            </a:r>
            <a:r>
              <a:rPr lang="en-US" dirty="0" smtClean="0"/>
              <a:t> </a:t>
            </a:r>
            <a:r>
              <a:rPr lang="en-US" dirty="0" err="1" smtClean="0"/>
              <a:t>nivoa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77800" y="1409700"/>
            <a:ext cx="29210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162300" y="1397000"/>
            <a:ext cx="2882900" cy="406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34100" y="1409700"/>
            <a:ext cx="25908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066800" y="1879600"/>
            <a:ext cx="482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251700" y="2387600"/>
            <a:ext cx="482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292600" y="2133600"/>
            <a:ext cx="482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3200" y="242758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Jedinica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Linija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Prodaja</a:t>
            </a:r>
            <a:r>
              <a:rPr lang="en-US" dirty="0" smtClean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Industrijska</a:t>
            </a:r>
            <a:r>
              <a:rPr lang="en-US" dirty="0" smtClean="0"/>
              <a:t> </a:t>
            </a:r>
            <a:r>
              <a:rPr lang="en-US" dirty="0" err="1" smtClean="0"/>
              <a:t>prodaja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Nacionalna</a:t>
            </a:r>
            <a:r>
              <a:rPr lang="en-US" dirty="0" smtClean="0"/>
              <a:t> </a:t>
            </a:r>
            <a:r>
              <a:rPr lang="en-US" dirty="0" err="1" smtClean="0"/>
              <a:t>prodaja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81400" y="2578785"/>
            <a:ext cx="204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Kupac 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Lokalno područje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Region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Država 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Svet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698082" y="2933184"/>
            <a:ext cx="16783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Kratkoročno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Srednjoročno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Dugoročno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0588" y="2788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" y="127188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 smtClean="0"/>
              <a:t>T</a:t>
            </a:r>
            <a:r>
              <a:rPr lang="en-US" b="1" dirty="0" smtClean="0"/>
              <a:t>RŽIŠTE PREDSTAVLJA SKUP POSTOJEĆIH I POTENCIJALNIH KUPACA IZVESNIH PROIZVODA ILI USLUGA.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609600" y="1943785"/>
            <a:ext cx="817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UČESNICI NA TRŽIŠTU ISPOLJAVAJU TRI OSNOVNE KARAKTERISTIKE: INTERES, DOHODAK, NASTUP</a:t>
            </a:r>
            <a:r>
              <a:rPr lang="sr-Latn-RS" b="1" dirty="0" smtClean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215900" y="2554585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POTENCIJALNO TRŽIŠTE PREDSTAVLJA SKUP POTROŠAČA KOJI IZRAŽAVAJU NEKI INTERES ZA IZVESNU DEFINISANU TRŽIŠNU PONUDU.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228600" y="3188385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VELIČINA TRŽIŠTA PREDSTAVLJA FUNKCIJU INTERESA I DOHOTKA.</a:t>
            </a:r>
            <a:endParaRPr lang="sr-Latn-RS" b="1" dirty="0" smtClean="0"/>
          </a:p>
          <a:p>
            <a:pPr algn="ctr"/>
            <a:r>
              <a:rPr lang="en-US" b="1" dirty="0" err="1" smtClean="0"/>
              <a:t>Raspoloživo</a:t>
            </a:r>
            <a:r>
              <a:rPr lang="en-US" b="1" dirty="0" smtClean="0"/>
              <a:t> </a:t>
            </a:r>
            <a:r>
              <a:rPr lang="en-US" b="1" dirty="0" err="1" smtClean="0"/>
              <a:t>Ograničeno</a:t>
            </a:r>
            <a:r>
              <a:rPr lang="sr-Latn-RS" b="1" dirty="0" smtClean="0"/>
              <a:t> </a:t>
            </a:r>
            <a:r>
              <a:rPr lang="en-US" b="1" dirty="0" err="1" smtClean="0"/>
              <a:t>Penetrirano</a:t>
            </a:r>
            <a:r>
              <a:rPr lang="sr-Latn-RS" b="1" dirty="0" smtClean="0"/>
              <a:t> Tržište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330200" y="3848785"/>
            <a:ext cx="85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POTENCIJAL TRŽIŠTA PREDSTAVLJA GORNJU GRANICU TRŽIŠNE TRAŽNJE.</a:t>
            </a:r>
            <a:endParaRPr lang="en-US" b="1" dirty="0"/>
          </a:p>
        </p:txBody>
      </p:sp>
      <p:pic>
        <p:nvPicPr>
          <p:cNvPr id="31746" name="Picture 2" descr="Eкономика и управљање малим и средњим предузећима"/>
          <p:cNvPicPr>
            <a:picLocks noChangeAspect="1" noChangeArrowheads="1"/>
          </p:cNvPicPr>
          <p:nvPr/>
        </p:nvPicPr>
        <p:blipFill>
          <a:blip r:embed="rId3" cstate="print"/>
          <a:srcRect t="19706" b="35588"/>
          <a:stretch>
            <a:fillRect/>
          </a:stretch>
        </p:blipFill>
        <p:spPr bwMode="auto">
          <a:xfrm>
            <a:off x="3013075" y="4198055"/>
            <a:ext cx="3248025" cy="831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0588" y="2788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7405" y="685284"/>
            <a:ext cx="3710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MERENJE TRAŽNJE – TERMINOLOGIJA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" y="1315988"/>
            <a:ext cx="4711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proceni</a:t>
            </a:r>
            <a:r>
              <a:rPr lang="en-US" dirty="0" smtClean="0"/>
              <a:t> marketing-</a:t>
            </a:r>
            <a:r>
              <a:rPr lang="en-US" dirty="0" err="1" smtClean="0"/>
              <a:t>potencijala</a:t>
            </a:r>
            <a:r>
              <a:rPr lang="en-US" dirty="0" smtClean="0"/>
              <a:t>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korak</a:t>
            </a:r>
            <a:r>
              <a:rPr lang="en-US" dirty="0" smtClean="0"/>
              <a:t> je </a:t>
            </a:r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ukupne</a:t>
            </a:r>
            <a:r>
              <a:rPr lang="en-US" dirty="0" smtClean="0"/>
              <a:t> </a:t>
            </a:r>
            <a:r>
              <a:rPr lang="en-US" dirty="0" err="1" smtClean="0"/>
              <a:t>tržišne</a:t>
            </a:r>
            <a:r>
              <a:rPr lang="en-US" dirty="0" smtClean="0"/>
              <a:t> </a:t>
            </a:r>
            <a:r>
              <a:rPr lang="en-US" dirty="0" err="1" smtClean="0"/>
              <a:t>tražnje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Tržišna</a:t>
            </a:r>
            <a:r>
              <a:rPr lang="en-US" dirty="0" smtClean="0"/>
              <a:t> </a:t>
            </a:r>
            <a:r>
              <a:rPr lang="en-US" dirty="0" err="1" smtClean="0"/>
              <a:t>tražnja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proizvodom</a:t>
            </a:r>
            <a:r>
              <a:rPr lang="en-US" dirty="0" smtClean="0"/>
              <a:t>/</a:t>
            </a:r>
            <a:r>
              <a:rPr lang="en-US" dirty="0" err="1" smtClean="0"/>
              <a:t>uslugom</a:t>
            </a:r>
            <a:r>
              <a:rPr lang="en-US" dirty="0" smtClean="0"/>
              <a:t> je </a:t>
            </a:r>
            <a:r>
              <a:rPr lang="en-US" dirty="0" err="1" smtClean="0"/>
              <a:t>ukupna</a:t>
            </a:r>
            <a:r>
              <a:rPr lang="en-US" dirty="0" smtClean="0"/>
              <a:t>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kupiti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enom</a:t>
            </a:r>
            <a:r>
              <a:rPr lang="en-US" dirty="0" smtClean="0"/>
              <a:t> </a:t>
            </a:r>
            <a:r>
              <a:rPr lang="en-US" dirty="0" err="1" smtClean="0"/>
              <a:t>geografskom</a:t>
            </a:r>
            <a:r>
              <a:rPr lang="en-US" dirty="0" smtClean="0"/>
              <a:t> </a:t>
            </a:r>
            <a:r>
              <a:rPr lang="en-US" dirty="0" err="1" smtClean="0"/>
              <a:t>području</a:t>
            </a:r>
            <a:r>
              <a:rPr lang="en-US" dirty="0" smtClean="0"/>
              <a:t>, u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enom</a:t>
            </a:r>
            <a:r>
              <a:rPr lang="en-US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razdoblju</a:t>
            </a:r>
            <a:r>
              <a:rPr lang="en-US" dirty="0" smtClean="0"/>
              <a:t>, u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enoj</a:t>
            </a:r>
            <a:r>
              <a:rPr lang="en-US" dirty="0" smtClean="0"/>
              <a:t> marketing-</a:t>
            </a:r>
            <a:r>
              <a:rPr lang="en-US" dirty="0" err="1" smtClean="0"/>
              <a:t>okolini</a:t>
            </a:r>
            <a:r>
              <a:rPr lang="en-US" dirty="0" smtClean="0"/>
              <a:t>,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enom</a:t>
            </a:r>
            <a:r>
              <a:rPr lang="en-US" dirty="0" smtClean="0"/>
              <a:t> marketing-</a:t>
            </a:r>
            <a:r>
              <a:rPr lang="en-US" dirty="0" err="1" smtClean="0"/>
              <a:t>programu</a:t>
            </a:r>
            <a:r>
              <a:rPr lang="en-US" dirty="0" smtClean="0"/>
              <a:t>. 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19700" y="1363186"/>
            <a:ext cx="3708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Ova </a:t>
            </a:r>
            <a:r>
              <a:rPr lang="en-US" dirty="0" err="1" smtClean="0"/>
              <a:t>definicija</a:t>
            </a:r>
            <a:r>
              <a:rPr lang="en-US" dirty="0" smtClean="0"/>
              <a:t> </a:t>
            </a:r>
            <a:r>
              <a:rPr lang="en-US" dirty="0" err="1" smtClean="0"/>
              <a:t>sadrži</a:t>
            </a:r>
            <a:r>
              <a:rPr lang="en-US" dirty="0" smtClean="0"/>
              <a:t> </a:t>
            </a:r>
            <a:r>
              <a:rPr lang="en-US" dirty="0" err="1" smtClean="0"/>
              <a:t>osam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:</a:t>
            </a:r>
            <a:endParaRPr lang="sr-Latn-RS" dirty="0" smtClean="0"/>
          </a:p>
          <a:p>
            <a:pPr algn="r"/>
            <a:r>
              <a:rPr lang="en-US" dirty="0" smtClean="0"/>
              <a:t> </a:t>
            </a:r>
            <a:endParaRPr lang="sr-Latn-RS" dirty="0" smtClean="0"/>
          </a:p>
          <a:p>
            <a:pPr marL="342900" indent="-342900" algn="r"/>
            <a:r>
              <a:rPr lang="en-US" dirty="0" err="1" smtClean="0"/>
              <a:t>Proizvod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 algn="r"/>
            <a:r>
              <a:rPr lang="en-US" dirty="0" err="1" smtClean="0"/>
              <a:t>Ukupna</a:t>
            </a:r>
            <a:r>
              <a:rPr lang="en-US" dirty="0" smtClean="0"/>
              <a:t> </a:t>
            </a:r>
            <a:r>
              <a:rPr lang="en-US" dirty="0" err="1" smtClean="0"/>
              <a:t>količina</a:t>
            </a:r>
            <a:r>
              <a:rPr lang="en-US" dirty="0" smtClean="0"/>
              <a:t>  </a:t>
            </a:r>
            <a:endParaRPr lang="sr-Latn-RS" dirty="0" smtClean="0"/>
          </a:p>
          <a:p>
            <a:pPr marL="342900" indent="-342900" algn="r"/>
            <a:r>
              <a:rPr lang="en-US" dirty="0" err="1" smtClean="0"/>
              <a:t>Kupovina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 algn="r"/>
            <a:r>
              <a:rPr lang="en-US" dirty="0" err="1" smtClean="0"/>
              <a:t>Grupa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 algn="r"/>
            <a:r>
              <a:rPr lang="en-US" dirty="0" err="1" smtClean="0"/>
              <a:t>Geografsko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 algn="r"/>
            <a:r>
              <a:rPr lang="en-US" dirty="0" err="1" smtClean="0"/>
              <a:t>Vremensko</a:t>
            </a:r>
            <a:r>
              <a:rPr lang="en-US" dirty="0" smtClean="0"/>
              <a:t> </a:t>
            </a:r>
            <a:r>
              <a:rPr lang="en-US" dirty="0" err="1" smtClean="0"/>
              <a:t>razdoblje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 algn="r"/>
            <a:r>
              <a:rPr lang="en-US" dirty="0" smtClean="0"/>
              <a:t>Marketing-</a:t>
            </a:r>
            <a:r>
              <a:rPr lang="en-US" dirty="0" err="1" smtClean="0"/>
              <a:t>okolina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 algn="r"/>
            <a:r>
              <a:rPr lang="en-US" dirty="0" smtClean="0"/>
              <a:t>Marketing-program</a:t>
            </a:r>
            <a:endParaRPr lang="en-US" dirty="0"/>
          </a:p>
        </p:txBody>
      </p:sp>
      <p:pic>
        <p:nvPicPr>
          <p:cNvPr id="3076" name="Picture 4" descr="Deset faktora uspeha - Vaš psiholog"/>
          <p:cNvPicPr>
            <a:picLocks noChangeAspect="1" noChangeArrowheads="1"/>
          </p:cNvPicPr>
          <p:nvPr/>
        </p:nvPicPr>
        <p:blipFill>
          <a:blip r:embed="rId3" cstate="print"/>
          <a:srcRect r="12121" b="40552"/>
          <a:stretch>
            <a:fillRect/>
          </a:stretch>
        </p:blipFill>
        <p:spPr bwMode="auto">
          <a:xfrm rot="18664044">
            <a:off x="4051619" y="2901165"/>
            <a:ext cx="2967779" cy="135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75288" y="2026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6800" y="81569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Za marketing menadžere najvažnije je da shvate da je tržišna tražnja funkcija, a ne neki odre</a:t>
            </a:r>
            <a:r>
              <a:rPr lang="sr-Latn-R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eni broj. Stoga se često i naziva funkcija tržišne tražnje ili funkcija reakcije tržišta. </a:t>
            </a:r>
            <a:r>
              <a:rPr lang="sr-Latn-R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Marketing osetljivost </a:t>
            </a:r>
            <a:endParaRPr lang="sr-Latn-R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Tržišno predviđanje </a:t>
            </a:r>
            <a:endParaRPr lang="sr-Latn-R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Potencijal tržišta</a:t>
            </a:r>
            <a:endParaRPr lang="sr-Latn-R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Kompanijska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tražnja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9200" y="3101886"/>
            <a:ext cx="591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sr-Latn-RS" dirty="0" err="1" smtClean="0">
                <a:solidFill>
                  <a:schemeClr val="bg1"/>
                </a:solidFill>
              </a:rPr>
              <a:t>Č</a:t>
            </a:r>
            <a:r>
              <a:rPr lang="en-US" dirty="0" err="1" smtClean="0">
                <a:solidFill>
                  <a:schemeClr val="bg1"/>
                </a:solidFill>
              </a:rPr>
              <a:t>etiri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glavna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uticaja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udeo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kompanije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Troškovi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Marketing-mix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Delotvornost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Elastičnost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818" name="Picture 2" descr="5 ključnih razloga da angažujete digital marketing agenciju - The Cho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859" y="3594100"/>
            <a:ext cx="3298698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0588" y="2788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9400" y="1173182"/>
            <a:ext cx="459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Predviđanje kompanije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označava kompanijsku potražnju odnosno procenjenu kompanijinu prodaju pri alternativnim nivoima marketing-napora kompanije.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err="1" smtClean="0"/>
              <a:t>Prodajna</a:t>
            </a:r>
            <a:r>
              <a:rPr lang="en-US" b="1" dirty="0" smtClean="0"/>
              <a:t> </a:t>
            </a:r>
            <a:r>
              <a:rPr lang="en-US" b="1" dirty="0" err="1" smtClean="0"/>
              <a:t>kvota</a:t>
            </a:r>
            <a:r>
              <a:rPr lang="en-US" b="1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predstavljeni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liniju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,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trgovačkog</a:t>
            </a:r>
            <a:r>
              <a:rPr lang="en-US" dirty="0" smtClean="0"/>
              <a:t> </a:t>
            </a:r>
            <a:r>
              <a:rPr lang="en-US" dirty="0" err="1" smtClean="0"/>
              <a:t>predstavnika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b="1" dirty="0" err="1" smtClean="0"/>
              <a:t>Prodajni</a:t>
            </a:r>
            <a:r>
              <a:rPr lang="en-US" b="1" dirty="0" smtClean="0"/>
              <a:t> </a:t>
            </a:r>
            <a:r>
              <a:rPr lang="en-US" b="1" dirty="0" err="1" smtClean="0"/>
              <a:t>potencijal</a:t>
            </a:r>
            <a:r>
              <a:rPr lang="en-US" b="1" dirty="0" smtClean="0"/>
              <a:t> </a:t>
            </a:r>
            <a:r>
              <a:rPr lang="en-US" b="1" dirty="0" err="1" smtClean="0"/>
              <a:t>kompanije</a:t>
            </a:r>
            <a:r>
              <a:rPr lang="en-US" b="1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granica</a:t>
            </a:r>
            <a:r>
              <a:rPr lang="en-US" dirty="0" smtClean="0"/>
              <a:t>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približava</a:t>
            </a:r>
            <a:r>
              <a:rPr lang="en-US" dirty="0" smtClean="0"/>
              <a:t> </a:t>
            </a:r>
            <a:r>
              <a:rPr lang="en-US" dirty="0" err="1" smtClean="0"/>
              <a:t>kompanijska</a:t>
            </a:r>
            <a:r>
              <a:rPr lang="en-US" dirty="0" smtClean="0"/>
              <a:t> </a:t>
            </a:r>
            <a:r>
              <a:rPr lang="en-US" dirty="0" err="1" smtClean="0"/>
              <a:t>tražnja</a:t>
            </a:r>
            <a:r>
              <a:rPr lang="en-US" dirty="0" smtClean="0"/>
              <a:t> </a:t>
            </a:r>
            <a:r>
              <a:rPr lang="en-US" dirty="0" err="1" smtClean="0"/>
              <a:t>saglasno</a:t>
            </a:r>
            <a:r>
              <a:rPr lang="en-US" dirty="0" smtClean="0"/>
              <a:t> </a:t>
            </a:r>
            <a:r>
              <a:rPr lang="en-US" dirty="0" err="1" smtClean="0"/>
              <a:t>povećanju</a:t>
            </a:r>
            <a:r>
              <a:rPr lang="en-US" dirty="0" smtClean="0"/>
              <a:t> marketing-</a:t>
            </a:r>
            <a:r>
              <a:rPr lang="en-US" dirty="0" err="1" smtClean="0"/>
              <a:t>napora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konkurentima</a:t>
            </a:r>
            <a:r>
              <a:rPr lang="sr-Latn-RS" dirty="0" smtClean="0"/>
              <a:t>.</a:t>
            </a:r>
          </a:p>
          <a:p>
            <a:r>
              <a:rPr lang="en-US" dirty="0" err="1" smtClean="0"/>
              <a:t>Ukupni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maksimalnu</a:t>
            </a:r>
            <a:r>
              <a:rPr lang="en-US" dirty="0" smtClean="0"/>
              <a:t> </a:t>
            </a:r>
            <a:r>
              <a:rPr lang="en-US" dirty="0" err="1" smtClean="0"/>
              <a:t>količinu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sr-Latn-RS" dirty="0" smtClean="0"/>
              <a:t>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2" name="Picture 2" descr="Segmentacija i potencijal tržišta - KUPAC I KUPOVNO ISKUSTVO - Vrste  istraživanja/rješenja - Promocija plus - Istraživanje tržišta i ispitivanje  javnoga mnijen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4" y="1311275"/>
            <a:ext cx="2994025" cy="364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33455" y="102870"/>
            <a:ext cx="501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PROGNOZIRANJA TRAŽNJE I PLANIRANJE PRODAJE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509" y="1154219"/>
            <a:ext cx="830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Dve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bitne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aktivnosti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kao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što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prognoziranje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tražnje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planiranje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sačinjavaju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osnovu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integralne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funkcije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5" name="Rounded Rectangle 4"/>
          <p:cNvSpPr/>
          <p:nvPr/>
        </p:nvSpPr>
        <p:spPr>
          <a:xfrm>
            <a:off x="431800" y="1828800"/>
            <a:ext cx="839470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Neefikasni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slabi</a:t>
            </a:r>
            <a:r>
              <a:rPr lang="en-US" dirty="0" smtClean="0"/>
              <a:t> </a:t>
            </a:r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rešavaju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prethodnog</a:t>
            </a:r>
            <a:r>
              <a:rPr lang="en-US" dirty="0" smtClean="0"/>
              <a:t> </a:t>
            </a:r>
            <a:r>
              <a:rPr lang="en-US" dirty="0" err="1" smtClean="0"/>
              <a:t>perioda</a:t>
            </a:r>
            <a:r>
              <a:rPr lang="en-US" dirty="0" smtClean="0"/>
              <a:t> a </a:t>
            </a:r>
            <a:r>
              <a:rPr lang="en-US" dirty="0" err="1" smtClean="0"/>
              <a:t>efikasni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dobri</a:t>
            </a:r>
            <a:r>
              <a:rPr lang="en-US" dirty="0" smtClean="0"/>
              <a:t> </a:t>
            </a:r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rešavaju</a:t>
            </a:r>
            <a:r>
              <a:rPr lang="en-US" dirty="0" smtClean="0"/>
              <a:t> </a:t>
            </a:r>
            <a:r>
              <a:rPr lang="en-US" dirty="0" err="1" smtClean="0"/>
              <a:t>dnevne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,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izvrsni</a:t>
            </a:r>
            <a:r>
              <a:rPr lang="en-US" dirty="0" smtClean="0"/>
              <a:t> </a:t>
            </a:r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 smtClean="0"/>
              <a:t>preokupirani</a:t>
            </a:r>
            <a:r>
              <a:rPr lang="en-US" dirty="0" smtClean="0"/>
              <a:t> </a:t>
            </a:r>
            <a:r>
              <a:rPr lang="en-US" dirty="0" err="1" smtClean="0"/>
              <a:t>budućim</a:t>
            </a:r>
            <a:r>
              <a:rPr lang="en-US" dirty="0" smtClean="0"/>
              <a:t> </a:t>
            </a:r>
            <a:r>
              <a:rPr lang="en-US" dirty="0" err="1" smtClean="0"/>
              <a:t>problemima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952756" y="2882595"/>
            <a:ext cx="925417" cy="716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4500" y="3670300"/>
            <a:ext cx="8394700" cy="698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odgovarajućih</a:t>
            </a:r>
            <a:r>
              <a:rPr lang="en-US" dirty="0" smtClean="0"/>
              <a:t> </a:t>
            </a:r>
            <a:r>
              <a:rPr lang="en-US" dirty="0" err="1" smtClean="0"/>
              <a:t>planova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nemoguće</a:t>
            </a:r>
            <a:r>
              <a:rPr lang="en-US" dirty="0" smtClean="0"/>
              <a:t> je </a:t>
            </a:r>
            <a:r>
              <a:rPr lang="en-US" dirty="0" err="1" smtClean="0"/>
              <a:t>pružiti</a:t>
            </a:r>
            <a:r>
              <a:rPr lang="en-US" dirty="0" smtClean="0"/>
              <a:t> </a:t>
            </a:r>
            <a:r>
              <a:rPr lang="en-US" dirty="0" err="1" smtClean="0"/>
              <a:t>adekvatne</a:t>
            </a:r>
            <a:r>
              <a:rPr lang="en-US" dirty="0" smtClean="0"/>
              <a:t> </a:t>
            </a:r>
            <a:r>
              <a:rPr lang="en-US" dirty="0" err="1" smtClean="0"/>
              <a:t>odgovore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brojna</a:t>
            </a:r>
            <a:r>
              <a:rPr lang="en-US" dirty="0" smtClean="0"/>
              <a:t> </a:t>
            </a:r>
            <a:r>
              <a:rPr lang="en-US" dirty="0" err="1" smtClean="0"/>
              <a:t>pitanja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stalno</a:t>
            </a:r>
            <a:r>
              <a:rPr lang="en-US" dirty="0" smtClean="0"/>
              <a:t> </a:t>
            </a:r>
            <a:r>
              <a:rPr lang="en-US" dirty="0" err="1" smtClean="0"/>
              <a:t>nameću</a:t>
            </a:r>
            <a:r>
              <a:rPr lang="en-US" dirty="0" smtClean="0"/>
              <a:t> u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segmentima</a:t>
            </a:r>
            <a:r>
              <a:rPr lang="en-US" dirty="0" smtClean="0"/>
              <a:t> </a:t>
            </a:r>
            <a:r>
              <a:rPr lang="en-US" dirty="0" err="1" smtClean="0"/>
              <a:t>poslovnih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7800" y="4421485"/>
            <a:ext cx="878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Planiranje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značajno</a:t>
            </a:r>
            <a:r>
              <a:rPr lang="en-US" b="1" u="sng" dirty="0" smtClean="0"/>
              <a:t> je </a:t>
            </a:r>
            <a:r>
              <a:rPr lang="en-US" b="1" u="sng" dirty="0" err="1" smtClean="0"/>
              <a:t>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sve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članove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koji</a:t>
            </a:r>
            <a:r>
              <a:rPr lang="en-US" b="1" u="sng" dirty="0" smtClean="0"/>
              <a:t> se </a:t>
            </a:r>
            <a:r>
              <a:rPr lang="en-US" b="1" u="sng" dirty="0" err="1" smtClean="0"/>
              <a:t>angažuju</a:t>
            </a:r>
            <a:r>
              <a:rPr lang="en-US" b="1" u="sng" dirty="0" smtClean="0"/>
              <a:t> u </a:t>
            </a:r>
            <a:r>
              <a:rPr lang="en-US" b="1" u="sng" dirty="0" err="1" smtClean="0"/>
              <a:t>realizaciji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ciljeva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prodajne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funkcije</a:t>
            </a:r>
            <a:r>
              <a:rPr lang="en-US" b="1" u="sng" dirty="0" smtClean="0"/>
              <a:t>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0588" y="278884"/>
            <a:ext cx="4900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IZBOR TRŽIŠTA I TRŽIŠNO PREVIĐANJE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00" y="128698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r>
              <a:rPr lang="en-US" b="1" dirty="0" smtClean="0"/>
              <a:t>) METOD IZGRADNJE TRŽIŠTA </a:t>
            </a:r>
            <a:r>
              <a:rPr lang="en-US" dirty="0" smtClean="0"/>
              <a:t>– </a:t>
            </a:r>
            <a:r>
              <a:rPr lang="en-US" dirty="0" err="1" smtClean="0"/>
              <a:t>primenjuju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industrijskih</a:t>
            </a:r>
            <a:r>
              <a:rPr lang="en-US" dirty="0" smtClean="0"/>
              <a:t> </a:t>
            </a:r>
            <a:r>
              <a:rPr lang="en-US" dirty="0" err="1" smtClean="0"/>
              <a:t>roba</a:t>
            </a:r>
            <a:r>
              <a:rPr lang="en-US" dirty="0" smtClean="0"/>
              <a:t>; -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identifikaciju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potencijalnih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pojedinom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njihovih</a:t>
            </a:r>
            <a:r>
              <a:rPr lang="en-US" dirty="0" smtClean="0"/>
              <a:t> </a:t>
            </a:r>
            <a:r>
              <a:rPr lang="en-US" dirty="0" err="1" smtClean="0"/>
              <a:t>kupovnih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r>
              <a:rPr lang="en-US" dirty="0" smtClean="0"/>
              <a:t>;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1300" y="2226786"/>
            <a:ext cx="843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</a:t>
            </a:r>
            <a:r>
              <a:rPr lang="en-US" b="1" dirty="0" smtClean="0"/>
              <a:t>) METOD VIŠEFAKTORSKOG INDEKSA </a:t>
            </a:r>
            <a:r>
              <a:rPr lang="en-US" dirty="0" smtClean="0"/>
              <a:t>– </a:t>
            </a:r>
            <a:r>
              <a:rPr lang="en-US" dirty="0" err="1" smtClean="0"/>
              <a:t>primenjuju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potrošnih</a:t>
            </a:r>
            <a:r>
              <a:rPr lang="en-US" dirty="0" smtClean="0"/>
              <a:t> </a:t>
            </a:r>
            <a:r>
              <a:rPr lang="en-US" dirty="0" err="1" smtClean="0"/>
              <a:t>dobara</a:t>
            </a:r>
            <a:r>
              <a:rPr lang="en-US" dirty="0" smtClean="0"/>
              <a:t>; - </a:t>
            </a:r>
            <a:r>
              <a:rPr lang="en-US" dirty="0" err="1" smtClean="0"/>
              <a:t>najčešće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jednostavan</a:t>
            </a:r>
            <a:r>
              <a:rPr lang="en-US" dirty="0" smtClean="0"/>
              <a:t> </a:t>
            </a:r>
            <a:r>
              <a:rPr lang="en-US" dirty="0" err="1" smtClean="0"/>
              <a:t>indeksni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kategorije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,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marke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;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178086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buduće</a:t>
            </a:r>
            <a:r>
              <a:rPr lang="en-US" dirty="0" smtClean="0"/>
              <a:t> </a:t>
            </a:r>
            <a:r>
              <a:rPr lang="en-US" dirty="0" err="1" smtClean="0"/>
              <a:t>tražnje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obaviti</a:t>
            </a:r>
            <a:r>
              <a:rPr lang="en-US" dirty="0" smtClean="0"/>
              <a:t> u tri faze: </a:t>
            </a:r>
            <a:r>
              <a:rPr lang="en-US" b="1" dirty="0" err="1" smtClean="0"/>
              <a:t>predvi</a:t>
            </a:r>
            <a:r>
              <a:rPr lang="sr-Latn-RS" b="1" dirty="0" smtClean="0"/>
              <a:t>đ</a:t>
            </a:r>
            <a:r>
              <a:rPr lang="en-US" b="1" dirty="0" err="1" smtClean="0"/>
              <a:t>anje</a:t>
            </a:r>
            <a:r>
              <a:rPr lang="en-US" b="1" dirty="0" smtClean="0"/>
              <a:t> </a:t>
            </a:r>
            <a:r>
              <a:rPr lang="en-US" b="1" dirty="0" err="1" smtClean="0"/>
              <a:t>neke</a:t>
            </a:r>
            <a:r>
              <a:rPr lang="en-US" b="1" dirty="0" smtClean="0"/>
              <a:t> </a:t>
            </a:r>
            <a:r>
              <a:rPr lang="en-US" b="1" dirty="0" err="1" smtClean="0"/>
              <a:t>okoline</a:t>
            </a:r>
            <a:r>
              <a:rPr lang="en-US" b="1" dirty="0" smtClean="0"/>
              <a:t>, </a:t>
            </a:r>
            <a:r>
              <a:rPr lang="en-US" b="1" dirty="0" err="1" smtClean="0"/>
              <a:t>predvi</a:t>
            </a:r>
            <a:r>
              <a:rPr lang="sr-Latn-RS" b="1" dirty="0" smtClean="0"/>
              <a:t>đ</a:t>
            </a:r>
            <a:r>
              <a:rPr lang="en-US" b="1" dirty="0" err="1" smtClean="0"/>
              <a:t>anje</a:t>
            </a:r>
            <a:r>
              <a:rPr lang="en-US" b="1" dirty="0" smtClean="0"/>
              <a:t> </a:t>
            </a:r>
            <a:r>
              <a:rPr lang="en-US" b="1" dirty="0" err="1" smtClean="0"/>
              <a:t>jedne</a:t>
            </a:r>
            <a:r>
              <a:rPr lang="en-US" b="1" dirty="0" smtClean="0"/>
              <a:t> </a:t>
            </a:r>
            <a:r>
              <a:rPr lang="en-US" b="1" dirty="0" err="1" smtClean="0"/>
              <a:t>industrijske</a:t>
            </a:r>
            <a:r>
              <a:rPr lang="en-US" b="1" dirty="0" smtClean="0"/>
              <a:t> </a:t>
            </a:r>
            <a:r>
              <a:rPr lang="en-US" b="1" dirty="0" err="1" smtClean="0"/>
              <a:t>delatnosti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predvi</a:t>
            </a:r>
            <a:r>
              <a:rPr lang="sr-Latn-RS" b="1" dirty="0" smtClean="0"/>
              <a:t>đ</a:t>
            </a:r>
            <a:r>
              <a:rPr lang="en-US" b="1" dirty="0" err="1" smtClean="0"/>
              <a:t>anje</a:t>
            </a:r>
            <a:r>
              <a:rPr lang="en-US" b="1" dirty="0" smtClean="0"/>
              <a:t> </a:t>
            </a:r>
            <a:r>
              <a:rPr lang="en-US" b="1" dirty="0" err="1" smtClean="0"/>
              <a:t>prodaje</a:t>
            </a:r>
            <a:r>
              <a:rPr lang="en-US" b="1" dirty="0" smtClean="0"/>
              <a:t> same </a:t>
            </a:r>
            <a:r>
              <a:rPr lang="en-US" b="1" dirty="0" err="1" smtClean="0"/>
              <a:t>kompanije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b="1" dirty="0" smtClean="0"/>
              <a:t>KRAJNJI REZULTAT </a:t>
            </a:r>
            <a:r>
              <a:rPr lang="en-US" dirty="0" smtClean="0"/>
              <a:t>– </a:t>
            </a:r>
            <a:r>
              <a:rPr lang="en-US" dirty="0" err="1" smtClean="0"/>
              <a:t>predvi</a:t>
            </a:r>
            <a:r>
              <a:rPr lang="sr-Latn-RS" dirty="0" smtClean="0"/>
              <a:t>đ</a:t>
            </a:r>
            <a:r>
              <a:rPr lang="en-US" dirty="0" err="1" smtClean="0"/>
              <a:t>anje</a:t>
            </a:r>
            <a:r>
              <a:rPr lang="en-US" dirty="0" smtClean="0"/>
              <a:t> </a:t>
            </a:r>
            <a:r>
              <a:rPr lang="en-US" dirty="0" err="1" smtClean="0"/>
              <a:t>bruto</a:t>
            </a:r>
            <a:r>
              <a:rPr lang="en-US" dirty="0" smtClean="0"/>
              <a:t> </a:t>
            </a:r>
            <a:r>
              <a:rPr lang="en-US" dirty="0" err="1" smtClean="0"/>
              <a:t>nacionalnog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ostalim</a:t>
            </a:r>
            <a:r>
              <a:rPr lang="en-US" dirty="0" smtClean="0"/>
              <a:t> </a:t>
            </a:r>
            <a:r>
              <a:rPr lang="en-US" dirty="0" err="1" smtClean="0"/>
              <a:t>pokazateljima</a:t>
            </a:r>
            <a:r>
              <a:rPr lang="en-US" dirty="0" smtClean="0"/>
              <a:t> </a:t>
            </a:r>
            <a:r>
              <a:rPr lang="en-US" dirty="0" err="1" smtClean="0"/>
              <a:t>okoline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prodaju</a:t>
            </a:r>
            <a:r>
              <a:rPr lang="en-US" dirty="0" smtClean="0"/>
              <a:t> </a:t>
            </a:r>
            <a:r>
              <a:rPr lang="en-US" dirty="0" err="1" smtClean="0"/>
              <a:t>industrijske</a:t>
            </a:r>
            <a:r>
              <a:rPr lang="en-US" dirty="0" smtClean="0"/>
              <a:t> robe.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70585" y="355084"/>
            <a:ext cx="2402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CILJNA TRŽIŠTA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600" y="1233785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uspeh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preduzeća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tržištu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posebnog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značaja</a:t>
            </a:r>
            <a:r>
              <a:rPr lang="en-US" b="1" u="sng" dirty="0" smtClean="0"/>
              <a:t> je </a:t>
            </a:r>
            <a:r>
              <a:rPr lang="en-US" b="1" u="sng" dirty="0" err="1" smtClean="0"/>
              <a:t>odabir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jednog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dela</a:t>
            </a:r>
            <a:r>
              <a:rPr lang="en-US" b="1" u="sng" dirty="0" smtClean="0"/>
              <a:t> tog </a:t>
            </a:r>
            <a:r>
              <a:rPr lang="en-US" b="1" u="sng" dirty="0" err="1" smtClean="0"/>
              <a:t>tržišta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odnosno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fokusiranje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ciljno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tržište</a:t>
            </a:r>
            <a:r>
              <a:rPr lang="en-US" b="1" u="sng" dirty="0" smtClean="0"/>
              <a:t>. </a:t>
            </a:r>
            <a:endParaRPr lang="en-US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177800" y="18802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Masovni</a:t>
            </a:r>
            <a:r>
              <a:rPr lang="en-US" dirty="0" smtClean="0"/>
              <a:t> marketing je </a:t>
            </a:r>
            <a:r>
              <a:rPr lang="en-US" dirty="0" err="1" smtClean="0"/>
              <a:t>zahtevao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 o </a:t>
            </a:r>
            <a:r>
              <a:rPr lang="en-US" dirty="0" err="1" smtClean="0"/>
              <a:t>prosečnom</a:t>
            </a:r>
            <a:r>
              <a:rPr lang="en-US" dirty="0" smtClean="0"/>
              <a:t> </a:t>
            </a:r>
            <a:r>
              <a:rPr lang="en-US" dirty="0" err="1" smtClean="0"/>
              <a:t>kupcu</a:t>
            </a:r>
            <a:r>
              <a:rPr lang="sr-Latn-R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Marketar</a:t>
            </a:r>
            <a:r>
              <a:rPr lang="en-US" dirty="0" smtClean="0"/>
              <a:t>,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tržište</a:t>
            </a:r>
            <a:r>
              <a:rPr lang="en-US" dirty="0" smtClean="0"/>
              <a:t>,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umu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: </a:t>
            </a:r>
            <a:r>
              <a:rPr lang="en-US" dirty="0" err="1" smtClean="0"/>
              <a:t>lakše</a:t>
            </a:r>
            <a:r>
              <a:rPr lang="en-US" dirty="0" smtClean="0"/>
              <a:t> je </a:t>
            </a:r>
            <a:r>
              <a:rPr lang="en-US" dirty="0" err="1" smtClean="0"/>
              <a:t>prodavati</a:t>
            </a:r>
            <a:r>
              <a:rPr lang="en-US" dirty="0" smtClean="0"/>
              <a:t> </a:t>
            </a:r>
            <a:r>
              <a:rPr lang="en-US" dirty="0" err="1" smtClean="0"/>
              <a:t>ljudima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novca</a:t>
            </a:r>
            <a:r>
              <a:rPr lang="en-US" dirty="0" smtClean="0"/>
              <a:t> </a:t>
            </a:r>
            <a:r>
              <a:rPr lang="en-US" dirty="0" err="1" smtClean="0"/>
              <a:t>nego</a:t>
            </a:r>
            <a:r>
              <a:rPr lang="en-US" dirty="0" smtClean="0"/>
              <a:t> </a:t>
            </a:r>
            <a:r>
              <a:rPr lang="en-US" dirty="0" err="1" smtClean="0"/>
              <a:t>ljudima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se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truditi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prodaju</a:t>
            </a:r>
            <a:r>
              <a:rPr lang="en-US" dirty="0" smtClean="0"/>
              <a:t> </a:t>
            </a:r>
            <a:r>
              <a:rPr lang="en-US" dirty="0" err="1" smtClean="0"/>
              <a:t>proizvode</a:t>
            </a:r>
            <a:r>
              <a:rPr lang="en-US" dirty="0" smtClean="0"/>
              <a:t> </a:t>
            </a:r>
            <a:r>
              <a:rPr lang="en-US" dirty="0" err="1" smtClean="0"/>
              <a:t>korisnicima</a:t>
            </a:r>
            <a:r>
              <a:rPr lang="en-US" dirty="0" smtClean="0"/>
              <a:t>, a ne </a:t>
            </a:r>
            <a:r>
              <a:rPr lang="en-US" dirty="0" err="1" smtClean="0"/>
              <a:t>kupcima</a:t>
            </a:r>
            <a:r>
              <a:rPr lang="en-US" dirty="0" smtClean="0"/>
              <a:t>.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faktori</a:t>
            </a:r>
            <a:r>
              <a:rPr lang="en-US" dirty="0" smtClean="0"/>
              <a:t> </a:t>
            </a:r>
            <a:r>
              <a:rPr lang="en-US" dirty="0" err="1" smtClean="0"/>
              <a:t>izloženi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uticaju</a:t>
            </a:r>
            <a:r>
              <a:rPr lang="en-US" dirty="0" smtClean="0"/>
              <a:t> </a:t>
            </a:r>
            <a:r>
              <a:rPr lang="en-US" dirty="0" err="1" smtClean="0"/>
              <a:t>marketara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upućuju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postavi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r>
              <a:rPr lang="en-US" dirty="0" smtClean="0"/>
              <a:t>, </a:t>
            </a:r>
            <a:r>
              <a:rPr lang="en-US" dirty="0" err="1" smtClean="0"/>
              <a:t>cenu</a:t>
            </a:r>
            <a:r>
              <a:rPr lang="en-US" dirty="0" smtClean="0"/>
              <a:t>,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promociju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izazvao</a:t>
            </a:r>
            <a:r>
              <a:rPr lang="en-US" dirty="0" smtClean="0"/>
              <a:t> </a:t>
            </a:r>
            <a:r>
              <a:rPr lang="en-US" dirty="0" err="1" smtClean="0"/>
              <a:t>snažnu</a:t>
            </a:r>
            <a:r>
              <a:rPr lang="en-US" dirty="0" smtClean="0"/>
              <a:t> </a:t>
            </a:r>
            <a:r>
              <a:rPr lang="en-US" dirty="0" err="1" smtClean="0"/>
              <a:t>reakciju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6866" name="Picture 2" descr="Savjeti za uspješnu motivaciju prodaje - Profitiraj.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7975" y="2006600"/>
            <a:ext cx="3424778" cy="2843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70585" y="355084"/>
            <a:ext cx="2402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CILJNA TRŽIŠTA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0" y="1309985"/>
            <a:ext cx="861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Stvarni</a:t>
            </a:r>
            <a:r>
              <a:rPr lang="en-US" dirty="0" smtClean="0"/>
              <a:t> mix </a:t>
            </a:r>
            <a:r>
              <a:rPr lang="en-US" dirty="0" err="1" smtClean="0"/>
              <a:t>promocije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distribucije</a:t>
            </a:r>
            <a:r>
              <a:rPr lang="en-US" dirty="0" smtClean="0"/>
              <a:t> </a:t>
            </a:r>
            <a:r>
              <a:rPr lang="en-US" dirty="0" err="1" smtClean="0"/>
              <a:t>mogao</a:t>
            </a:r>
            <a:r>
              <a:rPr lang="en-US" dirty="0" smtClean="0"/>
              <a:t> bi se </a:t>
            </a:r>
            <a:r>
              <a:rPr lang="en-US" dirty="0" err="1" smtClean="0"/>
              <a:t>podrobnije</a:t>
            </a:r>
            <a:r>
              <a:rPr lang="en-US" dirty="0" smtClean="0"/>
              <a:t> </a:t>
            </a:r>
            <a:r>
              <a:rPr lang="en-US" dirty="0" err="1" smtClean="0"/>
              <a:t>iskazati</a:t>
            </a:r>
            <a:r>
              <a:rPr lang="en-US" dirty="0" smtClean="0"/>
              <a:t> </a:t>
            </a:r>
            <a:r>
              <a:rPr lang="en-US" dirty="0" err="1" smtClean="0"/>
              <a:t>uvrštenjem</a:t>
            </a:r>
            <a:r>
              <a:rPr lang="en-US" dirty="0" smtClean="0"/>
              <a:t> </a:t>
            </a:r>
            <a:r>
              <a:rPr lang="en-US" dirty="0" err="1" smtClean="0"/>
              <a:t>stavki</a:t>
            </a:r>
            <a:r>
              <a:rPr lang="en-US" dirty="0" smtClean="0"/>
              <a:t> </a:t>
            </a:r>
            <a:r>
              <a:rPr lang="en-US" dirty="0" err="1" smtClean="0"/>
              <a:t>bilansa</a:t>
            </a:r>
            <a:r>
              <a:rPr lang="en-US" dirty="0" smtClean="0"/>
              <a:t> (</a:t>
            </a:r>
            <a:r>
              <a:rPr lang="en-US" dirty="0" err="1" smtClean="0"/>
              <a:t>fondovi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osoblje</a:t>
            </a:r>
            <a:r>
              <a:rPr lang="en-US" dirty="0" smtClean="0"/>
              <a:t>) u </a:t>
            </a:r>
            <a:r>
              <a:rPr lang="en-US" dirty="0" err="1" smtClean="0"/>
              <a:t>odgovarajuće</a:t>
            </a:r>
            <a:r>
              <a:rPr lang="en-US" dirty="0" smtClean="0"/>
              <a:t> </a:t>
            </a:r>
            <a:r>
              <a:rPr lang="en-US" dirty="0" err="1" smtClean="0"/>
              <a:t>kvadrate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err="1" smtClean="0"/>
              <a:t>A</a:t>
            </a:r>
            <a:r>
              <a:rPr lang="en-US" dirty="0" err="1" smtClean="0"/>
              <a:t>naliza</a:t>
            </a:r>
            <a:r>
              <a:rPr lang="en-US" dirty="0" smtClean="0"/>
              <a:t> </a:t>
            </a:r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 smtClean="0"/>
              <a:t>marketaru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dugoročnog</a:t>
            </a:r>
            <a:r>
              <a:rPr lang="en-US" dirty="0" smtClean="0"/>
              <a:t> </a:t>
            </a:r>
            <a:r>
              <a:rPr lang="en-US" dirty="0" err="1" smtClean="0"/>
              <a:t>profitnog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pojedinog</a:t>
            </a:r>
            <a:r>
              <a:rPr lang="en-US" dirty="0" smtClean="0"/>
              <a:t> </a:t>
            </a:r>
            <a:r>
              <a:rPr lang="en-US" dirty="0" err="1" smtClean="0"/>
              <a:t>segmenta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pomaže</a:t>
            </a:r>
            <a:r>
              <a:rPr lang="en-US" dirty="0" smtClean="0"/>
              <a:t> u </a:t>
            </a:r>
            <a:r>
              <a:rPr lang="en-US" dirty="0" err="1" smtClean="0"/>
              <a:t>donošenju</a:t>
            </a:r>
            <a:r>
              <a:rPr lang="en-US" dirty="0" smtClean="0"/>
              <a:t> </a:t>
            </a:r>
            <a:r>
              <a:rPr lang="en-US" dirty="0" err="1" smtClean="0"/>
              <a:t>odluke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</a:t>
            </a:r>
            <a:r>
              <a:rPr lang="en-US" dirty="0" err="1" smtClean="0"/>
              <a:t>segmenata</a:t>
            </a:r>
            <a:r>
              <a:rPr lang="en-US" dirty="0" smtClean="0"/>
              <a:t> </a:t>
            </a:r>
            <a:r>
              <a:rPr lang="en-US" dirty="0" err="1" smtClean="0"/>
              <a:t>izabrati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primeniti</a:t>
            </a:r>
            <a:r>
              <a:rPr lang="en-US" dirty="0" smtClean="0"/>
              <a:t> </a:t>
            </a:r>
            <a:r>
              <a:rPr lang="en-US" dirty="0" err="1" smtClean="0"/>
              <a:t>jednu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tri, </a:t>
            </a:r>
            <a:r>
              <a:rPr lang="en-US" dirty="0" err="1" smtClean="0"/>
              <a:t>alternativne</a:t>
            </a:r>
            <a:r>
              <a:rPr lang="en-US" dirty="0" smtClean="0"/>
              <a:t>, </a:t>
            </a:r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 smtClean="0"/>
              <a:t>poznate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sr-Latn-RS" dirty="0" smtClean="0"/>
              <a:t>:</a:t>
            </a:r>
          </a:p>
          <a:p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Nediferencirani</a:t>
            </a:r>
            <a:r>
              <a:rPr lang="en-US" dirty="0" smtClean="0"/>
              <a:t> marketing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Diferencirani</a:t>
            </a:r>
            <a:r>
              <a:rPr lang="en-US" dirty="0" smtClean="0"/>
              <a:t> marketing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Koncentrisani</a:t>
            </a:r>
            <a:r>
              <a:rPr lang="en-US" dirty="0" smtClean="0"/>
              <a:t> marketing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38914" name="Picture 2" descr="Marketing i blockchain tehnologija | PC Pr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919611"/>
            <a:ext cx="3502025" cy="1969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23852" y="190500"/>
            <a:ext cx="3722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</a:rPr>
              <a:t>PREDVIĐANJE </a:t>
            </a:r>
            <a:endParaRPr lang="sr-Latn-RS" sz="2400" dirty="0" smtClean="0">
              <a:solidFill>
                <a:schemeClr val="bg1"/>
              </a:solidFill>
            </a:endParaRPr>
          </a:p>
          <a:p>
            <a:pPr algn="ctr"/>
            <a:r>
              <a:rPr lang="vi-VN" sz="2400" dirty="0" smtClean="0">
                <a:solidFill>
                  <a:schemeClr val="bg1"/>
                </a:solidFill>
              </a:rPr>
              <a:t>POTRAŽNJE I PRODAJE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3200" y="1397000"/>
            <a:ext cx="8788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predvi</a:t>
            </a:r>
            <a:r>
              <a:rPr lang="sr-Latn-RS" dirty="0" smtClean="0"/>
              <a:t>đ</a:t>
            </a:r>
            <a:r>
              <a:rPr lang="en-US" dirty="0" err="1" smtClean="0"/>
              <a:t>anju</a:t>
            </a:r>
            <a:r>
              <a:rPr lang="en-US" dirty="0" smtClean="0"/>
              <a:t> </a:t>
            </a:r>
            <a:r>
              <a:rPr lang="en-US" dirty="0" err="1" smtClean="0"/>
              <a:t>potražnje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enog</a:t>
            </a:r>
            <a:r>
              <a:rPr lang="en-US" dirty="0" smtClean="0"/>
              <a:t> </a:t>
            </a:r>
            <a:r>
              <a:rPr lang="en-US" dirty="0" err="1" smtClean="0"/>
              <a:t>konkretnog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krajnji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želi</a:t>
            </a:r>
            <a:r>
              <a:rPr lang="en-US" dirty="0" smtClean="0"/>
              <a:t> </a:t>
            </a:r>
            <a:r>
              <a:rPr lang="en-US" dirty="0" err="1" smtClean="0"/>
              <a:t>postići</a:t>
            </a:r>
            <a:r>
              <a:rPr lang="en-US" dirty="0" smtClean="0"/>
              <a:t> je </a:t>
            </a:r>
            <a:r>
              <a:rPr lang="en-US" dirty="0" err="1" smtClean="0"/>
              <a:t>odgovor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obim</a:t>
            </a:r>
            <a:r>
              <a:rPr lang="en-US" dirty="0" smtClean="0"/>
              <a:t> (</a:t>
            </a:r>
            <a:r>
              <a:rPr lang="en-US" dirty="0" err="1" smtClean="0"/>
              <a:t>količinu</a:t>
            </a:r>
            <a:r>
              <a:rPr lang="en-US" dirty="0" smtClean="0"/>
              <a:t>)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moći</a:t>
            </a:r>
            <a:r>
              <a:rPr lang="en-US" dirty="0" smtClean="0"/>
              <a:t> </a:t>
            </a:r>
            <a:r>
              <a:rPr lang="en-US" dirty="0" err="1" smtClean="0"/>
              <a:t>plasirati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konkretno</a:t>
            </a:r>
            <a:r>
              <a:rPr lang="en-US" dirty="0" smtClean="0"/>
              <a:t> </a:t>
            </a:r>
            <a:r>
              <a:rPr lang="en-US" dirty="0" err="1" smtClean="0"/>
              <a:t>tržište</a:t>
            </a:r>
            <a:r>
              <a:rPr lang="en-US" dirty="0" smtClean="0"/>
              <a:t> u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enom</a:t>
            </a:r>
            <a:r>
              <a:rPr lang="en-US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razdoblju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28221" y="2361684"/>
            <a:ext cx="404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 err="1" smtClean="0"/>
              <a:t>konjukture</a:t>
            </a:r>
            <a:r>
              <a:rPr lang="en-US" dirty="0" smtClean="0"/>
              <a:t> </a:t>
            </a:r>
            <a:r>
              <a:rPr lang="en-US" dirty="0" err="1" smtClean="0"/>
              <a:t>konkretnog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78500" y="2857500"/>
            <a:ext cx="9525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841500" y="2882900"/>
            <a:ext cx="939800" cy="44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9302" y="3466584"/>
            <a:ext cx="2197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Privredna</a:t>
            </a:r>
            <a:r>
              <a:rPr lang="en-US" dirty="0" smtClean="0"/>
              <a:t> </a:t>
            </a:r>
            <a:r>
              <a:rPr lang="en-US" dirty="0" err="1" smtClean="0"/>
              <a:t>konjuktura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999976" y="4126984"/>
            <a:ext cx="2019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Sekularne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162300" y="3035300"/>
            <a:ext cx="1117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781550" y="3206750"/>
            <a:ext cx="9525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34233" y="3987284"/>
            <a:ext cx="194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Sezonske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105301" y="3504684"/>
            <a:ext cx="193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Ciklične</a:t>
            </a:r>
            <a:r>
              <a:rPr lang="en-US" dirty="0" smtClean="0"/>
              <a:t> </a:t>
            </a:r>
            <a:r>
              <a:rPr lang="en-US" dirty="0" err="1" smtClean="0"/>
              <a:t>fluktuacije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73100" y="3530600"/>
            <a:ext cx="2095500" cy="3175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943100" y="4191000"/>
            <a:ext cx="2095500" cy="3175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165600" y="4038600"/>
            <a:ext cx="2095500" cy="3175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94400" y="3568700"/>
            <a:ext cx="2095500" cy="31750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83421" y="190500"/>
            <a:ext cx="5003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ODREĐIVANJE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TRŽIŠNOG I PRODAJNOG POTENCIJALA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100" y="1257300"/>
            <a:ext cx="8788400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skoro</a:t>
            </a:r>
            <a:r>
              <a:rPr lang="en-US" dirty="0" smtClean="0"/>
              <a:t> </a:t>
            </a:r>
            <a:r>
              <a:rPr lang="en-US" dirty="0" err="1" smtClean="0"/>
              <a:t>preduzeću</a:t>
            </a:r>
            <a:r>
              <a:rPr lang="en-US" dirty="0" smtClean="0"/>
              <a:t> </a:t>
            </a:r>
            <a:r>
              <a:rPr lang="en-US" dirty="0" err="1" smtClean="0"/>
              <a:t>svakodnevno</a:t>
            </a:r>
            <a:r>
              <a:rPr lang="en-US" dirty="0" smtClean="0"/>
              <a:t> se </a:t>
            </a:r>
            <a:r>
              <a:rPr lang="en-US" dirty="0" err="1" smtClean="0"/>
              <a:t>postavlja</a:t>
            </a:r>
            <a:r>
              <a:rPr lang="en-US" dirty="0" smtClean="0"/>
              <a:t> </a:t>
            </a:r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količine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prodavati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prodaju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prodavati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enom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– </a:t>
            </a:r>
            <a:r>
              <a:rPr lang="en-US" dirty="0" err="1" smtClean="0"/>
              <a:t>domaćem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inostranom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1300" y="21862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TRŽIŠNI POTENCIJAL </a:t>
            </a:r>
            <a:r>
              <a:rPr lang="en-US" dirty="0" err="1" smtClean="0"/>
              <a:t>označava</a:t>
            </a:r>
            <a:r>
              <a:rPr lang="en-US" dirty="0" smtClean="0"/>
              <a:t> </a:t>
            </a:r>
            <a:r>
              <a:rPr lang="en-US" dirty="0" err="1" smtClean="0"/>
              <a:t>ukupnu</a:t>
            </a:r>
            <a:r>
              <a:rPr lang="en-US" dirty="0" smtClean="0"/>
              <a:t> </a:t>
            </a:r>
            <a:r>
              <a:rPr lang="en-US" dirty="0" err="1" smtClean="0"/>
              <a:t>količinu</a:t>
            </a:r>
            <a:r>
              <a:rPr lang="en-US" dirty="0" smtClean="0"/>
              <a:t> </a:t>
            </a:r>
            <a:r>
              <a:rPr lang="en-US" dirty="0" err="1" smtClean="0"/>
              <a:t>odreĎene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prodati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enom</a:t>
            </a:r>
            <a:r>
              <a:rPr lang="en-US" dirty="0" smtClean="0"/>
              <a:t> </a:t>
            </a:r>
            <a:r>
              <a:rPr lang="en-US" dirty="0" err="1" smtClean="0"/>
              <a:t>tržišnom</a:t>
            </a:r>
            <a:r>
              <a:rPr lang="en-US" dirty="0" smtClean="0"/>
              <a:t> </a:t>
            </a:r>
            <a:r>
              <a:rPr lang="en-US" dirty="0" err="1" smtClean="0"/>
              <a:t>segmentu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32161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PRODAJNI POTENCIJAL </a:t>
            </a:r>
            <a:r>
              <a:rPr lang="en-US" dirty="0" smtClean="0"/>
              <a:t>je </a:t>
            </a:r>
            <a:r>
              <a:rPr lang="en-US" dirty="0" err="1" smtClean="0"/>
              <a:t>količina</a:t>
            </a:r>
            <a:r>
              <a:rPr lang="en-US" dirty="0" smtClean="0"/>
              <a:t> </a:t>
            </a:r>
            <a:r>
              <a:rPr lang="en-US" dirty="0" err="1" smtClean="0"/>
              <a:t>odreĎene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bi </a:t>
            </a:r>
            <a:r>
              <a:rPr lang="en-US" dirty="0" err="1" smtClean="0"/>
              <a:t>jedno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moglo</a:t>
            </a:r>
            <a:r>
              <a:rPr lang="en-US" dirty="0" smtClean="0"/>
              <a:t> </a:t>
            </a:r>
            <a:r>
              <a:rPr lang="en-US" dirty="0" err="1" smtClean="0"/>
              <a:t>prodavati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tom </a:t>
            </a:r>
            <a:r>
              <a:rPr lang="en-US" dirty="0" err="1" smtClean="0"/>
              <a:t>istom</a:t>
            </a:r>
            <a:r>
              <a:rPr lang="en-US" dirty="0" smtClean="0"/>
              <a:t> </a:t>
            </a:r>
            <a:r>
              <a:rPr lang="en-US" dirty="0" err="1" smtClean="0"/>
              <a:t>segmentu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području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 descr="Производни потенцијал је ... дефиниција, начини развоја, карактеристике -  Индустрије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8274" y="2252662"/>
            <a:ext cx="3679825" cy="2745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106417" y="405884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PROGNOZA PRODAJE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1700" y="1232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u="sng" dirty="0" err="1" smtClean="0"/>
              <a:t>Prognoza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prodaje</a:t>
            </a:r>
            <a:r>
              <a:rPr lang="en-US" b="1" u="sng" dirty="0" smtClean="0"/>
              <a:t> se </a:t>
            </a:r>
            <a:r>
              <a:rPr lang="en-US" b="1" u="sng" dirty="0" err="1" smtClean="0"/>
              <a:t>smatra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jednom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najvažnijih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aktivnosti</a:t>
            </a:r>
            <a:r>
              <a:rPr lang="en-US" b="1" u="sng" dirty="0" smtClean="0"/>
              <a:t> u </a:t>
            </a:r>
            <a:r>
              <a:rPr lang="en-US" b="1" u="sng" dirty="0" err="1" smtClean="0"/>
              <a:t>tržišnom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poslovanju</a:t>
            </a:r>
            <a:r>
              <a:rPr lang="en-US" b="1" u="sng" dirty="0" smtClean="0"/>
              <a:t>. </a:t>
            </a:r>
            <a:endParaRPr lang="en-US" b="1" u="sng" dirty="0"/>
          </a:p>
        </p:txBody>
      </p:sp>
      <p:sp>
        <p:nvSpPr>
          <p:cNvPr id="14" name="Rounded Rectangle 13"/>
          <p:cNvSpPr/>
          <p:nvPr/>
        </p:nvSpPr>
        <p:spPr>
          <a:xfrm>
            <a:off x="241300" y="1955800"/>
            <a:ext cx="44704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Prognoziranje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je </a:t>
            </a:r>
            <a:r>
              <a:rPr lang="en-US" dirty="0" err="1" smtClean="0"/>
              <a:t>težak</a:t>
            </a:r>
            <a:r>
              <a:rPr lang="en-US" dirty="0" smtClean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, </a:t>
            </a:r>
            <a:r>
              <a:rPr lang="en-US" dirty="0" err="1" smtClean="0"/>
              <a:t>okružen</a:t>
            </a:r>
            <a:r>
              <a:rPr lang="en-US" dirty="0" smtClean="0"/>
              <a:t> </a:t>
            </a:r>
            <a:r>
              <a:rPr lang="en-US" dirty="0" err="1" smtClean="0"/>
              <a:t>elementima</a:t>
            </a:r>
            <a:r>
              <a:rPr lang="en-US" dirty="0" smtClean="0"/>
              <a:t> </a:t>
            </a:r>
            <a:r>
              <a:rPr lang="en-US" dirty="0" err="1" smtClean="0"/>
              <a:t>nesigurnosti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73500" y="2755900"/>
            <a:ext cx="5067300" cy="11557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mnoga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se </a:t>
            </a:r>
            <a:r>
              <a:rPr lang="en-US" dirty="0" err="1" smtClean="0"/>
              <a:t>ispomažu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varijanti</a:t>
            </a:r>
            <a:r>
              <a:rPr lang="en-US" dirty="0" smtClean="0"/>
              <a:t> </a:t>
            </a:r>
            <a:r>
              <a:rPr lang="en-US" dirty="0" err="1" smtClean="0"/>
              <a:t>prognoza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, </a:t>
            </a:r>
            <a:r>
              <a:rPr lang="en-US" dirty="0" err="1" smtClean="0"/>
              <a:t>uzimajući</a:t>
            </a:r>
            <a:r>
              <a:rPr lang="en-US" dirty="0" smtClean="0"/>
              <a:t> u </a:t>
            </a:r>
            <a:r>
              <a:rPr lang="en-US" dirty="0" err="1" smtClean="0"/>
              <a:t>obzir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tokove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3200" y="4394885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Subjektivni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2298" y="4444484"/>
            <a:ext cx="146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Delphi </a:t>
            </a:r>
            <a:r>
              <a:rPr lang="en-US" dirty="0" err="1" smtClean="0"/>
              <a:t>metod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69881" y="4419084"/>
            <a:ext cx="198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Objektivne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41300" y="4368800"/>
            <a:ext cx="1892300" cy="4445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22600" y="4381500"/>
            <a:ext cx="2070100" cy="4445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578600" y="4406900"/>
            <a:ext cx="1562100" cy="4445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Samsung patentira novu kameru za skeniranje oka i prepoznavanje  biometrijskih podataka - ProMobi : ProMo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2717799"/>
            <a:ext cx="2374900" cy="158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1529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ISTRAŽIVANJE TRŽIŠTA ZA POTREBE PLANIRANJA I RAZVOJA PROIZVODA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7800" y="1247686"/>
            <a:ext cx="8801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/>
              <a:t>Za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odlučivanje</a:t>
            </a:r>
            <a:r>
              <a:rPr lang="en-US" b="1" u="sng" dirty="0" smtClean="0"/>
              <a:t> o </a:t>
            </a:r>
            <a:r>
              <a:rPr lang="en-US" b="1" u="sng" dirty="0" err="1" smtClean="0"/>
              <a:t>vrsti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kvalitetu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drugim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karakteristikama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proizvoda</a:t>
            </a:r>
            <a:r>
              <a:rPr lang="en-US" b="1" u="sng" dirty="0" smtClean="0"/>
              <a:t>, </a:t>
            </a:r>
            <a:r>
              <a:rPr lang="en-US" b="1" u="sng" dirty="0" err="1" smtClean="0"/>
              <a:t>njegovoj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prodaji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promociji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istraživanje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konkretnog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tržišta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igra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veliku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ulogu</a:t>
            </a:r>
            <a:r>
              <a:rPr lang="en-US" b="1" u="sng" dirty="0" smtClean="0"/>
              <a:t>. </a:t>
            </a:r>
            <a:endParaRPr lang="en-US" b="1" u="sng" dirty="0"/>
          </a:p>
        </p:txBody>
      </p:sp>
      <p:sp>
        <p:nvSpPr>
          <p:cNvPr id="27" name="Rounded Rectangle 26"/>
          <p:cNvSpPr/>
          <p:nvPr/>
        </p:nvSpPr>
        <p:spPr>
          <a:xfrm>
            <a:off x="647700" y="2184400"/>
            <a:ext cx="21717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err="1" smtClean="0"/>
              <a:t>P</a:t>
            </a:r>
            <a:r>
              <a:rPr lang="en-US" dirty="0" err="1" smtClean="0"/>
              <a:t>laniranje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628900" y="2959100"/>
            <a:ext cx="14097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smtClean="0"/>
              <a:t>Faz</a:t>
            </a:r>
            <a:r>
              <a:rPr lang="en-US" dirty="0" smtClean="0"/>
              <a:t>a </a:t>
            </a:r>
            <a:r>
              <a:rPr lang="en-US" dirty="0" err="1" smtClean="0"/>
              <a:t>razvoja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229100" y="3721100"/>
            <a:ext cx="30607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 smtClean="0"/>
              <a:t>L</a:t>
            </a:r>
            <a:r>
              <a:rPr lang="en-US" dirty="0" err="1" smtClean="0"/>
              <a:t>ansiranje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komercijalizacija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92300" y="2667000"/>
            <a:ext cx="647700" cy="33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90900" y="3454400"/>
            <a:ext cx="6731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9100" y="4143970"/>
            <a:ext cx="840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, </a:t>
            </a:r>
            <a:r>
              <a:rPr lang="en-US" dirty="0" err="1" smtClean="0"/>
              <a:t>verovatno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važnije</a:t>
            </a:r>
            <a:r>
              <a:rPr lang="en-US" dirty="0" smtClean="0"/>
              <a:t> </a:t>
            </a:r>
            <a:r>
              <a:rPr lang="en-US" dirty="0" err="1" smtClean="0"/>
              <a:t>odluke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odluke</a:t>
            </a:r>
            <a:r>
              <a:rPr lang="en-US" dirty="0" smtClean="0"/>
              <a:t> o </a:t>
            </a:r>
            <a:r>
              <a:rPr lang="en-US" dirty="0" err="1" smtClean="0"/>
              <a:t>novom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inoviranom</a:t>
            </a:r>
            <a:r>
              <a:rPr lang="en-US" dirty="0" smtClean="0"/>
              <a:t> </a:t>
            </a:r>
            <a:r>
              <a:rPr lang="en-US" dirty="0" err="1" smtClean="0"/>
              <a:t>proizvodu</a:t>
            </a:r>
            <a:r>
              <a:rPr lang="en-US" dirty="0" smtClean="0"/>
              <a:t>: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asortiman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najbolje</a:t>
            </a:r>
            <a:r>
              <a:rPr lang="en-US" dirty="0" smtClean="0"/>
              <a:t> </a:t>
            </a:r>
            <a:r>
              <a:rPr lang="en-US" dirty="0" err="1" smtClean="0"/>
              <a:t>uspeti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doneti</a:t>
            </a:r>
            <a:r>
              <a:rPr lang="en-US" dirty="0" smtClean="0"/>
              <a:t> </a:t>
            </a:r>
            <a:r>
              <a:rPr lang="en-US" dirty="0" err="1" smtClean="0"/>
              <a:t>preduzeću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, </a:t>
            </a:r>
            <a:r>
              <a:rPr lang="en-US" dirty="0" err="1" smtClean="0"/>
              <a:t>rast</a:t>
            </a:r>
            <a:r>
              <a:rPr lang="en-US" dirty="0" smtClean="0"/>
              <a:t>, a u </a:t>
            </a:r>
            <a:r>
              <a:rPr lang="en-US" dirty="0" err="1" smtClean="0"/>
              <a:t>krajnjoj</a:t>
            </a:r>
            <a:r>
              <a:rPr lang="en-US" dirty="0" smtClean="0"/>
              <a:t> </a:t>
            </a:r>
            <a:r>
              <a:rPr lang="en-US" dirty="0" err="1" smtClean="0"/>
              <a:t>liniji</a:t>
            </a:r>
            <a:r>
              <a:rPr lang="en-US" dirty="0" smtClean="0"/>
              <a:t> </a:t>
            </a:r>
            <a:r>
              <a:rPr lang="en-US" dirty="0" err="1" smtClean="0"/>
              <a:t>opstanak</a:t>
            </a:r>
            <a:r>
              <a:rPr lang="en-US" dirty="0" smtClean="0"/>
              <a:t> u </a:t>
            </a:r>
            <a:r>
              <a:rPr lang="en-US" dirty="0" err="1" smtClean="0"/>
              <a:t>dužem</a:t>
            </a:r>
            <a:r>
              <a:rPr lang="en-US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razdoblju</a:t>
            </a:r>
            <a:r>
              <a:rPr lang="sr-Latn-RS" dirty="0" smtClean="0"/>
              <a:t>.</a:t>
            </a:r>
            <a:endParaRPr lang="en-US" dirty="0"/>
          </a:p>
        </p:txBody>
      </p:sp>
      <p:pic>
        <p:nvPicPr>
          <p:cNvPr id="44034" name="Picture 2" descr="Da li se u Srbiji isplati lansiranje novog proizvoda? - POR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75" y="1963737"/>
            <a:ext cx="1597025" cy="159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What should you know about a company? - VIC GROSJ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9075" y="11704320"/>
            <a:ext cx="9486900" cy="664083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019788" y="367784"/>
            <a:ext cx="4740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ODREĐIVANJE OSOBINA PROIZVODA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7800" y="129728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se </a:t>
            </a:r>
            <a:r>
              <a:rPr lang="en-US" dirty="0" err="1" smtClean="0"/>
              <a:t>uzimati</a:t>
            </a:r>
            <a:r>
              <a:rPr lang="en-US" dirty="0" smtClean="0"/>
              <a:t> u </a:t>
            </a:r>
            <a:r>
              <a:rPr lang="en-US" dirty="0" err="1" smtClean="0"/>
              <a:t>obzir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marketing </a:t>
            </a:r>
            <a:r>
              <a:rPr lang="en-US" dirty="0" err="1" smtClean="0"/>
              <a:t>miksa</a:t>
            </a:r>
            <a:r>
              <a:rPr lang="en-US" dirty="0" smtClean="0"/>
              <a:t>, pre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cenu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Istraživanjem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saznati</a:t>
            </a:r>
            <a:r>
              <a:rPr lang="en-US" dirty="0" smtClean="0"/>
              <a:t> </a:t>
            </a:r>
            <a:r>
              <a:rPr lang="en-US" dirty="0" err="1" smtClean="0"/>
              <a:t>kakav</a:t>
            </a:r>
            <a:r>
              <a:rPr lang="en-US" dirty="0" smtClean="0"/>
              <a:t> </a:t>
            </a:r>
            <a:r>
              <a:rPr lang="en-US" dirty="0" err="1" smtClean="0"/>
              <a:t>konjukturni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približio</a:t>
            </a:r>
            <a:r>
              <a:rPr lang="en-US" dirty="0" smtClean="0"/>
              <a:t> </a:t>
            </a:r>
            <a:r>
              <a:rPr lang="en-US" dirty="0" err="1" smtClean="0"/>
              <a:t>željama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predstavama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.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 </a:t>
            </a:r>
            <a:r>
              <a:rPr lang="en-US" dirty="0" err="1" smtClean="0"/>
              <a:t>istraživanju</a:t>
            </a:r>
            <a:r>
              <a:rPr lang="en-US" dirty="0" smtClean="0"/>
              <a:t> </a:t>
            </a:r>
            <a:r>
              <a:rPr lang="en-US" dirty="0" err="1" smtClean="0"/>
              <a:t>važnosti</a:t>
            </a:r>
            <a:r>
              <a:rPr lang="en-U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osobina</a:t>
            </a:r>
            <a:r>
              <a:rPr lang="en-US" dirty="0" smtClean="0"/>
              <a:t> </a:t>
            </a:r>
            <a:r>
              <a:rPr lang="en-US" dirty="0" err="1" smtClean="0"/>
              <a:t>konjukturnih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metod</a:t>
            </a:r>
            <a:r>
              <a:rPr lang="en-US" dirty="0" smtClean="0"/>
              <a:t> </a:t>
            </a:r>
            <a:r>
              <a:rPr lang="en-US" dirty="0" err="1" smtClean="0"/>
              <a:t>ispitivanja</a:t>
            </a:r>
            <a:r>
              <a:rPr lang="en-US" dirty="0" smtClean="0"/>
              <a:t> </a:t>
            </a:r>
            <a:r>
              <a:rPr lang="en-US" dirty="0" err="1" smtClean="0"/>
              <a:t>upitnikom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lestvica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istraživanje</a:t>
            </a:r>
            <a:r>
              <a:rPr lang="en-US" dirty="0" smtClean="0"/>
              <a:t> </a:t>
            </a:r>
            <a:r>
              <a:rPr lang="en-US" dirty="0" err="1" smtClean="0"/>
              <a:t>stavova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Istraživanjem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saznati</a:t>
            </a:r>
            <a:r>
              <a:rPr lang="en-US" dirty="0" smtClean="0"/>
              <a:t> </a:t>
            </a:r>
            <a:r>
              <a:rPr lang="en-US" dirty="0" err="1" smtClean="0"/>
              <a:t>kakav</a:t>
            </a:r>
            <a:r>
              <a:rPr lang="en-US" dirty="0" smtClean="0"/>
              <a:t> </a:t>
            </a:r>
            <a:r>
              <a:rPr lang="en-US" dirty="0" err="1" smtClean="0"/>
              <a:t>konjukturni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približio</a:t>
            </a:r>
            <a:r>
              <a:rPr lang="en-US" dirty="0" smtClean="0"/>
              <a:t> </a:t>
            </a:r>
            <a:r>
              <a:rPr lang="en-US" dirty="0" err="1" smtClean="0"/>
              <a:t>željama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predstavama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3012" name="Picture 4" descr="24 best practice tips for ecommerce site search | Econsultancy"/>
          <p:cNvPicPr>
            <a:picLocks noChangeAspect="1" noChangeArrowheads="1"/>
          </p:cNvPicPr>
          <p:nvPr/>
        </p:nvPicPr>
        <p:blipFill>
          <a:blip r:embed="rId3" cstate="print"/>
          <a:srcRect l="27111" t="13508" r="27111" b="11545"/>
          <a:stretch>
            <a:fillRect/>
          </a:stretch>
        </p:blipFill>
        <p:spPr bwMode="auto">
          <a:xfrm>
            <a:off x="4914900" y="1487256"/>
            <a:ext cx="3911600" cy="3351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0" y="3205833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/>
              <a:t>HVALA NA PAŽNJI 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0985" y="4201875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Imate li pitanja?</a:t>
            </a:r>
            <a:endParaRPr lang="en-US" sz="2400" dirty="0"/>
          </a:p>
        </p:txBody>
      </p:sp>
      <p:pic>
        <p:nvPicPr>
          <p:cNvPr id="5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33455" y="102870"/>
            <a:ext cx="501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PROGNOZIRANJA TRAŽNJE I PLANIRANJE PRODAJE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1350486"/>
            <a:ext cx="8445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koncipiran</a:t>
            </a:r>
            <a:r>
              <a:rPr lang="en-US" dirty="0" smtClean="0"/>
              <a:t> plan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osnovno</a:t>
            </a:r>
            <a:r>
              <a:rPr lang="en-US" dirty="0" smtClean="0"/>
              <a:t> </a:t>
            </a:r>
            <a:r>
              <a:rPr lang="en-US" dirty="0" err="1" smtClean="0"/>
              <a:t>polazište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trebalo</a:t>
            </a:r>
            <a:r>
              <a:rPr lang="en-US" dirty="0" smtClean="0"/>
              <a:t> bi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integralni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ukupnog</a:t>
            </a:r>
            <a:r>
              <a:rPr lang="en-US" dirty="0" smtClean="0"/>
              <a:t> </a:t>
            </a:r>
            <a:r>
              <a:rPr lang="en-US" dirty="0" err="1" smtClean="0"/>
              <a:t>korporativnog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planiranja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srednji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dugi</a:t>
            </a:r>
            <a:r>
              <a:rPr lang="en-US" dirty="0" smtClean="0"/>
              <a:t> </a:t>
            </a:r>
            <a:r>
              <a:rPr lang="en-US" dirty="0" err="1" smtClean="0"/>
              <a:t>rok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 descr="План рада за школску 2020/2021. годину – VI разред - Зелена учио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1" y="2060574"/>
            <a:ext cx="2870200" cy="2870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23132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planiranja</a:t>
            </a:r>
            <a:r>
              <a:rPr lang="en-US" dirty="0" smtClean="0"/>
              <a:t> </a:t>
            </a:r>
            <a:r>
              <a:rPr lang="en-US" dirty="0" err="1" smtClean="0"/>
              <a:t>započinje</a:t>
            </a:r>
            <a:r>
              <a:rPr lang="en-US" dirty="0" smtClean="0"/>
              <a:t> </a:t>
            </a:r>
            <a:r>
              <a:rPr lang="en-US" dirty="0" err="1" smtClean="0"/>
              <a:t>utvrĎivanjem</a:t>
            </a:r>
            <a:r>
              <a:rPr lang="en-US" dirty="0" smtClean="0"/>
              <a:t> </a:t>
            </a:r>
            <a:r>
              <a:rPr lang="en-US" dirty="0" err="1" smtClean="0"/>
              <a:t>korporativne</a:t>
            </a:r>
            <a:r>
              <a:rPr lang="en-US" dirty="0" smtClean="0"/>
              <a:t> </a:t>
            </a:r>
            <a:r>
              <a:rPr lang="en-US" dirty="0" err="1" smtClean="0"/>
              <a:t>misije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definiše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opravdava</a:t>
            </a:r>
            <a:r>
              <a:rPr lang="en-US" dirty="0" smtClean="0"/>
              <a:t> </a:t>
            </a:r>
            <a:r>
              <a:rPr lang="en-US" dirty="0" err="1" smtClean="0"/>
              <a:t>egzistiranje</a:t>
            </a:r>
            <a:r>
              <a:rPr lang="en-US" dirty="0" smtClean="0"/>
              <a:t> </a:t>
            </a:r>
            <a:r>
              <a:rPr lang="en-US" dirty="0" err="1" smtClean="0"/>
              <a:t>konkretne</a:t>
            </a:r>
            <a:r>
              <a:rPr lang="en-US" dirty="0" smtClean="0"/>
              <a:t> </a:t>
            </a:r>
            <a:r>
              <a:rPr lang="en-US" dirty="0" err="1" smtClean="0"/>
              <a:t>korporacije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2100" y="34066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Prognoziranje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sastavni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značajni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ukupnog</a:t>
            </a:r>
            <a:r>
              <a:rPr lang="en-US" dirty="0" smtClean="0"/>
              <a:t> </a:t>
            </a:r>
            <a:r>
              <a:rPr lang="en-US" dirty="0" err="1" smtClean="0"/>
              <a:t>menadžmenta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, a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integralni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marketing </a:t>
            </a:r>
            <a:r>
              <a:rPr lang="en-US" dirty="0" err="1" smtClean="0"/>
              <a:t>informacionog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33455" y="102870"/>
            <a:ext cx="501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PROGNOZIRANJA TRAŽNJE I PLANIRANJE PRODAJE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000" y="13631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Kvote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označavaju</a:t>
            </a:r>
            <a:r>
              <a:rPr lang="en-US" dirty="0" smtClean="0"/>
              <a:t> </a:t>
            </a:r>
            <a:r>
              <a:rPr lang="en-US" dirty="0" err="1" smtClean="0"/>
              <a:t>standarde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postavljaju</a:t>
            </a:r>
            <a:r>
              <a:rPr lang="en-US" dirty="0" smtClean="0"/>
              <a:t> </a:t>
            </a:r>
            <a:r>
              <a:rPr lang="en-US" dirty="0" err="1" smtClean="0"/>
              <a:t>odgovorni</a:t>
            </a:r>
            <a:r>
              <a:rPr lang="en-US" dirty="0" smtClean="0"/>
              <a:t> u </a:t>
            </a:r>
            <a:r>
              <a:rPr lang="en-US" dirty="0" err="1" smtClean="0"/>
              <a:t>menadžment</a:t>
            </a:r>
            <a:r>
              <a:rPr lang="en-US" dirty="0" smtClean="0"/>
              <a:t> </a:t>
            </a:r>
            <a:r>
              <a:rPr lang="en-US" dirty="0" err="1" smtClean="0"/>
              <a:t>timu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odgovorni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ostvarivanje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ostvarivanje</a:t>
            </a:r>
            <a:r>
              <a:rPr lang="en-US" dirty="0" smtClean="0"/>
              <a:t> </a:t>
            </a:r>
            <a:r>
              <a:rPr lang="en-US" dirty="0" err="1" smtClean="0"/>
              <a:t>konkretnih</a:t>
            </a:r>
            <a:r>
              <a:rPr lang="en-US" dirty="0" smtClean="0"/>
              <a:t> </a:t>
            </a:r>
            <a:r>
              <a:rPr lang="en-US" dirty="0" err="1" smtClean="0"/>
              <a:t>zadataka</a:t>
            </a:r>
            <a:r>
              <a:rPr lang="en-US" dirty="0" smtClean="0"/>
              <a:t> u </a:t>
            </a:r>
            <a:r>
              <a:rPr lang="en-US" dirty="0" err="1" smtClean="0"/>
              <a:t>ostvarivanju</a:t>
            </a:r>
            <a:r>
              <a:rPr lang="en-US" dirty="0" smtClean="0"/>
              <a:t> </a:t>
            </a:r>
            <a:r>
              <a:rPr lang="en-US" dirty="0" err="1" smtClean="0"/>
              <a:t>prodajnih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5100" y="1333500"/>
            <a:ext cx="4572000" cy="1524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6100" y="33697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Budžeti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proizilaze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detaljnih</a:t>
            </a:r>
            <a:r>
              <a:rPr lang="en-US" dirty="0" smtClean="0"/>
              <a:t> </a:t>
            </a:r>
            <a:r>
              <a:rPr lang="en-US" dirty="0" err="1" smtClean="0"/>
              <a:t>planova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uglavnom</a:t>
            </a:r>
            <a:r>
              <a:rPr lang="en-US" dirty="0" smtClean="0"/>
              <a:t> </a:t>
            </a:r>
            <a:r>
              <a:rPr lang="en-US" dirty="0" err="1" smtClean="0"/>
              <a:t>označavaju</a:t>
            </a:r>
            <a:r>
              <a:rPr lang="en-US" dirty="0" smtClean="0"/>
              <a:t> </a:t>
            </a:r>
            <a:r>
              <a:rPr lang="en-US" dirty="0" err="1" smtClean="0"/>
              <a:t>konkretne</a:t>
            </a:r>
            <a:r>
              <a:rPr lang="en-US" dirty="0" smtClean="0"/>
              <a:t> </a:t>
            </a:r>
            <a:r>
              <a:rPr lang="en-US" dirty="0" err="1" smtClean="0"/>
              <a:t>planove</a:t>
            </a:r>
            <a:r>
              <a:rPr lang="en-US" dirty="0" smtClean="0"/>
              <a:t> </a:t>
            </a:r>
            <a:r>
              <a:rPr lang="en-US" dirty="0" err="1" smtClean="0"/>
              <a:t>izdataka</a:t>
            </a:r>
            <a:r>
              <a:rPr lang="en-US" dirty="0" smtClean="0"/>
              <a:t> </a:t>
            </a:r>
            <a:r>
              <a:rPr lang="en-US" dirty="0" err="1" smtClean="0"/>
              <a:t>potrebnih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ostvarivanje</a:t>
            </a:r>
            <a:r>
              <a:rPr lang="en-US" dirty="0" smtClean="0"/>
              <a:t> </a:t>
            </a:r>
            <a:r>
              <a:rPr lang="en-US" dirty="0" err="1" smtClean="0"/>
              <a:t>konkretno</a:t>
            </a:r>
            <a:r>
              <a:rPr lang="en-US" dirty="0" smtClean="0"/>
              <a:t> </a:t>
            </a:r>
            <a:r>
              <a:rPr lang="en-US" dirty="0" err="1" smtClean="0"/>
              <a:t>odreĎenih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zadataka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305300" y="3352800"/>
            <a:ext cx="4572000" cy="1524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ЦИЉ - Branko Draga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75" y="3208337"/>
            <a:ext cx="2628900" cy="1743076"/>
          </a:xfrm>
          <a:prstGeom prst="rect">
            <a:avLst/>
          </a:prstGeom>
          <a:noFill/>
        </p:spPr>
      </p:pic>
      <p:pic>
        <p:nvPicPr>
          <p:cNvPr id="21512" name="Picture 8" descr="Primer buđeta za efikasno poslovno planiran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175" y="1310216"/>
            <a:ext cx="2663825" cy="1775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33455" y="102870"/>
            <a:ext cx="501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PRAĆENJE I PREDVIĐANJE TOKOVA U OKRUŽENJU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6900" y="128578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dirty="0" err="1" smtClean="0"/>
              <a:t>predvi</a:t>
            </a:r>
            <a:r>
              <a:rPr lang="sr-Latn-RS" dirty="0" smtClean="0"/>
              <a:t>đ</a:t>
            </a:r>
            <a:r>
              <a:rPr lang="en-US" dirty="0" err="1" smtClean="0"/>
              <a:t>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prognoziranja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kreiranja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realizacije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neophodno</a:t>
            </a:r>
            <a:r>
              <a:rPr lang="en-US" dirty="0" smtClean="0"/>
              <a:t> je </a:t>
            </a:r>
            <a:r>
              <a:rPr lang="en-US" dirty="0" err="1" smtClean="0"/>
              <a:t>stalno</a:t>
            </a:r>
            <a:r>
              <a:rPr lang="en-US" dirty="0" smtClean="0"/>
              <a:t> </a:t>
            </a:r>
            <a:r>
              <a:rPr lang="en-US" dirty="0" err="1" smtClean="0"/>
              <a:t>praćenje</a:t>
            </a:r>
            <a:r>
              <a:rPr lang="en-US" dirty="0" smtClean="0"/>
              <a:t> </a:t>
            </a:r>
            <a:r>
              <a:rPr lang="en-US" dirty="0" err="1" smtClean="0"/>
              <a:t>doga</a:t>
            </a:r>
            <a:r>
              <a:rPr lang="sr-Latn-RS" dirty="0" smtClean="0"/>
              <a:t>đ</a:t>
            </a:r>
            <a:r>
              <a:rPr lang="en-US" dirty="0" err="1" smtClean="0"/>
              <a:t>anja</a:t>
            </a:r>
            <a:r>
              <a:rPr lang="en-US" dirty="0" smtClean="0"/>
              <a:t> u </a:t>
            </a:r>
            <a:r>
              <a:rPr lang="en-US" dirty="0" err="1" smtClean="0"/>
              <a:t>okruženju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Opasnosti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okruženja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utiču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smanjivanje</a:t>
            </a:r>
            <a:r>
              <a:rPr lang="en-US" dirty="0" smtClean="0"/>
              <a:t> </a:t>
            </a:r>
            <a:r>
              <a:rPr lang="en-US" dirty="0" err="1" smtClean="0"/>
              <a:t>efikasnosti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 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Odgovarajući</a:t>
            </a:r>
            <a:r>
              <a:rPr lang="en-US" dirty="0" smtClean="0"/>
              <a:t> plan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praktično</a:t>
            </a:r>
            <a:r>
              <a:rPr lang="en-US" dirty="0" smtClean="0"/>
              <a:t> je </a:t>
            </a:r>
            <a:r>
              <a:rPr lang="en-US" dirty="0" err="1" smtClean="0"/>
              <a:t>nemoguće</a:t>
            </a:r>
            <a:r>
              <a:rPr lang="en-US" dirty="0" smtClean="0"/>
              <a:t> </a:t>
            </a:r>
            <a:r>
              <a:rPr lang="en-US" dirty="0" err="1" smtClean="0"/>
              <a:t>formulisati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prognoziranja</a:t>
            </a:r>
            <a:r>
              <a:rPr lang="en-US" dirty="0" smtClean="0"/>
              <a:t> </a:t>
            </a:r>
            <a:r>
              <a:rPr lang="en-US" dirty="0" err="1" smtClean="0"/>
              <a:t>okruženja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Negativni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r>
              <a:rPr lang="en-US" dirty="0" smtClean="0"/>
              <a:t> </a:t>
            </a:r>
            <a:r>
              <a:rPr lang="en-US" dirty="0" err="1" smtClean="0"/>
              <a:t>naročito</a:t>
            </a:r>
            <a:r>
              <a:rPr lang="en-US" dirty="0" smtClean="0"/>
              <a:t> se </a:t>
            </a:r>
            <a:r>
              <a:rPr lang="en-US" dirty="0" err="1" smtClean="0"/>
              <a:t>ispoljavaju</a:t>
            </a:r>
            <a:r>
              <a:rPr lang="en-US" dirty="0" smtClean="0"/>
              <a:t> u </a:t>
            </a:r>
            <a:r>
              <a:rPr lang="en-US" dirty="0" err="1" smtClean="0"/>
              <a:t>slučajevima</a:t>
            </a:r>
            <a:r>
              <a:rPr lang="en-US" dirty="0" smtClean="0"/>
              <a:t> </a:t>
            </a:r>
            <a:r>
              <a:rPr lang="en-US" dirty="0" err="1" smtClean="0"/>
              <a:t>delovanja</a:t>
            </a:r>
            <a:r>
              <a:rPr lang="en-US" dirty="0" smtClean="0"/>
              <a:t> </a:t>
            </a:r>
            <a:r>
              <a:rPr lang="en-US" dirty="0" err="1" smtClean="0"/>
              <a:t>nepredvidivih</a:t>
            </a:r>
            <a:r>
              <a:rPr lang="en-US" dirty="0" smtClean="0"/>
              <a:t> </a:t>
            </a:r>
            <a:r>
              <a:rPr lang="en-US" dirty="0" err="1" smtClean="0"/>
              <a:t>opasnosti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22530" name="Picture 2" descr="Kako registrovati preduzeće | Privredna komora Crne Gore"/>
          <p:cNvPicPr>
            <a:picLocks noChangeAspect="1" noChangeArrowheads="1"/>
          </p:cNvPicPr>
          <p:nvPr/>
        </p:nvPicPr>
        <p:blipFill>
          <a:blip r:embed="rId2" cstate="print"/>
          <a:srcRect l="18869" r="15243" b="5054"/>
          <a:stretch>
            <a:fillRect/>
          </a:stretch>
        </p:blipFill>
        <p:spPr bwMode="auto">
          <a:xfrm>
            <a:off x="482600" y="1625178"/>
            <a:ext cx="3403600" cy="3340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33455" y="102870"/>
            <a:ext cx="501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PRAĆENJE I PREDVIĐANJE TOKOVA U OKRUŽENJU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0600" y="893286"/>
            <a:ext cx="6692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svakodnevnim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aktivnostima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prodaje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pojavljuju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brojne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nepredvidive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okolnosti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koje</a:t>
            </a:r>
            <a:r>
              <a:rPr lang="en-US" dirty="0" smtClean="0">
                <a:solidFill>
                  <a:schemeClr val="bg1"/>
                </a:solidFill>
              </a:rPr>
              <a:t> se ne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predvideti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reagovati</a:t>
            </a:r>
            <a:r>
              <a:rPr lang="en-US" dirty="0" smtClean="0">
                <a:solidFill>
                  <a:schemeClr val="bg1"/>
                </a:solidFill>
              </a:rPr>
              <a:t>. U tom </a:t>
            </a:r>
            <a:r>
              <a:rPr lang="en-US" dirty="0" err="1" smtClean="0">
                <a:solidFill>
                  <a:schemeClr val="bg1"/>
                </a:solidFill>
              </a:rPr>
              <a:t>slučaju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tri </a:t>
            </a:r>
            <a:r>
              <a:rPr lang="en-US" dirty="0" err="1" smtClean="0">
                <a:solidFill>
                  <a:schemeClr val="bg1"/>
                </a:solidFill>
              </a:rPr>
              <a:t>sledeće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rakcije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>
                <a:solidFill>
                  <a:schemeClr val="bg1"/>
                </a:solidFill>
              </a:rPr>
              <a:t>N</a:t>
            </a:r>
            <a:r>
              <a:rPr lang="en-US" dirty="0" err="1" smtClean="0">
                <a:solidFill>
                  <a:schemeClr val="bg1"/>
                </a:solidFill>
              </a:rPr>
              <a:t>ajčešće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primenljiva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strategija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dolazi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izražaja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stalnom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prilago</a:t>
            </a:r>
            <a:r>
              <a:rPr lang="sr-Latn-RS" dirty="0" smtClean="0">
                <a:solidFill>
                  <a:schemeClr val="bg1"/>
                </a:solidFill>
              </a:rPr>
              <a:t>đ</a:t>
            </a:r>
            <a:r>
              <a:rPr lang="en-US" dirty="0" err="1" smtClean="0">
                <a:solidFill>
                  <a:schemeClr val="bg1"/>
                </a:solidFill>
              </a:rPr>
              <a:t>avanju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promenama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okruženju</a:t>
            </a:r>
            <a:r>
              <a:rPr lang="sr-Latn-RS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ruga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reakcija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preporučljiva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korišćena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praksi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ispoljava</a:t>
            </a:r>
            <a:r>
              <a:rPr lang="en-US" dirty="0" smtClean="0">
                <a:solidFill>
                  <a:schemeClr val="bg1"/>
                </a:solidFill>
              </a:rPr>
              <a:t> se u </a:t>
            </a:r>
            <a:r>
              <a:rPr lang="en-US" dirty="0" err="1" smtClean="0">
                <a:solidFill>
                  <a:schemeClr val="bg1"/>
                </a:solidFill>
              </a:rPr>
              <a:t>ponašanju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suprotno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promenama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okruženju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Trećom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strategijom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sprovodi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delimično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prilagoďavanje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promenama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okruženju</a:t>
            </a:r>
            <a:r>
              <a:rPr lang="sr-Latn-R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Usvojena Strategija razvoja grada Solina - Grad Solin"/>
          <p:cNvPicPr>
            <a:picLocks noChangeAspect="1" noChangeArrowheads="1"/>
          </p:cNvPicPr>
          <p:nvPr/>
        </p:nvPicPr>
        <p:blipFill>
          <a:blip r:embed="rId2" cstate="print"/>
          <a:srcRect l="-1650" t="32115" r="766" b="19276"/>
          <a:stretch>
            <a:fillRect/>
          </a:stretch>
        </p:blipFill>
        <p:spPr bwMode="auto">
          <a:xfrm>
            <a:off x="4432300" y="3814984"/>
            <a:ext cx="4292600" cy="116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33455" y="102870"/>
            <a:ext cx="501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PRAĆENJE I PREDVIĐANJE TOKOVA U OKRUŽENJU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4200" y="1219885"/>
            <a:ext cx="666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Pregled</a:t>
            </a:r>
            <a:r>
              <a:rPr lang="en-US" b="1" dirty="0" smtClean="0"/>
              <a:t> </a:t>
            </a:r>
            <a:r>
              <a:rPr lang="en-US" b="1" dirty="0" err="1" smtClean="0"/>
              <a:t>faktora</a:t>
            </a:r>
            <a:r>
              <a:rPr lang="en-US" b="1" dirty="0" smtClean="0"/>
              <a:t> </a:t>
            </a:r>
            <a:r>
              <a:rPr lang="en-US" b="1" dirty="0" err="1" smtClean="0"/>
              <a:t>okruženja</a:t>
            </a:r>
            <a:r>
              <a:rPr lang="en-US" b="1" dirty="0" smtClean="0"/>
              <a:t> </a:t>
            </a:r>
            <a:r>
              <a:rPr lang="en-US" b="1" dirty="0" err="1" smtClean="0"/>
              <a:t>koji</a:t>
            </a:r>
            <a:r>
              <a:rPr lang="en-US" b="1" dirty="0" smtClean="0"/>
              <a:t> </a:t>
            </a:r>
            <a:r>
              <a:rPr lang="en-US" b="1" dirty="0" err="1" smtClean="0"/>
              <a:t>utiču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produktivnost</a:t>
            </a:r>
            <a:r>
              <a:rPr lang="en-US" b="1" dirty="0" smtClean="0"/>
              <a:t> </a:t>
            </a:r>
            <a:r>
              <a:rPr lang="en-US" b="1" dirty="0" err="1" smtClean="0"/>
              <a:t>prodaje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68449" y="1663184"/>
            <a:ext cx="241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Organizacione</a:t>
            </a:r>
            <a:r>
              <a:rPr lang="en-US" b="1" dirty="0" smtClean="0"/>
              <a:t> </a:t>
            </a:r>
            <a:r>
              <a:rPr lang="en-US" b="1" dirty="0" err="1" smtClean="0"/>
              <a:t>varijable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298001" y="1663184"/>
            <a:ext cx="301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Varijable</a:t>
            </a:r>
            <a:r>
              <a:rPr lang="en-US" b="1" dirty="0" smtClean="0"/>
              <a:t> </a:t>
            </a:r>
            <a:r>
              <a:rPr lang="en-US" b="1" dirty="0" err="1" smtClean="0"/>
              <a:t>eksternog</a:t>
            </a:r>
            <a:r>
              <a:rPr lang="en-US" b="1" dirty="0" smtClean="0"/>
              <a:t> </a:t>
            </a:r>
            <a:r>
              <a:rPr lang="en-US" b="1" dirty="0" err="1" smtClean="0"/>
              <a:t>okruženja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0" y="243908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visoki</a:t>
            </a:r>
            <a:r>
              <a:rPr lang="en-US" dirty="0" smtClean="0"/>
              <a:t> </a:t>
            </a:r>
            <a:r>
              <a:rPr lang="en-US" dirty="0" err="1" smtClean="0"/>
              <a:t>izdaci</a:t>
            </a:r>
            <a:r>
              <a:rPr lang="en-US" dirty="0" smtClean="0"/>
              <a:t> u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promocije</a:t>
            </a:r>
            <a:r>
              <a:rPr lang="sr-Latn-RS" dirty="0" smtClean="0"/>
              <a:t>. - </a:t>
            </a:r>
            <a:r>
              <a:rPr lang="en-US" b="1" dirty="0" err="1" smtClean="0"/>
              <a:t>Pozitivan</a:t>
            </a:r>
            <a:endParaRPr lang="sr-Latn-R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Pozitivna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u </a:t>
            </a:r>
            <a:r>
              <a:rPr lang="en-US" dirty="0" err="1" smtClean="0"/>
              <a:t>prethodnoj</a:t>
            </a:r>
            <a:r>
              <a:rPr lang="en-US" dirty="0" smtClean="0"/>
              <a:t> </a:t>
            </a:r>
            <a:r>
              <a:rPr lang="en-US" dirty="0" err="1" smtClean="0"/>
              <a:t>prodaji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konkretnom</a:t>
            </a:r>
            <a:r>
              <a:rPr lang="en-US" dirty="0" smtClean="0"/>
              <a:t> </a:t>
            </a:r>
            <a:r>
              <a:rPr lang="en-US" dirty="0" err="1" smtClean="0"/>
              <a:t>tržišnom</a:t>
            </a:r>
            <a:r>
              <a:rPr lang="en-US" dirty="0" smtClean="0"/>
              <a:t> </a:t>
            </a:r>
            <a:r>
              <a:rPr lang="en-US" dirty="0" err="1" smtClean="0"/>
              <a:t>području</a:t>
            </a:r>
            <a:r>
              <a:rPr lang="en-US" dirty="0" smtClean="0"/>
              <a:t>:</a:t>
            </a:r>
            <a:endParaRPr lang="sr-Latn-R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visoko</a:t>
            </a:r>
            <a:r>
              <a:rPr lang="en-US" dirty="0" smtClean="0"/>
              <a:t> </a:t>
            </a:r>
            <a:r>
              <a:rPr lang="en-US" dirty="0" err="1" smtClean="0"/>
              <a:t>tržišno</a:t>
            </a:r>
            <a:r>
              <a:rPr lang="en-US" dirty="0" smtClean="0"/>
              <a:t> </a:t>
            </a:r>
            <a:r>
              <a:rPr lang="en-US" dirty="0" err="1" smtClean="0"/>
              <a:t>učešće</a:t>
            </a:r>
            <a:r>
              <a:rPr lang="en-US" dirty="0" smtClean="0"/>
              <a:t> u </a:t>
            </a:r>
            <a:r>
              <a:rPr lang="en-US" dirty="0" err="1" smtClean="0"/>
              <a:t>prošloj</a:t>
            </a:r>
            <a:r>
              <a:rPr lang="en-US" dirty="0" smtClean="0"/>
              <a:t> </a:t>
            </a:r>
            <a:r>
              <a:rPr lang="en-US" dirty="0" err="1" smtClean="0"/>
              <a:t>godini</a:t>
            </a:r>
            <a:r>
              <a:rPr lang="en-US" dirty="0" smtClean="0"/>
              <a:t> </a:t>
            </a:r>
            <a:r>
              <a:rPr lang="sr-Latn-RS" dirty="0" smtClean="0"/>
              <a:t>- </a:t>
            </a:r>
            <a:r>
              <a:rPr lang="en-US" b="1" dirty="0" err="1" smtClean="0"/>
              <a:t>Pozitivan</a:t>
            </a:r>
            <a:endParaRPr lang="sr-Latn-RS" dirty="0" smtClean="0"/>
          </a:p>
          <a:p>
            <a:pPr marL="342900" indent="-342900">
              <a:buAutoNum type="alphaLcParenR"/>
            </a:pPr>
            <a:r>
              <a:rPr lang="en-US" dirty="0" smtClean="0"/>
              <a:t>b)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tržišnog</a:t>
            </a:r>
            <a:r>
              <a:rPr lang="en-US" dirty="0" smtClean="0"/>
              <a:t> </a:t>
            </a:r>
            <a:r>
              <a:rPr lang="en-US" dirty="0" err="1" smtClean="0"/>
              <a:t>učešća</a:t>
            </a:r>
            <a:r>
              <a:rPr lang="en-US" dirty="0" smtClean="0"/>
              <a:t> u </a:t>
            </a:r>
            <a:r>
              <a:rPr lang="en-US" dirty="0" err="1" smtClean="0"/>
              <a:t>ovoj</a:t>
            </a:r>
            <a:r>
              <a:rPr lang="en-US" dirty="0" smtClean="0"/>
              <a:t> </a:t>
            </a:r>
            <a:r>
              <a:rPr lang="en-US" dirty="0" err="1" smtClean="0"/>
              <a:t>godini</a:t>
            </a:r>
            <a:r>
              <a:rPr lang="en-US" b="1" dirty="0" smtClean="0"/>
              <a:t> </a:t>
            </a:r>
            <a:r>
              <a:rPr lang="sr-Latn-RS" b="1" dirty="0" smtClean="0"/>
              <a:t> -</a:t>
            </a:r>
            <a:r>
              <a:rPr lang="en-US" b="1" dirty="0" err="1" smtClean="0"/>
              <a:t>Pozitivan</a:t>
            </a:r>
            <a:endParaRPr lang="sr-Latn-RS" b="1" dirty="0" smtClean="0"/>
          </a:p>
          <a:p>
            <a:pPr marL="342900" indent="-342900"/>
            <a:r>
              <a:rPr lang="en-US" dirty="0" smtClean="0"/>
              <a:t>3. </a:t>
            </a:r>
            <a:r>
              <a:rPr lang="sr-Latn-RS" dirty="0" smtClean="0"/>
              <a:t>   </a:t>
            </a:r>
            <a:r>
              <a:rPr lang="en-US" dirty="0" err="1" smtClean="0"/>
              <a:t>Široko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en-US" dirty="0" err="1" smtClean="0"/>
              <a:t>kontrole</a:t>
            </a:r>
            <a:r>
              <a:rPr lang="sr-Latn-RS" dirty="0" smtClean="0"/>
              <a:t> - </a:t>
            </a:r>
            <a:r>
              <a:rPr lang="en-US" dirty="0" err="1" smtClean="0"/>
              <a:t>Negativan</a:t>
            </a:r>
            <a:endParaRPr lang="sr-Latn-RS" dirty="0" smtClean="0"/>
          </a:p>
          <a:p>
            <a:pPr marL="342900" indent="-342900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3400" y="2405786"/>
            <a:ext cx="454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intezivna</a:t>
            </a:r>
            <a:r>
              <a:rPr lang="en-US" dirty="0" smtClean="0"/>
              <a:t> </a:t>
            </a:r>
            <a:r>
              <a:rPr lang="en-US" dirty="0" err="1" smtClean="0"/>
              <a:t>konkurentska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sr-Latn-RS" dirty="0" smtClean="0"/>
              <a:t>-</a:t>
            </a:r>
            <a:r>
              <a:rPr lang="en-US" dirty="0" smtClean="0"/>
              <a:t> </a:t>
            </a:r>
            <a:r>
              <a:rPr lang="en-US" b="1" dirty="0" err="1" smtClean="0"/>
              <a:t>Negativan</a:t>
            </a:r>
            <a:r>
              <a:rPr lang="sr-Latn-RS" dirty="0" smtClean="0"/>
              <a:t> 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visok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r>
              <a:rPr lang="en-US" dirty="0" smtClean="0"/>
              <a:t> </a:t>
            </a:r>
            <a:r>
              <a:rPr lang="en-US" dirty="0" err="1" smtClean="0"/>
              <a:t>konkretnog</a:t>
            </a:r>
            <a:r>
              <a:rPr lang="en-US" dirty="0" smtClean="0"/>
              <a:t> </a:t>
            </a:r>
            <a:r>
              <a:rPr lang="en-US" dirty="0" err="1" smtClean="0"/>
              <a:t>tržišnog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</a:t>
            </a:r>
            <a:r>
              <a:rPr lang="sr-Latn-RS" dirty="0" smtClean="0"/>
              <a:t>- </a:t>
            </a:r>
            <a:r>
              <a:rPr lang="en-US" b="1" dirty="0" err="1" smtClean="0"/>
              <a:t>Negativan</a:t>
            </a:r>
            <a:endParaRPr lang="sr-Latn-R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Koncentracija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r>
              <a:rPr lang="en-US" dirty="0" smtClean="0"/>
              <a:t> –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visoka</a:t>
            </a:r>
            <a:r>
              <a:rPr lang="en-US" dirty="0" smtClean="0"/>
              <a:t>  </a:t>
            </a:r>
            <a:r>
              <a:rPr lang="sr-Latn-RS" dirty="0" smtClean="0"/>
              <a:t>-</a:t>
            </a:r>
            <a:r>
              <a:rPr lang="en-US" b="1" dirty="0" smtClean="0"/>
              <a:t> </a:t>
            </a:r>
            <a:r>
              <a:rPr lang="en-US" b="1" dirty="0" err="1" smtClean="0"/>
              <a:t>Pozitivan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Geografska</a:t>
            </a:r>
            <a:r>
              <a:rPr lang="en-US" dirty="0" smtClean="0"/>
              <a:t> </a:t>
            </a:r>
            <a:r>
              <a:rPr lang="en-US" dirty="0" err="1" smtClean="0"/>
              <a:t>disperzija</a:t>
            </a:r>
            <a:r>
              <a:rPr lang="en-US" dirty="0" smtClean="0"/>
              <a:t> </a:t>
            </a:r>
            <a:r>
              <a:rPr lang="en-US" dirty="0" err="1" smtClean="0"/>
              <a:t>tačaka</a:t>
            </a:r>
            <a:r>
              <a:rPr lang="en-US" dirty="0" smtClean="0"/>
              <a:t> </a:t>
            </a:r>
            <a:r>
              <a:rPr lang="en-US" dirty="0" err="1" smtClean="0"/>
              <a:t>kupoprodaje</a:t>
            </a:r>
            <a:r>
              <a:rPr lang="en-US" dirty="0" smtClean="0"/>
              <a:t> –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udaljenost</a:t>
            </a:r>
            <a:r>
              <a:rPr lang="en-US" dirty="0" smtClean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đ</a:t>
            </a:r>
            <a:r>
              <a:rPr lang="en-US" dirty="0" smtClean="0"/>
              <a:t>u </a:t>
            </a:r>
            <a:r>
              <a:rPr lang="en-US" dirty="0" err="1" smtClean="0"/>
              <a:t>kupaca</a:t>
            </a:r>
            <a:r>
              <a:rPr lang="sr-Latn-RS" dirty="0" smtClean="0"/>
              <a:t> -</a:t>
            </a:r>
            <a:r>
              <a:rPr lang="en-US" dirty="0" smtClean="0"/>
              <a:t> </a:t>
            </a:r>
            <a:r>
              <a:rPr lang="en-US" b="1" dirty="0" err="1" smtClean="0"/>
              <a:t>Negativan</a:t>
            </a:r>
            <a:r>
              <a:rPr lang="sr-Latn-RS" b="1" dirty="0" smtClean="0"/>
              <a:t>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257800" y="1689100"/>
            <a:ext cx="3009900" cy="3429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8500" y="1701800"/>
            <a:ext cx="3009900" cy="3429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33455" y="102870"/>
            <a:ext cx="5016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PRAĆENJE I PREDVIĐANJE TOKOVA U OKRUŽENJU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7800" y="1297285"/>
            <a:ext cx="4178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Pojedina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razlikovati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specifičnosti</a:t>
            </a:r>
            <a:r>
              <a:rPr lang="en-US" dirty="0" smtClean="0"/>
              <a:t> </a:t>
            </a:r>
            <a:r>
              <a:rPr lang="en-US" dirty="0" err="1" smtClean="0"/>
              <a:t>pojedinih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uslovljena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Gustinom</a:t>
            </a:r>
            <a:r>
              <a:rPr lang="en-US" dirty="0" smtClean="0"/>
              <a:t> </a:t>
            </a:r>
            <a:r>
              <a:rPr lang="en-US" dirty="0" err="1" smtClean="0"/>
              <a:t>potencijalnih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Nivoom</a:t>
            </a:r>
            <a:r>
              <a:rPr lang="en-US" dirty="0" smtClean="0"/>
              <a:t> </a:t>
            </a:r>
            <a:r>
              <a:rPr lang="en-US" dirty="0" err="1" smtClean="0"/>
              <a:t>razvijenosti</a:t>
            </a:r>
            <a:r>
              <a:rPr lang="en-US" dirty="0" smtClean="0"/>
              <a:t> </a:t>
            </a:r>
            <a:r>
              <a:rPr lang="en-US" dirty="0" err="1" smtClean="0"/>
              <a:t>saobraćajne</a:t>
            </a:r>
            <a:r>
              <a:rPr lang="en-US" dirty="0" smtClean="0"/>
              <a:t> </a:t>
            </a:r>
            <a:r>
              <a:rPr lang="en-US" dirty="0" err="1" smtClean="0"/>
              <a:t>infrastrukture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saobraćajnih</a:t>
            </a:r>
            <a:r>
              <a:rPr lang="en-US" dirty="0" smtClean="0"/>
              <a:t> </a:t>
            </a:r>
            <a:r>
              <a:rPr lang="en-US" dirty="0" err="1" smtClean="0"/>
              <a:t>tokova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Nivoom</a:t>
            </a:r>
            <a:r>
              <a:rPr lang="en-US" dirty="0" smtClean="0"/>
              <a:t> </a:t>
            </a:r>
            <a:r>
              <a:rPr lang="en-US" dirty="0" err="1" smtClean="0"/>
              <a:t>kupovne</a:t>
            </a:r>
            <a:r>
              <a:rPr lang="en-US" dirty="0" smtClean="0"/>
              <a:t> </a:t>
            </a:r>
            <a:r>
              <a:rPr lang="en-US" dirty="0" err="1" smtClean="0"/>
              <a:t>moći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, </a:t>
            </a:r>
            <a:r>
              <a:rPr lang="en-US" dirty="0" err="1" smtClean="0"/>
              <a:t>itd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err="1" smtClean="0"/>
              <a:t>I</a:t>
            </a:r>
            <a:r>
              <a:rPr lang="en-US" dirty="0" err="1" smtClean="0"/>
              <a:t>nformacione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utiču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promenu</a:t>
            </a:r>
            <a:r>
              <a:rPr lang="en-US" dirty="0" smtClean="0"/>
              <a:t> </a:t>
            </a:r>
            <a:r>
              <a:rPr lang="en-US" dirty="0" err="1" smtClean="0"/>
              <a:t>organizacione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razvijanje</a:t>
            </a:r>
            <a:r>
              <a:rPr lang="en-US" dirty="0" smtClean="0"/>
              <a:t> me</a:t>
            </a:r>
            <a:r>
              <a:rPr lang="sr-Latn-RS" dirty="0" smtClean="0"/>
              <a:t>đ</a:t>
            </a:r>
            <a:r>
              <a:rPr lang="en-US" dirty="0" err="1" smtClean="0"/>
              <a:t>ufunkcionalnih</a:t>
            </a:r>
            <a:r>
              <a:rPr lang="en-US" dirty="0" smtClean="0"/>
              <a:t> </a:t>
            </a:r>
            <a:r>
              <a:rPr lang="en-US" dirty="0" err="1" smtClean="0"/>
              <a:t>prodajnih</a:t>
            </a:r>
            <a:r>
              <a:rPr lang="en-US" dirty="0" smtClean="0"/>
              <a:t> </a:t>
            </a:r>
            <a:r>
              <a:rPr lang="en-US" dirty="0" err="1" smtClean="0"/>
              <a:t>timova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77800" y="4483100"/>
            <a:ext cx="8699500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Različiti</a:t>
            </a:r>
            <a:r>
              <a:rPr lang="en-US" dirty="0" smtClean="0"/>
              <a:t> </a:t>
            </a:r>
            <a:r>
              <a:rPr lang="en-US" dirty="0" err="1" smtClean="0"/>
              <a:t>uslovi</a:t>
            </a:r>
            <a:r>
              <a:rPr lang="en-US" dirty="0" smtClean="0"/>
              <a:t> </a:t>
            </a:r>
            <a:r>
              <a:rPr lang="en-US" dirty="0" err="1" smtClean="0"/>
              <a:t>konkurencije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pojedinim</a:t>
            </a:r>
            <a:r>
              <a:rPr lang="en-US" dirty="0" smtClean="0"/>
              <a:t> </a:t>
            </a:r>
            <a:r>
              <a:rPr lang="en-US" dirty="0" err="1" smtClean="0"/>
              <a:t>tržišnim</a:t>
            </a:r>
            <a:r>
              <a:rPr lang="en-US" dirty="0" smtClean="0"/>
              <a:t> </a:t>
            </a:r>
            <a:r>
              <a:rPr lang="en-US" dirty="0" err="1" smtClean="0"/>
              <a:t>područjima</a:t>
            </a:r>
            <a:r>
              <a:rPr lang="en-US" dirty="0" smtClean="0"/>
              <a:t> </a:t>
            </a:r>
            <a:r>
              <a:rPr lang="en-US" dirty="0" err="1" smtClean="0"/>
              <a:t>uslovljavaju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različito</a:t>
            </a:r>
            <a:r>
              <a:rPr lang="en-US" dirty="0" smtClean="0"/>
              <a:t> </a:t>
            </a:r>
            <a:r>
              <a:rPr lang="en-US" dirty="0" err="1" smtClean="0"/>
              <a:t>delovanje</a:t>
            </a:r>
            <a:r>
              <a:rPr lang="en-US" dirty="0" smtClean="0"/>
              <a:t> </a:t>
            </a:r>
            <a:r>
              <a:rPr lang="en-US" dirty="0" err="1" smtClean="0"/>
              <a:t>menadžera</a:t>
            </a:r>
            <a:r>
              <a:rPr lang="en-US" dirty="0" smtClean="0"/>
              <a:t> </a:t>
            </a:r>
            <a:r>
              <a:rPr lang="en-US" dirty="0" err="1" smtClean="0"/>
              <a:t>proaje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različito</a:t>
            </a:r>
            <a:r>
              <a:rPr lang="en-US" dirty="0" smtClean="0"/>
              <a:t> </a:t>
            </a:r>
            <a:r>
              <a:rPr lang="en-US" dirty="0" err="1" smtClean="0"/>
              <a:t>delovanje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konkretnog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3554" name="Picture 2" descr="Osta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4" y="1498599"/>
            <a:ext cx="3603626" cy="288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36655" y="267970"/>
            <a:ext cx="5016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PRILAGOĐAVANJE PREDUZEĆA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6" name="AutoShape 2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Prisjetite se ovog prije negoli ostvarite svoj cilj | LT OPTIM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8900" y="1231900"/>
            <a:ext cx="89916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je </a:t>
            </a:r>
            <a:r>
              <a:rPr lang="en-US" dirty="0" err="1" smtClean="0"/>
              <a:t>njegova</a:t>
            </a:r>
            <a:r>
              <a:rPr lang="en-US" dirty="0" smtClean="0"/>
              <a:t> </a:t>
            </a:r>
            <a:r>
              <a:rPr lang="en-US" dirty="0" err="1" smtClean="0"/>
              <a:t>ekonomska</a:t>
            </a:r>
            <a:r>
              <a:rPr lang="en-US" dirty="0" smtClean="0"/>
              <a:t> </a:t>
            </a:r>
            <a:r>
              <a:rPr lang="en-US" dirty="0" err="1" smtClean="0"/>
              <a:t>efikasnost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efektivnost</a:t>
            </a:r>
            <a:r>
              <a:rPr lang="en-US" dirty="0" smtClean="0"/>
              <a:t>, s </a:t>
            </a:r>
            <a:r>
              <a:rPr lang="en-US" dirty="0" err="1" smtClean="0"/>
              <a:t>obzirom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to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neophodnu</a:t>
            </a:r>
            <a:r>
              <a:rPr lang="en-US" dirty="0" smtClean="0"/>
              <a:t> </a:t>
            </a:r>
            <a:r>
              <a:rPr lang="en-US" dirty="0" err="1" smtClean="0"/>
              <a:t>pretopstavku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opstanak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dalji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3200" y="2619286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Pri</a:t>
            </a:r>
            <a:r>
              <a:rPr lang="en-US" dirty="0" smtClean="0"/>
              <a:t> tome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inkrementalni</a:t>
            </a:r>
            <a:r>
              <a:rPr lang="en-US" dirty="0" smtClean="0"/>
              <a:t> -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u </a:t>
            </a:r>
            <a:r>
              <a:rPr lang="en-US" dirty="0" err="1" smtClean="0"/>
              <a:t>okruženju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nastupile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preduzetni</a:t>
            </a:r>
            <a:r>
              <a:rPr lang="en-US" dirty="0" smtClean="0"/>
              <a:t> -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inicira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500" y="1985486"/>
            <a:ext cx="875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preduzima</a:t>
            </a:r>
            <a:r>
              <a:rPr lang="en-US" dirty="0" smtClean="0"/>
              <a:t>,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poslovnih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znače</a:t>
            </a:r>
            <a:r>
              <a:rPr lang="en-US" dirty="0" smtClean="0"/>
              <a:t> </a:t>
            </a:r>
            <a:r>
              <a:rPr lang="en-US" dirty="0" err="1" smtClean="0"/>
              <a:t>prilago</a:t>
            </a:r>
            <a:r>
              <a:rPr lang="sr-Latn-RS" dirty="0" smtClean="0"/>
              <a:t>đ</a:t>
            </a:r>
            <a:r>
              <a:rPr lang="en-US" dirty="0" err="1" smtClean="0"/>
              <a:t>avanje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 descr="An Investor's Guide: How to Acquire a Local Company – Indonesia Exp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570" y="3073400"/>
            <a:ext cx="2727730" cy="1809962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15900" y="3708400"/>
            <a:ext cx="55245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promene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preduzima</a:t>
            </a:r>
            <a:r>
              <a:rPr lang="en-US" dirty="0" smtClean="0"/>
              <a:t>,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poslovnih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znače</a:t>
            </a:r>
            <a:r>
              <a:rPr lang="en-US" dirty="0" smtClean="0"/>
              <a:t> </a:t>
            </a:r>
            <a:r>
              <a:rPr lang="en-US" dirty="0" err="1" smtClean="0"/>
              <a:t>prilago</a:t>
            </a:r>
            <a:r>
              <a:rPr lang="sr-Latn-RS" dirty="0" smtClean="0"/>
              <a:t>đ</a:t>
            </a:r>
            <a:r>
              <a:rPr lang="en-US" dirty="0" err="1" smtClean="0"/>
              <a:t>avanje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2036</Words>
  <Application>Microsoft Office PowerPoint</Application>
  <PresentationFormat>On-screen Show (16:9)</PresentationFormat>
  <Paragraphs>198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PREDVIĐANJE I PROGNOZIRANJE PRODAJE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2021-04-03T11:26:25Z</dcterms:modified>
</cp:coreProperties>
</file>