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95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1AB95-EF9F-480F-8E01-6BACF7637BD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F45D3-3EEE-4B04-8BE3-1C8E92A205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81941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1AB95-EF9F-480F-8E01-6BACF7637BD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F45D3-3EEE-4B04-8BE3-1C8E92A205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59621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1AB95-EF9F-480F-8E01-6BACF7637BD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F45D3-3EEE-4B04-8BE3-1C8E92A205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15190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990600"/>
            <a:ext cx="103632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7EA81C7-C57B-4C07-AAD3-3D7E4681AD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914400" y="2393950"/>
            <a:ext cx="103632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9530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65177-81B6-4707-A0C4-69187E1DF4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6678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780D1-586A-46A6-AE85-51E3F65846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53059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01239-1001-463D-B700-5B803BCD9A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538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ED73B-06E8-434B-949C-641A7DE386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2608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84929A-9573-4658-92EE-064E201973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53609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9663B-4FAD-4FF0-B8E3-67AD5A525F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497538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9BC00-E7D9-4D3F-8424-40E33DDBC99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0536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1AB95-EF9F-480F-8E01-6BACF7637BD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F45D3-3EEE-4B04-8BE3-1C8E92A205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4038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373A2-43A8-4189-8817-48DDB1B65C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58561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8DCD53-45CE-4150-ACB5-C2FCC52D922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37900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5118" y="304800"/>
            <a:ext cx="2669116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651" y="304800"/>
            <a:ext cx="7806267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C8AF4-7067-4DC0-894D-CDA80D07C1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6395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1AB95-EF9F-480F-8E01-6BACF7637BD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F45D3-3EEE-4B04-8BE3-1C8E92A205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0536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1AB95-EF9F-480F-8E01-6BACF7637BD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F45D3-3EEE-4B04-8BE3-1C8E92A205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557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1AB95-EF9F-480F-8E01-6BACF7637BD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F45D3-3EEE-4B04-8BE3-1C8E92A205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020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1AB95-EF9F-480F-8E01-6BACF7637BD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F45D3-3EEE-4B04-8BE3-1C8E92A205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48934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1AB95-EF9F-480F-8E01-6BACF7637BD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F45D3-3EEE-4B04-8BE3-1C8E92A205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20424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1AB95-EF9F-480F-8E01-6BACF7637BD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F45D3-3EEE-4B04-8BE3-1C8E92A205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48031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1AB95-EF9F-480F-8E01-6BACF7637BD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F45D3-3EEE-4B04-8BE3-1C8E92A205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00457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1AB95-EF9F-480F-8E01-6BACF7637BD8}" type="datetimeFigureOut">
              <a:rPr lang="en-US" smtClean="0"/>
              <a:pPr/>
              <a:t>1/28/2019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F45D3-3EEE-4B04-8BE3-1C8E92A205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6329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6233" y="304801"/>
            <a:ext cx="10668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752600"/>
            <a:ext cx="10668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812800" y="1566864"/>
            <a:ext cx="10610851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V="1">
            <a:off x="812800" y="6172200"/>
            <a:ext cx="105664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D6EAFE-92FC-496E-99F4-B4C58B866F3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7309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/>
              <a:t>XI nedelja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RS" b="1" dirty="0" smtClean="0"/>
              <a:t>Osiguranje lica</a:t>
            </a:r>
          </a:p>
          <a:p>
            <a:r>
              <a:rPr lang="en-US" dirty="0"/>
              <a:t>Osigur</a:t>
            </a:r>
            <a:r>
              <a:rPr lang="sr-Latn-RS" dirty="0"/>
              <a:t>anje, J. Kočović, P. Šulejić, T. Rakonjac Antić, Ekonomski fakultet u Beogradu, 2010. godina (</a:t>
            </a:r>
            <a:r>
              <a:rPr lang="sr-Latn-RS" dirty="0" smtClean="0"/>
              <a:t>278 </a:t>
            </a:r>
            <a:r>
              <a:rPr lang="sr-Latn-RS" dirty="0"/>
              <a:t>– </a:t>
            </a:r>
            <a:r>
              <a:rPr lang="sr-Latn-RS" dirty="0" smtClean="0"/>
              <a:t>296 str</a:t>
            </a:r>
            <a:r>
              <a:rPr lang="sr-Latn-RS" dirty="0"/>
              <a:t>.)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6823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Osiguranje </a:t>
            </a:r>
            <a:r>
              <a:rPr lang="sr-Latn-CS" b="1" dirty="0" smtClean="0"/>
              <a:t>života</a:t>
            </a:r>
            <a:endParaRPr lang="en-US" b="1" dirty="0"/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3200" b="1" dirty="0"/>
              <a:t>Osiguranje života </a:t>
            </a:r>
            <a:r>
              <a:rPr lang="sr-Latn-CS" sz="3200" dirty="0"/>
              <a:t>obuhvata sva </a:t>
            </a:r>
            <a:r>
              <a:rPr lang="sr-Latn-CS" sz="3200" b="1" dirty="0"/>
              <a:t>osiguranja </a:t>
            </a:r>
            <a:r>
              <a:rPr lang="sr-Latn-CS" sz="3200" dirty="0"/>
              <a:t>kod kojih </a:t>
            </a:r>
            <a:r>
              <a:rPr lang="sr-Latn-CS" sz="3200" dirty="0">
                <a:solidFill>
                  <a:srgbClr val="FF0000"/>
                </a:solidFill>
              </a:rPr>
              <a:t>prestankom ili trajanjem  života jednog ili više lica (osiguranika) </a:t>
            </a:r>
            <a:r>
              <a:rPr lang="sr-Latn-CS" sz="3200" b="1" dirty="0"/>
              <a:t>dolazi do isplate osigurane sume od strane osiguravača</a:t>
            </a:r>
          </a:p>
          <a:p>
            <a:r>
              <a:rPr lang="sr-Latn-CS" sz="3200" dirty="0"/>
              <a:t>Postoji </a:t>
            </a:r>
            <a:r>
              <a:rPr lang="sr-Latn-CS" sz="3200" dirty="0">
                <a:solidFill>
                  <a:srgbClr val="FF0000"/>
                </a:solidFill>
              </a:rPr>
              <a:t>više kriterijuma za podelu </a:t>
            </a:r>
            <a:r>
              <a:rPr lang="sr-Latn-CS" sz="3200" dirty="0"/>
              <a:t>osiguranja života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8461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2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Osiguranje lica</a:t>
            </a:r>
            <a:endParaRPr lang="en-US" b="1" dirty="0"/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sz="3200" b="1" dirty="0"/>
              <a:t>I Prema načinu zaključivanja ugovora o osiguranju</a:t>
            </a:r>
          </a:p>
          <a:p>
            <a:r>
              <a:rPr lang="sr-Latn-CS" sz="3200" dirty="0"/>
              <a:t>Može biti </a:t>
            </a:r>
            <a:r>
              <a:rPr lang="sr-Latn-CS" sz="3200" dirty="0">
                <a:solidFill>
                  <a:srgbClr val="FF0000"/>
                </a:solidFill>
              </a:rPr>
              <a:t>sa lekarskim pregledom </a:t>
            </a:r>
            <a:r>
              <a:rPr lang="sr-Latn-CS" sz="3200" dirty="0"/>
              <a:t>ili </a:t>
            </a:r>
            <a:r>
              <a:rPr lang="sr-Latn-CS" sz="3200" dirty="0">
                <a:solidFill>
                  <a:srgbClr val="FF0000"/>
                </a:solidFill>
              </a:rPr>
              <a:t>bez lekarskog pregleda</a:t>
            </a:r>
          </a:p>
          <a:p>
            <a:r>
              <a:rPr lang="sr-Latn-CS" sz="3200" dirty="0"/>
              <a:t>Ukoliko se radi o </a:t>
            </a:r>
            <a:r>
              <a:rPr lang="sr-Latn-CS" sz="3200" b="1" dirty="0"/>
              <a:t>velikim osiguranim sumama</a:t>
            </a:r>
            <a:r>
              <a:rPr lang="sr-Latn-CS" sz="3200" dirty="0"/>
              <a:t> praktikuje se </a:t>
            </a:r>
            <a:r>
              <a:rPr lang="sr-Latn-CS" sz="3200" dirty="0">
                <a:solidFill>
                  <a:srgbClr val="FF0000"/>
                </a:solidFill>
              </a:rPr>
              <a:t>lekarski pregled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175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2400" dirty="0">
                <a:solidFill>
                  <a:srgbClr val="FF0000"/>
                </a:solidFill>
              </a:rPr>
              <a:t>Za utvrđivanje okolonosti za procenu rizika</a:t>
            </a:r>
            <a:r>
              <a:rPr lang="sr-Latn-CS" sz="2400" dirty="0"/>
              <a:t> kod osiguranja života (osiguranje za slučaj smrti, za slučaj doživljenja, mešovito osiguranje)</a:t>
            </a:r>
          </a:p>
          <a:p>
            <a:r>
              <a:rPr lang="sr-Latn-CS" sz="2400" dirty="0"/>
              <a:t>Bitan je </a:t>
            </a:r>
            <a:r>
              <a:rPr lang="sr-Latn-CS" sz="2400" b="1" dirty="0"/>
              <a:t>lekarski pregled </a:t>
            </a:r>
          </a:p>
          <a:p>
            <a:r>
              <a:rPr lang="sr-Latn-CS" sz="2400" dirty="0"/>
              <a:t>Na zahtev osiguravača </a:t>
            </a:r>
            <a:r>
              <a:rPr lang="sr-Latn-CS" sz="2400" b="1" dirty="0"/>
              <a:t>pregled</a:t>
            </a:r>
            <a:r>
              <a:rPr lang="sr-Latn-CS" sz="2400" dirty="0"/>
              <a:t> može biti izvršen od:</a:t>
            </a:r>
          </a:p>
          <a:p>
            <a:pPr>
              <a:buNone/>
            </a:pPr>
            <a:r>
              <a:rPr lang="sr-Latn-CS" sz="2400" dirty="0">
                <a:solidFill>
                  <a:srgbClr val="FF0000"/>
                </a:solidFill>
              </a:rPr>
              <a:t>a) lekara opšte prakse </a:t>
            </a:r>
            <a:r>
              <a:rPr lang="sr-Latn-CS" sz="2400" dirty="0"/>
              <a:t>(tzv. “mali lekarski izveštaj)</a:t>
            </a:r>
          </a:p>
          <a:p>
            <a:pPr>
              <a:buNone/>
            </a:pPr>
            <a:r>
              <a:rPr lang="sr-Latn-CS" sz="2400" dirty="0">
                <a:solidFill>
                  <a:srgbClr val="FF0000"/>
                </a:solidFill>
              </a:rPr>
              <a:t>b) lekara interniste </a:t>
            </a:r>
            <a:r>
              <a:rPr lang="sr-Latn-CS" sz="2400" dirty="0"/>
              <a:t>(tzv. “veliki lekarski izveštaj”)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1672786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r>
              <a:rPr lang="sr-Latn-CS" dirty="0" smtClean="0"/>
              <a:t>Od toga </a:t>
            </a:r>
            <a:r>
              <a:rPr lang="sr-Latn-CS" dirty="0" smtClean="0">
                <a:solidFill>
                  <a:srgbClr val="FF0000"/>
                </a:solidFill>
              </a:rPr>
              <a:t>da li je izvršen lekarski pregled </a:t>
            </a:r>
            <a:r>
              <a:rPr lang="sr-Latn-CS" dirty="0" smtClean="0"/>
              <a:t>pre zaključenja ugovora </a:t>
            </a:r>
            <a:r>
              <a:rPr lang="sr-Latn-CS" dirty="0" smtClean="0">
                <a:solidFill>
                  <a:srgbClr val="FF0000"/>
                </a:solidFill>
              </a:rPr>
              <a:t>zavisi i obaveza osiguravača</a:t>
            </a:r>
          </a:p>
          <a:p>
            <a:r>
              <a:rPr lang="sr-Latn-CS" dirty="0" smtClean="0"/>
              <a:t>Za slučaj da </a:t>
            </a:r>
            <a:r>
              <a:rPr lang="sr-Latn-CS" b="1" dirty="0" smtClean="0"/>
              <a:t>osigurani slučaj nastupi u kraćem vremenskom periodu</a:t>
            </a:r>
            <a:r>
              <a:rPr lang="sr-Latn-CS" dirty="0" smtClean="0"/>
              <a:t> po zaključenju ugovora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51293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Osiguranje lica</a:t>
            </a:r>
            <a:endParaRPr lang="en-US" b="1" dirty="0"/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2800" b="1" dirty="0"/>
              <a:t>II Prema broju lica koja su obuhvaćena ugovorom</a:t>
            </a:r>
          </a:p>
          <a:p>
            <a:pPr>
              <a:lnSpc>
                <a:spcPct val="90000"/>
              </a:lnSpc>
            </a:pPr>
            <a:r>
              <a:rPr lang="sr-Latn-CS" sz="2800" dirty="0"/>
              <a:t>Može biti </a:t>
            </a:r>
            <a:r>
              <a:rPr lang="sr-Latn-CS" sz="2800" dirty="0">
                <a:solidFill>
                  <a:srgbClr val="FF0000"/>
                </a:solidFill>
              </a:rPr>
              <a:t>individualno</a:t>
            </a:r>
            <a:r>
              <a:rPr lang="sr-Latn-CS" sz="2800" dirty="0"/>
              <a:t> i </a:t>
            </a:r>
            <a:r>
              <a:rPr lang="sr-Latn-CS" sz="2800" dirty="0">
                <a:solidFill>
                  <a:srgbClr val="FF0000"/>
                </a:solidFill>
              </a:rPr>
              <a:t>grupno</a:t>
            </a:r>
          </a:p>
          <a:p>
            <a:pPr>
              <a:lnSpc>
                <a:spcPct val="90000"/>
              </a:lnSpc>
            </a:pPr>
            <a:r>
              <a:rPr lang="sr-Latn-CS" sz="2800" b="1" dirty="0"/>
              <a:t>Individualno</a:t>
            </a:r>
            <a:r>
              <a:rPr lang="sr-Latn-CS" sz="2800" dirty="0"/>
              <a:t> – zaključuje se za </a:t>
            </a:r>
            <a:r>
              <a:rPr lang="sr-Latn-CS" sz="2800" dirty="0" smtClean="0"/>
              <a:t>svakog </a:t>
            </a:r>
            <a:r>
              <a:rPr lang="sr-Latn-CS" sz="2800" dirty="0"/>
              <a:t>pojedinačnog osiguranika ugovor o osiguranju (npr. osiguranje pojedinca – osiguranika za slučaj doživljenja određene starosti)</a:t>
            </a:r>
          </a:p>
          <a:p>
            <a:pPr>
              <a:lnSpc>
                <a:spcPct val="90000"/>
              </a:lnSpc>
            </a:pPr>
            <a:r>
              <a:rPr lang="sr-Latn-CS" sz="2800" b="1" dirty="0"/>
              <a:t>Grupno </a:t>
            </a:r>
            <a:r>
              <a:rPr lang="sr-Latn-CS" sz="2800" dirty="0"/>
              <a:t>– jednom zajedničkog polisom osigurava se veći broj ljudi (članova kolektiva, udruženja)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733371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3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3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3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3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Osiguranje lica</a:t>
            </a:r>
            <a:endParaRPr lang="en-US" b="1" dirty="0"/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b="1" dirty="0"/>
              <a:t>III Prema riziku obuhvaćenom osiguranjem</a:t>
            </a:r>
          </a:p>
          <a:p>
            <a:r>
              <a:rPr lang="sr-Latn-CS" dirty="0"/>
              <a:t>Može biti: </a:t>
            </a:r>
            <a:r>
              <a:rPr lang="sr-Latn-CS" dirty="0">
                <a:solidFill>
                  <a:srgbClr val="FF0000"/>
                </a:solidFill>
              </a:rPr>
              <a:t>za slučaj smrti</a:t>
            </a:r>
            <a:r>
              <a:rPr lang="sr-Latn-CS" dirty="0"/>
              <a:t>, </a:t>
            </a:r>
            <a:r>
              <a:rPr lang="sr-Latn-CS" dirty="0">
                <a:solidFill>
                  <a:srgbClr val="92D050"/>
                </a:solidFill>
              </a:rPr>
              <a:t>za slučaj doživljenja</a:t>
            </a:r>
            <a:r>
              <a:rPr lang="sr-Latn-CS" dirty="0"/>
              <a:t>, </a:t>
            </a:r>
            <a:r>
              <a:rPr lang="sr-Latn-CS" dirty="0">
                <a:solidFill>
                  <a:srgbClr val="FF0000"/>
                </a:solidFill>
              </a:rPr>
              <a:t>mešovito osiguranje </a:t>
            </a:r>
            <a:r>
              <a:rPr lang="sr-Latn-CS" dirty="0"/>
              <a:t>i </a:t>
            </a:r>
            <a:r>
              <a:rPr lang="sr-Latn-CS" dirty="0">
                <a:solidFill>
                  <a:srgbClr val="92D050"/>
                </a:solidFill>
              </a:rPr>
              <a:t>sa utvrđenim rokom isplate</a:t>
            </a:r>
          </a:p>
          <a:p>
            <a:r>
              <a:rPr lang="sr-Latn-CS" dirty="0">
                <a:solidFill>
                  <a:srgbClr val="FF0000"/>
                </a:solidFill>
              </a:rPr>
              <a:t>Osiguranje za slučaj smrti</a:t>
            </a:r>
            <a:r>
              <a:rPr lang="sr-Latn-CS" dirty="0">
                <a:solidFill>
                  <a:schemeClr val="tx2"/>
                </a:solidFill>
              </a:rPr>
              <a:t>-</a:t>
            </a:r>
            <a:r>
              <a:rPr lang="sr-Latn-CS" dirty="0"/>
              <a:t>nastupanje osiguranog slučaja vezuje se za momenat smrti osiguranog lica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8864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4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4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4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4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4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4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4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4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4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49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2400" dirty="0"/>
              <a:t>Može se ugovoriti:</a:t>
            </a:r>
          </a:p>
          <a:p>
            <a:pPr>
              <a:buNone/>
            </a:pPr>
            <a:r>
              <a:rPr lang="sr-Latn-CS" sz="2400" dirty="0"/>
              <a:t>1) da </a:t>
            </a:r>
            <a:r>
              <a:rPr lang="sr-Latn-CS" sz="2400" dirty="0">
                <a:solidFill>
                  <a:srgbClr val="FF0000"/>
                </a:solidFill>
              </a:rPr>
              <a:t>smrt osiguranog lica </a:t>
            </a:r>
            <a:r>
              <a:rPr lang="sr-Latn-CS" sz="2400" dirty="0"/>
              <a:t>predstavlja </a:t>
            </a:r>
            <a:r>
              <a:rPr lang="sr-Latn-CS" sz="2400" dirty="0">
                <a:solidFill>
                  <a:srgbClr val="FF0000"/>
                </a:solidFill>
              </a:rPr>
              <a:t>osigurani slučaj bez obzira kada se ostvari </a:t>
            </a:r>
            <a:r>
              <a:rPr lang="sr-Latn-CS" sz="2400" dirty="0"/>
              <a:t>(u bilo koje vreme) – </a:t>
            </a:r>
            <a:r>
              <a:rPr lang="sr-Latn-CS" sz="2400" dirty="0">
                <a:solidFill>
                  <a:srgbClr val="FF0000"/>
                </a:solidFill>
              </a:rPr>
              <a:t>doživotno osiguranje</a:t>
            </a:r>
          </a:p>
          <a:p>
            <a:r>
              <a:rPr lang="sr-Latn-CS" sz="2400" dirty="0"/>
              <a:t>Doživotno osiguranje – </a:t>
            </a:r>
            <a:r>
              <a:rPr lang="sr-Latn-CS" sz="2400" dirty="0">
                <a:solidFill>
                  <a:srgbClr val="FF0000"/>
                </a:solidFill>
              </a:rPr>
              <a:t>ima elemenata štednje</a:t>
            </a:r>
          </a:p>
          <a:p>
            <a:r>
              <a:rPr lang="sr-Latn-CS" sz="2400" dirty="0"/>
              <a:t>Sigurno je da će </a:t>
            </a:r>
            <a:r>
              <a:rPr lang="sr-Latn-CS" sz="2400" b="1" dirty="0"/>
              <a:t>naslednici ili drugi korisnici </a:t>
            </a:r>
            <a:r>
              <a:rPr lang="sr-Latn-CS" sz="2400" dirty="0"/>
              <a:t>osiguranja </a:t>
            </a:r>
            <a:r>
              <a:rPr lang="sr-Latn-CS" sz="2400" dirty="0">
                <a:solidFill>
                  <a:srgbClr val="FF0000"/>
                </a:solidFill>
              </a:rPr>
              <a:t>nakon smrti osiguranog lica </a:t>
            </a:r>
            <a:r>
              <a:rPr lang="sr-Latn-CS" sz="2400" b="1" dirty="0"/>
              <a:t>moći da naplate unapred utvrđenu osiguranu sumu</a:t>
            </a:r>
          </a:p>
        </p:txBody>
      </p:sp>
    </p:spTree>
    <p:extLst>
      <p:ext uri="{BB962C8B-B14F-4D97-AF65-F5344CB8AC3E}">
        <p14:creationId xmlns="" xmlns:p14="http://schemas.microsoft.com/office/powerpoint/2010/main" val="3055576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>
              <a:buNone/>
            </a:pPr>
            <a:r>
              <a:rPr lang="sr-Latn-CS" dirty="0" smtClean="0"/>
              <a:t>2) ili samo onda </a:t>
            </a:r>
            <a:r>
              <a:rPr lang="sr-Latn-CS" b="1" dirty="0" smtClean="0"/>
              <a:t>kada se ostvari u jednom određenom periodu </a:t>
            </a:r>
            <a:r>
              <a:rPr lang="sr-Latn-CS" dirty="0" smtClean="0"/>
              <a:t>(npr. u određenom periodu posle zaključivanja ugovora, do određene starosti osiguranog lica) – </a:t>
            </a:r>
            <a:r>
              <a:rPr lang="sr-Latn-CS" dirty="0" smtClean="0">
                <a:solidFill>
                  <a:srgbClr val="FF0000"/>
                </a:solidFill>
              </a:rPr>
              <a:t>privremeno osiguranje</a:t>
            </a:r>
          </a:p>
          <a:p>
            <a:r>
              <a:rPr lang="sr-Latn-CS" b="1" dirty="0" smtClean="0"/>
              <a:t>Obaveza osiguravača postoji </a:t>
            </a:r>
            <a:r>
              <a:rPr lang="sr-Latn-CS" dirty="0" smtClean="0"/>
              <a:t>– samo ako se </a:t>
            </a:r>
            <a:r>
              <a:rPr lang="sr-Latn-CS" dirty="0" smtClean="0">
                <a:solidFill>
                  <a:srgbClr val="FF0000"/>
                </a:solidFill>
              </a:rPr>
              <a:t>osigurani slučaj </a:t>
            </a:r>
            <a:r>
              <a:rPr lang="sr-Latn-CS" b="1" dirty="0" smtClean="0"/>
              <a:t>ostvari u određenom periodu 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1636937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dirty="0" smtClean="0"/>
              <a:t>Ukoliko je </a:t>
            </a:r>
            <a:r>
              <a:rPr lang="sr-Latn-CS" b="1" dirty="0" smtClean="0"/>
              <a:t>u momentu isteka ugovora </a:t>
            </a:r>
            <a:r>
              <a:rPr lang="sr-Latn-CS" dirty="0" smtClean="0">
                <a:solidFill>
                  <a:srgbClr val="FF0000"/>
                </a:solidFill>
              </a:rPr>
              <a:t>osigurano lice još živo </a:t>
            </a:r>
            <a:r>
              <a:rPr lang="sr-Latn-CS" dirty="0" smtClean="0"/>
              <a:t>– </a:t>
            </a:r>
            <a:r>
              <a:rPr lang="sr-Latn-CS" b="1" dirty="0" smtClean="0"/>
              <a:t>obaveza osiguravača </a:t>
            </a:r>
            <a:r>
              <a:rPr lang="sr-Latn-CS" dirty="0" smtClean="0">
                <a:solidFill>
                  <a:srgbClr val="FF0000"/>
                </a:solidFill>
              </a:rPr>
              <a:t>prestaje</a:t>
            </a:r>
            <a:r>
              <a:rPr lang="sr-Latn-CS" dirty="0" smtClean="0"/>
              <a:t>, </a:t>
            </a:r>
            <a:r>
              <a:rPr lang="sr-Latn-CS" b="1" dirty="0" smtClean="0"/>
              <a:t>ostaju mu primljene premije</a:t>
            </a:r>
          </a:p>
          <a:p>
            <a:r>
              <a:rPr lang="sr-Latn-CS" dirty="0" smtClean="0">
                <a:solidFill>
                  <a:srgbClr val="FF0000"/>
                </a:solidFill>
              </a:rPr>
              <a:t>Nema </a:t>
            </a:r>
            <a:r>
              <a:rPr lang="sr-Latn-CS" b="1" dirty="0" smtClean="0"/>
              <a:t>elemenata štednje</a:t>
            </a:r>
          </a:p>
          <a:p>
            <a:r>
              <a:rPr lang="sr-Latn-CS" b="1" dirty="0" smtClean="0"/>
              <a:t>Preovlađuju </a:t>
            </a:r>
            <a:r>
              <a:rPr lang="sr-Latn-CS" dirty="0" smtClean="0">
                <a:solidFill>
                  <a:srgbClr val="FF0000"/>
                </a:solidFill>
              </a:rPr>
              <a:t>elementi neizvesnosti </a:t>
            </a:r>
            <a:r>
              <a:rPr lang="sr-Latn-CS" dirty="0" smtClean="0"/>
              <a:t>(zato se naziva osiguranje rizika)</a:t>
            </a:r>
          </a:p>
        </p:txBody>
      </p:sp>
    </p:spTree>
    <p:extLst>
      <p:ext uri="{BB962C8B-B14F-4D97-AF65-F5344CB8AC3E}">
        <p14:creationId xmlns="" xmlns:p14="http://schemas.microsoft.com/office/powerpoint/2010/main" val="748339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dirty="0" smtClean="0"/>
              <a:t>Služi </a:t>
            </a:r>
            <a:r>
              <a:rPr lang="sr-Latn-CS" b="1" dirty="0" smtClean="0"/>
              <a:t>za pokrivanje </a:t>
            </a:r>
            <a:r>
              <a:rPr lang="sr-Latn-CS" dirty="0" smtClean="0"/>
              <a:t>jedne </a:t>
            </a:r>
            <a:r>
              <a:rPr lang="sr-Latn-CS" dirty="0" smtClean="0">
                <a:solidFill>
                  <a:srgbClr val="FF0000"/>
                </a:solidFill>
              </a:rPr>
              <a:t>prolazne potrebe zaštite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sr-Latn-CS" b="1" dirty="0" smtClean="0"/>
              <a:t>Primer </a:t>
            </a:r>
            <a:r>
              <a:rPr lang="sr-Latn-CS" dirty="0" smtClean="0"/>
              <a:t>– za plaćanje kredita za slučaj smrti dužnika u roku u kome traje obaveza otplate, osiguranje za vreme boravka u inostranstvu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45342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Osiguranje lica</a:t>
            </a:r>
            <a:endParaRPr lang="en-US" b="1" dirty="0"/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39814"/>
            <a:ext cx="10668000" cy="3979985"/>
          </a:xfrm>
        </p:spPr>
        <p:txBody>
          <a:bodyPr/>
          <a:lstStyle/>
          <a:p>
            <a:r>
              <a:rPr lang="sr-Latn-CS" dirty="0"/>
              <a:t>Predstavlja </a:t>
            </a:r>
            <a:r>
              <a:rPr lang="sr-Latn-CS" b="1" dirty="0"/>
              <a:t>specifičnu vrstu osiguranja</a:t>
            </a:r>
          </a:p>
          <a:p>
            <a:r>
              <a:rPr lang="sr-Latn-CS" dirty="0"/>
              <a:t>Kod koga se </a:t>
            </a:r>
            <a:r>
              <a:rPr lang="sr-Latn-CS" dirty="0">
                <a:solidFill>
                  <a:srgbClr val="FF0000"/>
                </a:solidFill>
              </a:rPr>
              <a:t>ostvareni rizici </a:t>
            </a:r>
            <a:r>
              <a:rPr lang="sr-Latn-CS" b="1" dirty="0"/>
              <a:t>ne mogu nikada realno nadoknaditi</a:t>
            </a:r>
          </a:p>
          <a:p>
            <a:r>
              <a:rPr lang="sr-Latn-CS" dirty="0"/>
              <a:t>Jedino se </a:t>
            </a:r>
            <a:r>
              <a:rPr lang="sr-Latn-CS" b="1" dirty="0"/>
              <a:t>mogu ublažiti </a:t>
            </a:r>
            <a:r>
              <a:rPr lang="sr-Latn-CS" dirty="0">
                <a:solidFill>
                  <a:srgbClr val="FF0000"/>
                </a:solidFill>
              </a:rPr>
              <a:t>posledice nastupanja rizika </a:t>
            </a:r>
            <a:r>
              <a:rPr lang="sr-Latn-CS" dirty="0"/>
              <a:t>materijalnom nadoknadom odnosno isplatom osigurane sume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3722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6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6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6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Osiguranje lica</a:t>
            </a:r>
            <a:endParaRPr lang="en-US" b="1" dirty="0"/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dirty="0">
                <a:solidFill>
                  <a:srgbClr val="FF0000"/>
                </a:solidFill>
              </a:rPr>
              <a:t>Osiguranje za slučaj </a:t>
            </a:r>
            <a:r>
              <a:rPr lang="sr-Latn-CS" b="1" dirty="0">
                <a:solidFill>
                  <a:srgbClr val="FF0000"/>
                </a:solidFill>
              </a:rPr>
              <a:t>doživljenja</a:t>
            </a:r>
            <a:r>
              <a:rPr lang="sr-Latn-CS" b="1" dirty="0"/>
              <a:t>-osigurani slučaj </a:t>
            </a:r>
            <a:r>
              <a:rPr lang="sr-Latn-CS" dirty="0"/>
              <a:t>nastaje kada </a:t>
            </a:r>
            <a:r>
              <a:rPr lang="sr-Latn-CS" b="1" dirty="0"/>
              <a:t>osigurano lice </a:t>
            </a:r>
            <a:r>
              <a:rPr lang="sr-Latn-CS" dirty="0">
                <a:solidFill>
                  <a:srgbClr val="FF0000"/>
                </a:solidFill>
              </a:rPr>
              <a:t>doživi određen broj </a:t>
            </a:r>
            <a:r>
              <a:rPr lang="sr-Latn-CS" dirty="0" smtClean="0">
                <a:solidFill>
                  <a:srgbClr val="FF0000"/>
                </a:solidFill>
              </a:rPr>
              <a:t>godina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sr-Latn-CS" dirty="0" smtClean="0">
                <a:solidFill>
                  <a:srgbClr val="FF0000"/>
                </a:solidFill>
              </a:rPr>
              <a:t>Cilj zaključenja ugovora - </a:t>
            </a:r>
            <a:r>
              <a:rPr lang="sr-Latn-CS" dirty="0" smtClean="0"/>
              <a:t>obezbeđenje</a:t>
            </a:r>
            <a:r>
              <a:rPr lang="sr-Latn-CS" dirty="0" smtClean="0">
                <a:solidFill>
                  <a:srgbClr val="FF0000"/>
                </a:solidFill>
              </a:rPr>
              <a:t> </a:t>
            </a:r>
            <a:r>
              <a:rPr lang="sr-Latn-CS" dirty="0" smtClean="0"/>
              <a:t>osiguranika u slučaju starosti</a:t>
            </a:r>
          </a:p>
          <a:p>
            <a:pPr>
              <a:lnSpc>
                <a:spcPct val="90000"/>
              </a:lnSpc>
            </a:pPr>
            <a:r>
              <a:rPr lang="sr-Latn-CS" dirty="0" smtClean="0"/>
              <a:t>Za razliku od osiguranja za slučaj smrti</a:t>
            </a:r>
            <a:endParaRPr lang="sr-Latn-CS" dirty="0"/>
          </a:p>
        </p:txBody>
      </p:sp>
    </p:spTree>
    <p:extLst>
      <p:ext uri="{BB962C8B-B14F-4D97-AF65-F5344CB8AC3E}">
        <p14:creationId xmlns="" xmlns:p14="http://schemas.microsoft.com/office/powerpoint/2010/main" val="291534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5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dirty="0" smtClean="0">
                <a:solidFill>
                  <a:srgbClr val="FF0000"/>
                </a:solidFill>
              </a:rPr>
              <a:t>Mešovito osiguranje </a:t>
            </a:r>
            <a:r>
              <a:rPr lang="sr-Latn-CS" dirty="0" smtClean="0"/>
              <a:t>- predstavlja </a:t>
            </a:r>
            <a:r>
              <a:rPr lang="sr-Latn-CS" b="1" dirty="0" smtClean="0"/>
              <a:t>spajanje</a:t>
            </a:r>
            <a:r>
              <a:rPr lang="sr-Latn-CS" dirty="0" smtClean="0"/>
              <a:t> </a:t>
            </a:r>
            <a:r>
              <a:rPr lang="sr-Latn-CS" dirty="0" smtClean="0">
                <a:solidFill>
                  <a:srgbClr val="FF0000"/>
                </a:solidFill>
              </a:rPr>
              <a:t>osiguranja za slučaj smrti i osiguranja za slučaj doživljenja</a:t>
            </a:r>
          </a:p>
          <a:p>
            <a:pPr>
              <a:lnSpc>
                <a:spcPct val="90000"/>
              </a:lnSpc>
            </a:pPr>
            <a:r>
              <a:rPr lang="sr-Latn-CS" dirty="0" smtClean="0"/>
              <a:t>Ovo je </a:t>
            </a:r>
            <a:r>
              <a:rPr lang="sr-Latn-CS" b="1" dirty="0" smtClean="0"/>
              <a:t>najpovoljniji vid </a:t>
            </a:r>
            <a:r>
              <a:rPr lang="sr-Latn-CS" dirty="0" smtClean="0"/>
              <a:t>osiguranja života</a:t>
            </a:r>
          </a:p>
          <a:p>
            <a:pPr>
              <a:lnSpc>
                <a:spcPct val="90000"/>
              </a:lnSpc>
            </a:pPr>
            <a:r>
              <a:rPr lang="sr-Latn-CS" b="1" dirty="0" smtClean="0"/>
              <a:t>Osiguravač </a:t>
            </a:r>
            <a:r>
              <a:rPr lang="sr-Latn-CS" dirty="0" smtClean="0"/>
              <a:t>je </a:t>
            </a:r>
            <a:r>
              <a:rPr lang="sr-Latn-CS" dirty="0" smtClean="0">
                <a:solidFill>
                  <a:srgbClr val="FF0000"/>
                </a:solidFill>
              </a:rPr>
              <a:t>obavezan</a:t>
            </a:r>
            <a:r>
              <a:rPr lang="sr-Latn-CS" dirty="0" smtClean="0"/>
              <a:t> da isplati osiguranu sumu u </a:t>
            </a:r>
            <a:r>
              <a:rPr lang="sr-Latn-CS" dirty="0" smtClean="0">
                <a:solidFill>
                  <a:srgbClr val="FF0000"/>
                </a:solidFill>
              </a:rPr>
              <a:t>svakom slučaju</a:t>
            </a:r>
          </a:p>
          <a:p>
            <a:pPr algn="just">
              <a:lnSpc>
                <a:spcPct val="90000"/>
              </a:lnSpc>
            </a:pPr>
            <a:endParaRPr lang="en-US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733876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dirty="0" smtClean="0"/>
              <a:t>Ako </a:t>
            </a:r>
            <a:r>
              <a:rPr lang="sr-Latn-CS" b="1" dirty="0" smtClean="0"/>
              <a:t>smrt osiguranog lica </a:t>
            </a:r>
            <a:r>
              <a:rPr lang="sr-Latn-CS" dirty="0" smtClean="0"/>
              <a:t>nastupi </a:t>
            </a:r>
            <a:r>
              <a:rPr lang="sr-Latn-CS" dirty="0" smtClean="0">
                <a:solidFill>
                  <a:srgbClr val="FF0000"/>
                </a:solidFill>
              </a:rPr>
              <a:t>pre isteka trajanja osiguranja </a:t>
            </a:r>
            <a:r>
              <a:rPr lang="sr-Latn-CS" b="1" dirty="0" smtClean="0"/>
              <a:t>osiguravač </a:t>
            </a:r>
            <a:r>
              <a:rPr lang="sr-Latn-CS" dirty="0" smtClean="0">
                <a:solidFill>
                  <a:srgbClr val="FF0000"/>
                </a:solidFill>
              </a:rPr>
              <a:t>isplaćuje</a:t>
            </a:r>
            <a:r>
              <a:rPr lang="sr-Latn-CS" dirty="0" smtClean="0"/>
              <a:t> </a:t>
            </a:r>
            <a:r>
              <a:rPr lang="sr-Latn-CS" b="1" dirty="0" smtClean="0"/>
              <a:t>korisniku</a:t>
            </a:r>
          </a:p>
          <a:p>
            <a:r>
              <a:rPr lang="sr-Latn-CS" dirty="0" smtClean="0"/>
              <a:t>Ako </a:t>
            </a:r>
            <a:r>
              <a:rPr lang="sr-Latn-CS" b="1" dirty="0" smtClean="0"/>
              <a:t>osigurano lice doživi </a:t>
            </a:r>
            <a:r>
              <a:rPr lang="sr-Latn-CS" dirty="0" smtClean="0"/>
              <a:t>ugovoreni rok </a:t>
            </a:r>
            <a:r>
              <a:rPr lang="sr-Latn-CS" dirty="0" smtClean="0">
                <a:solidFill>
                  <a:srgbClr val="FF0000"/>
                </a:solidFill>
              </a:rPr>
              <a:t>isplaćuje se njemu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35900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Osiguranje lica</a:t>
            </a:r>
            <a:endParaRPr lang="en-US" b="1" dirty="0"/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200" dirty="0">
                <a:solidFill>
                  <a:srgbClr val="FF0000"/>
                </a:solidFill>
              </a:rPr>
              <a:t>Osiguranje sa utvrđenim rokom isplate</a:t>
            </a:r>
            <a:r>
              <a:rPr lang="sr-Latn-CS" sz="3200" dirty="0"/>
              <a:t>-kod ovog vida osiguranja života osiguravač se obavezuje da osiguraniku (ili korisniku osiguranja) isplati osiguranu sumu </a:t>
            </a:r>
            <a:r>
              <a:rPr lang="sr-Latn-CS" sz="3200" dirty="0">
                <a:solidFill>
                  <a:srgbClr val="FF0000"/>
                </a:solidFill>
              </a:rPr>
              <a:t>u trenutku isteka roka </a:t>
            </a:r>
            <a:r>
              <a:rPr lang="sr-Latn-CS" sz="3200" b="1" dirty="0"/>
              <a:t>koji je utvrđen u polisi</a:t>
            </a:r>
            <a:endParaRPr lang="en-US" sz="3200" b="1" dirty="0"/>
          </a:p>
        </p:txBody>
      </p:sp>
    </p:spTree>
    <p:extLst>
      <p:ext uri="{BB962C8B-B14F-4D97-AF65-F5344CB8AC3E}">
        <p14:creationId xmlns="" xmlns:p14="http://schemas.microsoft.com/office/powerpoint/2010/main" val="80845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9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pPr>
              <a:buNone/>
            </a:pPr>
            <a:r>
              <a:rPr lang="sr-Latn-CS" b="1" dirty="0" smtClean="0"/>
              <a:t>1. Osigurano lice </a:t>
            </a:r>
            <a:r>
              <a:rPr lang="sr-Latn-CS" dirty="0" smtClean="0">
                <a:solidFill>
                  <a:srgbClr val="FF0000"/>
                </a:solidFill>
              </a:rPr>
              <a:t>umre pre roka </a:t>
            </a:r>
            <a:r>
              <a:rPr lang="sr-Latn-CS" dirty="0" smtClean="0"/>
              <a:t>utvrđenog u polisi</a:t>
            </a:r>
          </a:p>
          <a:p>
            <a:r>
              <a:rPr lang="sr-Latn-CS" b="1" dirty="0" smtClean="0"/>
              <a:t>Osigurana suma </a:t>
            </a:r>
            <a:r>
              <a:rPr lang="sr-Latn-CS" dirty="0" smtClean="0"/>
              <a:t>biće </a:t>
            </a:r>
            <a:r>
              <a:rPr lang="sr-Latn-CS" dirty="0" smtClean="0">
                <a:solidFill>
                  <a:srgbClr val="FF0000"/>
                </a:solidFill>
              </a:rPr>
              <a:t>isplaćena njegovim naslednicima</a:t>
            </a:r>
            <a:r>
              <a:rPr lang="sr-Latn-CS" dirty="0" smtClean="0"/>
              <a:t> ili drugim određenim </a:t>
            </a:r>
            <a:r>
              <a:rPr lang="sr-Latn-CS" dirty="0" smtClean="0">
                <a:solidFill>
                  <a:srgbClr val="FF0000"/>
                </a:solidFill>
              </a:rPr>
              <a:t>korisnicima</a:t>
            </a:r>
          </a:p>
          <a:p>
            <a:r>
              <a:rPr lang="sr-Latn-CS" b="1" dirty="0" smtClean="0"/>
              <a:t>Obaveza</a:t>
            </a:r>
            <a:r>
              <a:rPr lang="sr-Latn-CS" dirty="0" smtClean="0"/>
              <a:t> </a:t>
            </a:r>
            <a:r>
              <a:rPr lang="sr-Latn-CS" b="1" dirty="0" smtClean="0"/>
              <a:t>plaćanja premije</a:t>
            </a:r>
            <a:r>
              <a:rPr lang="sr-Latn-CS" dirty="0" smtClean="0">
                <a:solidFill>
                  <a:srgbClr val="FF0000"/>
                </a:solidFill>
              </a:rPr>
              <a:t> prestaje</a:t>
            </a:r>
          </a:p>
          <a:p>
            <a:endParaRPr lang="sr-Latn-C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410429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>
              <a:buNone/>
            </a:pPr>
            <a:r>
              <a:rPr lang="sr-Latn-CS" b="1" dirty="0" smtClean="0"/>
              <a:t>2. Osigurano lice </a:t>
            </a:r>
            <a:r>
              <a:rPr lang="sr-Latn-CS" dirty="0" smtClean="0"/>
              <a:t>– </a:t>
            </a:r>
            <a:r>
              <a:rPr lang="sr-Latn-CS" dirty="0" smtClean="0">
                <a:solidFill>
                  <a:srgbClr val="FF0000"/>
                </a:solidFill>
              </a:rPr>
              <a:t>živo u momentu isteka osiguranja</a:t>
            </a:r>
            <a:endParaRPr lang="sr-Latn-CS" b="1" dirty="0" smtClean="0">
              <a:solidFill>
                <a:srgbClr val="FF0000"/>
              </a:solidFill>
            </a:endParaRPr>
          </a:p>
          <a:p>
            <a:r>
              <a:rPr lang="sr-Latn-CS" b="1" dirty="0" smtClean="0"/>
              <a:t>Osigurana suma </a:t>
            </a:r>
            <a:r>
              <a:rPr lang="sr-Latn-CS" dirty="0" smtClean="0"/>
              <a:t>se isplaćuje </a:t>
            </a:r>
            <a:r>
              <a:rPr lang="sr-Latn-CS" dirty="0" smtClean="0">
                <a:solidFill>
                  <a:srgbClr val="FF0000"/>
                </a:solidFill>
              </a:rPr>
              <a:t>njemu ili drugim korisnicima</a:t>
            </a:r>
          </a:p>
          <a:p>
            <a:r>
              <a:rPr lang="sr-Latn-CS" dirty="0" smtClean="0"/>
              <a:t>Osiguranje sa utvrđenim rokom isplate – jedan </a:t>
            </a:r>
            <a:r>
              <a:rPr lang="sr-Latn-CS" b="1" dirty="0" smtClean="0"/>
              <a:t>poseban oblik mešovitog osiguranja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12977598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Osiguranje lica</a:t>
            </a:r>
            <a:endParaRPr lang="en-US" b="1" dirty="0"/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b="1" dirty="0"/>
              <a:t>IV Prema načinu isplate osigurane sume</a:t>
            </a:r>
          </a:p>
          <a:p>
            <a:r>
              <a:rPr lang="sr-Latn-CS" dirty="0" smtClean="0"/>
              <a:t>Može biti </a:t>
            </a:r>
            <a:r>
              <a:rPr lang="sr-Latn-CS" dirty="0" smtClean="0">
                <a:solidFill>
                  <a:srgbClr val="FF0000"/>
                </a:solidFill>
              </a:rPr>
              <a:t>osiguranje kapitala </a:t>
            </a:r>
            <a:r>
              <a:rPr lang="sr-Latn-CS" dirty="0" smtClean="0"/>
              <a:t>i </a:t>
            </a:r>
            <a:r>
              <a:rPr lang="sr-Latn-CS" dirty="0" smtClean="0">
                <a:solidFill>
                  <a:srgbClr val="FF0000"/>
                </a:solidFill>
              </a:rPr>
              <a:t>osiguranje rente</a:t>
            </a:r>
          </a:p>
          <a:p>
            <a:r>
              <a:rPr lang="sr-Latn-CS" b="1" dirty="0" smtClean="0"/>
              <a:t>Osiguranje kapitala </a:t>
            </a:r>
            <a:r>
              <a:rPr lang="sr-Latn-CS" dirty="0" smtClean="0"/>
              <a:t>– postoji ukoliko se </a:t>
            </a:r>
            <a:r>
              <a:rPr lang="sr-Latn-CS" dirty="0" smtClean="0">
                <a:solidFill>
                  <a:srgbClr val="FF0000"/>
                </a:solidFill>
              </a:rPr>
              <a:t>osigurana suma isplaćuje odjednom</a:t>
            </a:r>
            <a:r>
              <a:rPr lang="sr-Latn-CS" dirty="0" smtClean="0"/>
              <a:t> u jednokratnom iznosu korisniku polise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047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6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6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6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6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6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6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6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6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6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r>
              <a:rPr lang="sr-Latn-CS" b="1" dirty="0" smtClean="0"/>
              <a:t>Osiguranje kapitala </a:t>
            </a:r>
            <a:r>
              <a:rPr lang="sr-Latn-CS" dirty="0" smtClean="0"/>
              <a:t>može biti:</a:t>
            </a:r>
          </a:p>
          <a:p>
            <a:pPr>
              <a:buNone/>
            </a:pPr>
            <a:r>
              <a:rPr lang="sr-Latn-CS" dirty="0" smtClean="0"/>
              <a:t>a) </a:t>
            </a:r>
            <a:r>
              <a:rPr lang="sr-Latn-CS" dirty="0" smtClean="0">
                <a:solidFill>
                  <a:srgbClr val="FF0000"/>
                </a:solidFill>
              </a:rPr>
              <a:t>za slučaj doživljenja </a:t>
            </a:r>
            <a:r>
              <a:rPr lang="sr-Latn-CS" dirty="0" smtClean="0"/>
              <a:t>(koji osiguranik prima lično)</a:t>
            </a:r>
          </a:p>
          <a:p>
            <a:pPr>
              <a:buNone/>
            </a:pPr>
            <a:r>
              <a:rPr lang="sr-Latn-CS" dirty="0" smtClean="0"/>
              <a:t>b) </a:t>
            </a:r>
            <a:r>
              <a:rPr lang="sr-Latn-CS" dirty="0" smtClean="0">
                <a:solidFill>
                  <a:srgbClr val="FF0000"/>
                </a:solidFill>
              </a:rPr>
              <a:t>za slučaj smrti </a:t>
            </a:r>
            <a:r>
              <a:rPr lang="sr-Latn-CS" dirty="0" smtClean="0"/>
              <a:t>(primaju članovi njegove porodice ili druga lica naglašena u ugovoru o osiguranju)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613917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2800" b="1" dirty="0"/>
              <a:t>Osiguranje rente </a:t>
            </a:r>
            <a:r>
              <a:rPr lang="sr-Latn-CS" sz="2800" dirty="0"/>
              <a:t>– postoji ukoliko se </a:t>
            </a:r>
            <a:r>
              <a:rPr lang="sr-Latn-CS" sz="2800" dirty="0">
                <a:solidFill>
                  <a:srgbClr val="FF0000"/>
                </a:solidFill>
              </a:rPr>
              <a:t>osigurana suma isplaćuje u vidu rente</a:t>
            </a:r>
            <a:r>
              <a:rPr lang="sr-Latn-CS" sz="2800" dirty="0"/>
              <a:t> tokom određenog vremenskog perioda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I Osigurana renta </a:t>
            </a:r>
            <a:r>
              <a:rPr lang="sr-Latn-CS" sz="2800" dirty="0"/>
              <a:t>može biti </a:t>
            </a:r>
            <a:r>
              <a:rPr lang="sr-Latn-CS" sz="2800" dirty="0">
                <a:solidFill>
                  <a:srgbClr val="FF0000"/>
                </a:solidFill>
              </a:rPr>
              <a:t>(u zavisnosti ko je prima)</a:t>
            </a:r>
            <a:r>
              <a:rPr lang="sr-Latn-CS" sz="2800" dirty="0"/>
              <a:t>:</a:t>
            </a:r>
          </a:p>
          <a:p>
            <a:pPr marL="514350" indent="-514350">
              <a:buClr>
                <a:schemeClr val="tx2"/>
              </a:buClr>
              <a:buFont typeface="+mj-lt"/>
              <a:buAutoNum type="alphaLcParenR"/>
            </a:pPr>
            <a:r>
              <a:rPr lang="sr-Latn-CS" sz="2800" b="1" dirty="0" smtClean="0"/>
              <a:t>lična</a:t>
            </a:r>
            <a:r>
              <a:rPr lang="sr-Latn-CS" sz="2800" dirty="0" smtClean="0"/>
              <a:t> </a:t>
            </a:r>
            <a:r>
              <a:rPr lang="sr-Latn-CS" sz="2800" dirty="0"/>
              <a:t>(osiguranik prima lično)</a:t>
            </a:r>
          </a:p>
          <a:p>
            <a:pPr marL="514350" indent="-514350">
              <a:buClr>
                <a:schemeClr val="tx2"/>
              </a:buClr>
              <a:buFont typeface="+mj-lt"/>
              <a:buAutoNum type="alphaLcParenR"/>
            </a:pPr>
            <a:r>
              <a:rPr lang="sr-Latn-CS" sz="2800" b="1" dirty="0" smtClean="0"/>
              <a:t>renta </a:t>
            </a:r>
            <a:r>
              <a:rPr lang="sr-Latn-CS" sz="2800" b="1" dirty="0"/>
              <a:t>nadživljenja </a:t>
            </a:r>
            <a:r>
              <a:rPr lang="sr-Latn-CS" sz="2800" dirty="0"/>
              <a:t>(u korist trećih lica), osiguranik želi da obezbedi članove svoje porodice u </a:t>
            </a:r>
            <a:r>
              <a:rPr lang="sr-Latn-CS" sz="2800" dirty="0" smtClean="0"/>
              <a:t>slučaju </a:t>
            </a:r>
            <a:r>
              <a:rPr lang="sr-Latn-CS" sz="2800" dirty="0"/>
              <a:t>smrti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19489603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dirty="0" smtClean="0">
                <a:solidFill>
                  <a:srgbClr val="FF0000"/>
                </a:solidFill>
              </a:rPr>
              <a:t>II Po trajanju </a:t>
            </a:r>
            <a:r>
              <a:rPr lang="sr-Latn-CS" b="1" dirty="0" smtClean="0"/>
              <a:t>osiguranje rente </a:t>
            </a:r>
            <a:r>
              <a:rPr lang="sr-Latn-CS" dirty="0" smtClean="0"/>
              <a:t>može biti:</a:t>
            </a:r>
          </a:p>
          <a:p>
            <a:pPr marL="514350" indent="-514350">
              <a:buClr>
                <a:schemeClr val="tx2"/>
              </a:buClr>
              <a:buFont typeface="+mj-lt"/>
              <a:buAutoNum type="alphaLcParenR"/>
            </a:pPr>
            <a:r>
              <a:rPr lang="sr-Latn-CS" b="1" dirty="0" smtClean="0"/>
              <a:t>doživotno </a:t>
            </a:r>
            <a:r>
              <a:rPr lang="sr-Latn-CS" dirty="0" smtClean="0"/>
              <a:t>– do kraja života osiguranog lica</a:t>
            </a:r>
          </a:p>
          <a:p>
            <a:pPr marL="514350" indent="-514350">
              <a:buClr>
                <a:schemeClr val="tx2"/>
              </a:buClr>
              <a:buFont typeface="+mj-lt"/>
              <a:buAutoNum type="alphaLcParenR"/>
            </a:pPr>
            <a:r>
              <a:rPr lang="sr-Latn-CS" b="1" dirty="0" smtClean="0"/>
              <a:t>privremeno </a:t>
            </a:r>
            <a:r>
              <a:rPr lang="sr-Latn-CS" dirty="0" smtClean="0"/>
              <a:t>– ograničeno na određeni vremenski period </a:t>
            </a:r>
          </a:p>
          <a:p>
            <a:pPr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71298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Osiguranje lica</a:t>
            </a:r>
            <a:endParaRPr lang="en-US" b="1" dirty="0"/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2800" b="1" dirty="0"/>
              <a:t>Osiguranje lica razlikuje se od osiguranja imovine</a:t>
            </a:r>
            <a:r>
              <a:rPr lang="sr-Latn-CS" sz="2800" dirty="0"/>
              <a:t>: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sr-Latn-CS" sz="2800" dirty="0" smtClean="0">
                <a:solidFill>
                  <a:srgbClr val="FF0000"/>
                </a:solidFill>
              </a:rPr>
              <a:t>rizik </a:t>
            </a:r>
            <a:r>
              <a:rPr lang="sr-Latn-CS" sz="2800" dirty="0"/>
              <a:t>obuhvaćen osiguranjem </a:t>
            </a:r>
            <a:r>
              <a:rPr lang="sr-Latn-CS" sz="2800" dirty="0">
                <a:solidFill>
                  <a:srgbClr val="FF0000"/>
                </a:solidFill>
              </a:rPr>
              <a:t>ostvaruje se na ličnosti osiguranog lica</a:t>
            </a:r>
            <a:r>
              <a:rPr lang="sr-Latn-CS" sz="2800" dirty="0"/>
              <a:t>, šteta koja se ostvari na osiguranom licu ne može se izraziti u novcu</a:t>
            </a:r>
          </a:p>
          <a:p>
            <a:pPr marL="514350" indent="-514350">
              <a:buClr>
                <a:schemeClr val="tx2"/>
              </a:buClr>
              <a:buFont typeface="+mj-lt"/>
              <a:buAutoNum type="arabicParenR"/>
            </a:pPr>
            <a:r>
              <a:rPr lang="sr-Latn-CS" sz="2800" dirty="0" smtClean="0">
                <a:solidFill>
                  <a:srgbClr val="FF0000"/>
                </a:solidFill>
              </a:rPr>
              <a:t>cilj </a:t>
            </a:r>
            <a:r>
              <a:rPr lang="sr-Latn-CS" sz="2800" dirty="0">
                <a:solidFill>
                  <a:srgbClr val="FF0000"/>
                </a:solidFill>
              </a:rPr>
              <a:t>osiguranja lica </a:t>
            </a:r>
            <a:r>
              <a:rPr lang="sr-Latn-CS" sz="2800" dirty="0">
                <a:solidFill>
                  <a:srgbClr val="92D050"/>
                </a:solidFill>
              </a:rPr>
              <a:t>nije naknada štete </a:t>
            </a:r>
            <a:r>
              <a:rPr lang="sr-Latn-CS" sz="2800" dirty="0"/>
              <a:t>prouzrokovane osiguranim slučajem </a:t>
            </a:r>
            <a:r>
              <a:rPr lang="sr-Latn-CS" sz="2800" dirty="0">
                <a:solidFill>
                  <a:srgbClr val="FF0000"/>
                </a:solidFill>
              </a:rPr>
              <a:t>već isplata unapred utvrđene osigurane sume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974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4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4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4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4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4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4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4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4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4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2800" dirty="0">
                <a:solidFill>
                  <a:srgbClr val="FF0000"/>
                </a:solidFill>
              </a:rPr>
              <a:t>III</a:t>
            </a:r>
            <a:r>
              <a:rPr lang="sr-Latn-CS" sz="2800" dirty="0"/>
              <a:t> S obzirom na </a:t>
            </a:r>
            <a:r>
              <a:rPr lang="sr-Latn-CS" sz="2800" dirty="0">
                <a:solidFill>
                  <a:srgbClr val="FF0000"/>
                </a:solidFill>
              </a:rPr>
              <a:t>početak primanja </a:t>
            </a:r>
            <a:r>
              <a:rPr lang="sr-Latn-CS" sz="2800" dirty="0"/>
              <a:t>(dospelost obaveze osiguravača):</a:t>
            </a:r>
          </a:p>
          <a:p>
            <a:pPr marL="514350" indent="-514350">
              <a:buClr>
                <a:schemeClr val="tx2"/>
              </a:buClr>
              <a:buFont typeface="+mj-lt"/>
              <a:buAutoNum type="alphaLcParenR"/>
            </a:pPr>
            <a:r>
              <a:rPr lang="sr-Latn-CS" sz="2800" b="1" dirty="0" smtClean="0"/>
              <a:t>neposredna </a:t>
            </a:r>
            <a:r>
              <a:rPr lang="sr-Latn-CS" sz="2800" b="1" dirty="0"/>
              <a:t>renta </a:t>
            </a:r>
            <a:r>
              <a:rPr lang="sr-Latn-CS" sz="2800" dirty="0"/>
              <a:t>– počinje da teče odmah u trenutku zaključenja ugovora o osiguranju; pogodno za starija lica koja raspolažu većom gotovinom</a:t>
            </a:r>
          </a:p>
          <a:p>
            <a:pPr marL="514350" indent="-514350">
              <a:buClr>
                <a:schemeClr val="tx2"/>
              </a:buClr>
              <a:buFont typeface="+mj-lt"/>
              <a:buAutoNum type="alphaLcParenR"/>
            </a:pPr>
            <a:r>
              <a:rPr lang="sr-Latn-CS" sz="2800" b="1" dirty="0" smtClean="0"/>
              <a:t>odložena </a:t>
            </a:r>
            <a:r>
              <a:rPr lang="sr-Latn-CS" sz="2800" b="1" dirty="0"/>
              <a:t>renta</a:t>
            </a:r>
            <a:r>
              <a:rPr lang="sr-Latn-CS" sz="2800" dirty="0"/>
              <a:t> – njena isplata počinje kasnije, počev od određenog trenutka (npr. doživljenje određenih godina starosti)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6364219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b="1" dirty="0" smtClean="0"/>
              <a:t>Osiguranje odložene rente </a:t>
            </a:r>
            <a:r>
              <a:rPr lang="sr-Latn-CS" dirty="0" smtClean="0"/>
              <a:t>– pogodno za mlađa lica bez gotovine, koja imaju dovoljne redovne prihode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982603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Osiguranje lica</a:t>
            </a:r>
            <a:endParaRPr lang="en-US" b="1" dirty="0"/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Latn-CS" sz="2800" b="1" dirty="0"/>
              <a:t>V Prema tome koga obezbeđuje osiguranik</a:t>
            </a:r>
          </a:p>
          <a:p>
            <a:pPr>
              <a:lnSpc>
                <a:spcPct val="80000"/>
              </a:lnSpc>
            </a:pPr>
            <a:r>
              <a:rPr lang="sr-Latn-CS" sz="2800" dirty="0"/>
              <a:t>Može biti: </a:t>
            </a:r>
            <a:r>
              <a:rPr lang="sr-Latn-CS" sz="2800" dirty="0">
                <a:solidFill>
                  <a:srgbClr val="FF0000"/>
                </a:solidFill>
              </a:rPr>
              <a:t>lično </a:t>
            </a:r>
            <a:r>
              <a:rPr lang="sr-Latn-CS" sz="2800" dirty="0"/>
              <a:t>i osiguranje </a:t>
            </a:r>
            <a:r>
              <a:rPr lang="sr-Latn-CS" sz="2800" dirty="0">
                <a:solidFill>
                  <a:srgbClr val="FF0000"/>
                </a:solidFill>
              </a:rPr>
              <a:t>u korist trećeg lica</a:t>
            </a:r>
          </a:p>
          <a:p>
            <a:pPr>
              <a:lnSpc>
                <a:spcPct val="80000"/>
              </a:lnSpc>
            </a:pPr>
            <a:r>
              <a:rPr lang="sr-Latn-CS" sz="2800" b="1" dirty="0"/>
              <a:t>Lično osiguranje života </a:t>
            </a:r>
            <a:r>
              <a:rPr lang="sr-Latn-CS" sz="2800" dirty="0"/>
              <a:t>- prilikom nastupanja osiguranog slučaja </a:t>
            </a:r>
            <a:r>
              <a:rPr lang="sr-Latn-CS" sz="2800" b="1" dirty="0"/>
              <a:t>osiguranu sumu </a:t>
            </a:r>
            <a:r>
              <a:rPr lang="sr-Latn-CS" sz="2800" dirty="0">
                <a:solidFill>
                  <a:srgbClr val="FF0000"/>
                </a:solidFill>
              </a:rPr>
              <a:t>lično prima osiguranik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800" dirty="0" err="1">
                <a:solidFill>
                  <a:srgbClr val="FF0000"/>
                </a:solidFill>
              </a:rPr>
              <a:t>Primeri</a:t>
            </a:r>
            <a:r>
              <a:rPr lang="sr-Latn-CS" sz="2800" dirty="0">
                <a:solidFill>
                  <a:srgbClr val="FF0000"/>
                </a:solidFill>
              </a:rPr>
              <a:t>: </a:t>
            </a:r>
            <a:r>
              <a:rPr lang="sr-Latn-CS" sz="2800" dirty="0"/>
              <a:t>u slučaju doživljenja određene starosti, u slučaju invaliditeta, gubitka radne sposobnosti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1900" dirty="0"/>
              <a:t> </a:t>
            </a:r>
            <a:endParaRPr lang="en-US" sz="1900" dirty="0"/>
          </a:p>
        </p:txBody>
      </p:sp>
    </p:spTree>
    <p:extLst>
      <p:ext uri="{BB962C8B-B14F-4D97-AF65-F5344CB8AC3E}">
        <p14:creationId xmlns="" xmlns:p14="http://schemas.microsoft.com/office/powerpoint/2010/main" val="328353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7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7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7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7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7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7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7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7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7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7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7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7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7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7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7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1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2800" b="1" dirty="0"/>
              <a:t>Osiguranje u korist trećih lica </a:t>
            </a:r>
            <a:r>
              <a:rPr lang="sr-Latn-CS" sz="2800" dirty="0"/>
              <a:t>- prilikom nastupanja osiguranog slučaja osiguranu sumu prima treće lice</a:t>
            </a:r>
          </a:p>
          <a:p>
            <a:r>
              <a:rPr lang="sr-Latn-CS" sz="2800" b="1" dirty="0"/>
              <a:t>Osiguranik</a:t>
            </a:r>
            <a:r>
              <a:rPr lang="sr-Latn-CS" sz="2800" dirty="0"/>
              <a:t> želi da </a:t>
            </a:r>
            <a:r>
              <a:rPr lang="sr-Latn-CS" sz="2800" b="1" dirty="0"/>
              <a:t>obezbedi</a:t>
            </a:r>
            <a:r>
              <a:rPr lang="sr-Latn-CS" sz="2800" dirty="0"/>
              <a:t> </a:t>
            </a:r>
            <a:r>
              <a:rPr lang="sr-Latn-CS" sz="2800" dirty="0">
                <a:solidFill>
                  <a:srgbClr val="FF0000"/>
                </a:solidFill>
              </a:rPr>
              <a:t>članove svoje porodice ili neka druga lica </a:t>
            </a:r>
            <a:r>
              <a:rPr lang="sr-Latn-CS" sz="2800" dirty="0"/>
              <a:t>u slučaju smrti li gubitka radne sposobnosti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Tri lica </a:t>
            </a:r>
            <a:r>
              <a:rPr lang="sr-Latn-CS" sz="2800" dirty="0"/>
              <a:t>u ugovoru: </a:t>
            </a:r>
            <a:r>
              <a:rPr lang="sr-Latn-CS" sz="2800" dirty="0">
                <a:solidFill>
                  <a:srgbClr val="FF0000"/>
                </a:solidFill>
              </a:rPr>
              <a:t>ugovarač osiguranja</a:t>
            </a:r>
            <a:r>
              <a:rPr lang="sr-Latn-CS" sz="2800" dirty="0"/>
              <a:t>, </a:t>
            </a:r>
            <a:r>
              <a:rPr lang="sr-Latn-CS" sz="2800" dirty="0">
                <a:solidFill>
                  <a:srgbClr val="00B0F0"/>
                </a:solidFill>
              </a:rPr>
              <a:t>osiguranik</a:t>
            </a:r>
            <a:r>
              <a:rPr lang="sr-Latn-CS" sz="2800" dirty="0"/>
              <a:t> i </a:t>
            </a:r>
            <a:r>
              <a:rPr lang="sr-Latn-CS" sz="2800" dirty="0">
                <a:solidFill>
                  <a:srgbClr val="92D050"/>
                </a:solidFill>
              </a:rPr>
              <a:t>korisnik osiguranja</a:t>
            </a:r>
            <a:endParaRPr lang="en-US" sz="28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69719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b="1" dirty="0" smtClean="0"/>
              <a:t>Osiguravajuće kompanije </a:t>
            </a:r>
            <a:r>
              <a:rPr lang="sr-Latn-CS" dirty="0" smtClean="0"/>
              <a:t>– pored navedenih klasičnih tradicionalnih proizvoda, </a:t>
            </a:r>
            <a:r>
              <a:rPr lang="sr-Latn-CS" b="1" dirty="0" smtClean="0"/>
              <a:t>kreirale su </a:t>
            </a:r>
            <a:r>
              <a:rPr lang="sr-Latn-CS" dirty="0" smtClean="0">
                <a:solidFill>
                  <a:srgbClr val="FF0000"/>
                </a:solidFill>
              </a:rPr>
              <a:t>različite opcije tradicionalnih proizvoda </a:t>
            </a:r>
          </a:p>
          <a:p>
            <a:r>
              <a:rPr lang="sr-Latn-CS" b="1" dirty="0" smtClean="0"/>
              <a:t>Cilj </a:t>
            </a:r>
            <a:r>
              <a:rPr lang="sr-Latn-CS" dirty="0" smtClean="0"/>
              <a:t>– zadovoljavanje različitih potreba osiguranika </a:t>
            </a:r>
          </a:p>
          <a:p>
            <a:r>
              <a:rPr lang="sr-Latn-CS" b="1" dirty="0" smtClean="0"/>
              <a:t>Primeri </a:t>
            </a:r>
            <a:r>
              <a:rPr lang="sr-Latn-CS" dirty="0" smtClean="0"/>
              <a:t>– Osiguranje str. 291.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812157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Rizici isključeni iz osiguranja života</a:t>
            </a:r>
            <a:endParaRPr lang="en-US" sz="3400" b="1" dirty="0"/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2600" dirty="0"/>
              <a:t>Po Zakonu o osiguranju </a:t>
            </a:r>
            <a:r>
              <a:rPr lang="sr-Latn-CS" sz="2600" b="1" dirty="0"/>
              <a:t>iz osiguranja života </a:t>
            </a:r>
            <a:r>
              <a:rPr lang="sr-Latn-CS" sz="2600" dirty="0">
                <a:solidFill>
                  <a:srgbClr val="FF0000"/>
                </a:solidFill>
              </a:rPr>
              <a:t>isključeni</a:t>
            </a:r>
            <a:r>
              <a:rPr lang="sr-Latn-CS" sz="2600" dirty="0"/>
              <a:t> su sledeći </a:t>
            </a:r>
            <a:r>
              <a:rPr lang="sr-Latn-CS" sz="2600" dirty="0" smtClean="0">
                <a:solidFill>
                  <a:srgbClr val="FF0000"/>
                </a:solidFill>
              </a:rPr>
              <a:t>rizici</a:t>
            </a:r>
            <a:r>
              <a:rPr lang="sr-Latn-CS" sz="2600" dirty="0" smtClean="0"/>
              <a:t>:</a:t>
            </a:r>
            <a:endParaRPr lang="en-US" sz="2600" dirty="0" smtClean="0"/>
          </a:p>
          <a:p>
            <a:pPr marL="514350" indent="-514350">
              <a:lnSpc>
                <a:spcPct val="90000"/>
              </a:lnSpc>
              <a:buFont typeface="+mj-lt"/>
              <a:buAutoNum type="arabicParenR"/>
            </a:pPr>
            <a:r>
              <a:rPr lang="sr-Latn-CS" sz="2600" dirty="0" smtClean="0">
                <a:solidFill>
                  <a:srgbClr val="FF0000"/>
                </a:solidFill>
              </a:rPr>
              <a:t>samoubistvo </a:t>
            </a:r>
            <a:r>
              <a:rPr lang="sr-Latn-CS" sz="2600" dirty="0">
                <a:solidFill>
                  <a:srgbClr val="FF0000"/>
                </a:solidFill>
              </a:rPr>
              <a:t>osiguranog lica,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arenR"/>
            </a:pPr>
            <a:r>
              <a:rPr lang="sr-Latn-CS" sz="2600" dirty="0" smtClean="0">
                <a:solidFill>
                  <a:srgbClr val="FF0000"/>
                </a:solidFill>
              </a:rPr>
              <a:t>namerno </a:t>
            </a:r>
            <a:r>
              <a:rPr lang="sr-Latn-CS" sz="2600" dirty="0">
                <a:solidFill>
                  <a:srgbClr val="FF0000"/>
                </a:solidFill>
              </a:rPr>
              <a:t>ubistvo osiguranog lica od strane korisnika osiguranja,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arenR"/>
            </a:pPr>
            <a:r>
              <a:rPr lang="sr-Latn-CS" sz="2600" dirty="0" smtClean="0">
                <a:solidFill>
                  <a:srgbClr val="FF0000"/>
                </a:solidFill>
              </a:rPr>
              <a:t>nastupanje </a:t>
            </a:r>
            <a:r>
              <a:rPr lang="sr-Latn-CS" sz="2600" dirty="0">
                <a:solidFill>
                  <a:srgbClr val="FF0000"/>
                </a:solidFill>
              </a:rPr>
              <a:t>smrti osiguranika usled ratnih događaja </a:t>
            </a:r>
            <a:r>
              <a:rPr lang="sr-Latn-CS" sz="2600" dirty="0"/>
              <a:t>i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arenR"/>
            </a:pPr>
            <a:r>
              <a:rPr lang="sr-Latn-CS" sz="2600" dirty="0" smtClean="0">
                <a:solidFill>
                  <a:srgbClr val="FF0000"/>
                </a:solidFill>
              </a:rPr>
              <a:t>nastupanje </a:t>
            </a:r>
            <a:r>
              <a:rPr lang="sr-Latn-CS" sz="2600" dirty="0">
                <a:solidFill>
                  <a:srgbClr val="FF0000"/>
                </a:solidFill>
              </a:rPr>
              <a:t>smrti osiguranika izvršenjem smrtne kazne po sudskoj presudi ili </a:t>
            </a:r>
            <a:r>
              <a:rPr lang="sr-Latn-CS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ako je osiguranik poginuo prilikom pripreme, pokušaja, ili izvršenja krivičnog dela</a:t>
            </a:r>
            <a:endParaRPr lang="en-US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625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0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0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0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0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0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0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0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0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0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0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0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0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4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Rizici isključeni iz osiguranja života</a:t>
            </a:r>
            <a:endParaRPr lang="en-US" sz="3400" b="1" dirty="0"/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69476"/>
            <a:ext cx="10668000" cy="4050323"/>
          </a:xfrm>
        </p:spPr>
        <p:txBody>
          <a:bodyPr/>
          <a:lstStyle/>
          <a:p>
            <a:r>
              <a:rPr lang="sr-Latn-CS" sz="3200" b="1" dirty="0"/>
              <a:t>Samoubistvo osiguranog </a:t>
            </a:r>
            <a:r>
              <a:rPr lang="sr-Latn-CS" sz="3200" b="1" dirty="0" smtClean="0"/>
              <a:t>lica</a:t>
            </a:r>
            <a:endParaRPr lang="sr-Latn-CS" sz="3200" b="1" dirty="0"/>
          </a:p>
          <a:p>
            <a:r>
              <a:rPr lang="sr-Latn-CS" sz="3200" dirty="0">
                <a:solidFill>
                  <a:srgbClr val="FF0000"/>
                </a:solidFill>
              </a:rPr>
              <a:t>Suprotno je javnom poretku</a:t>
            </a:r>
            <a:r>
              <a:rPr lang="sr-Latn-CS" sz="3200" dirty="0"/>
              <a:t>, </a:t>
            </a:r>
            <a:r>
              <a:rPr lang="sr-Latn-CS" sz="3200" dirty="0">
                <a:solidFill>
                  <a:srgbClr val="FF0000"/>
                </a:solidFill>
              </a:rPr>
              <a:t>moralu</a:t>
            </a:r>
            <a:r>
              <a:rPr lang="sr-Latn-CS" sz="3200" dirty="0"/>
              <a:t> i </a:t>
            </a:r>
            <a:r>
              <a:rPr lang="sr-Latn-CS" sz="3200" b="1" dirty="0"/>
              <a:t>društveno je štetno</a:t>
            </a:r>
          </a:p>
          <a:p>
            <a:r>
              <a:rPr lang="sr-Latn-CS" sz="3200" dirty="0"/>
              <a:t>Samoubistvo </a:t>
            </a:r>
            <a:r>
              <a:rPr lang="sr-Latn-CS" sz="3200" dirty="0">
                <a:solidFill>
                  <a:srgbClr val="FF0000"/>
                </a:solidFill>
              </a:rPr>
              <a:t>uklanja neizvesnost </a:t>
            </a:r>
            <a:r>
              <a:rPr lang="sr-Latn-CS" sz="3200" dirty="0"/>
              <a:t>kao bitan element rizika, pošto nastaje kao </a:t>
            </a:r>
            <a:r>
              <a:rPr lang="sr-Latn-CS" sz="3200" dirty="0">
                <a:solidFill>
                  <a:srgbClr val="FF0000"/>
                </a:solidFill>
              </a:rPr>
              <a:t>rezultat voljne radnje</a:t>
            </a:r>
          </a:p>
          <a:p>
            <a:pPr>
              <a:buFont typeface="Wingdings" pitchFamily="2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4798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1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1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1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1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1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7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Rizici isključeni iz osiguranja života</a:t>
            </a:r>
            <a:endParaRPr lang="en-US" sz="3400" b="1" dirty="0"/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dirty="0"/>
              <a:t>Takav </a:t>
            </a:r>
            <a:r>
              <a:rPr lang="sr-Latn-CS" b="1" dirty="0"/>
              <a:t>vid osiguranja </a:t>
            </a:r>
            <a:r>
              <a:rPr lang="sr-Latn-CS" dirty="0"/>
              <a:t>je </a:t>
            </a:r>
            <a:r>
              <a:rPr lang="sr-Latn-CS" dirty="0">
                <a:solidFill>
                  <a:srgbClr val="FF0000"/>
                </a:solidFill>
              </a:rPr>
              <a:t>neprihvatljiv</a:t>
            </a:r>
            <a:r>
              <a:rPr lang="sr-Latn-CS" dirty="0"/>
              <a:t> jer bi mogao da </a:t>
            </a:r>
            <a:r>
              <a:rPr lang="sr-Latn-CS" dirty="0">
                <a:solidFill>
                  <a:srgbClr val="FF0000"/>
                </a:solidFill>
              </a:rPr>
              <a:t>stimuliše</a:t>
            </a:r>
            <a:r>
              <a:rPr lang="sr-Latn-CS" dirty="0"/>
              <a:t> </a:t>
            </a:r>
            <a:r>
              <a:rPr lang="sr-Latn-CS" dirty="0">
                <a:solidFill>
                  <a:srgbClr val="FF0000"/>
                </a:solidFill>
              </a:rPr>
              <a:t>oduzimanje sopstvenog života</a:t>
            </a:r>
            <a:r>
              <a:rPr lang="sr-Latn-CS" dirty="0"/>
              <a:t> radi neke koristi određenim licima</a:t>
            </a:r>
          </a:p>
          <a:p>
            <a:pPr>
              <a:lnSpc>
                <a:spcPct val="90000"/>
              </a:lnSpc>
            </a:pPr>
            <a:r>
              <a:rPr lang="sr-Latn-CS" dirty="0">
                <a:solidFill>
                  <a:srgbClr val="FF0000"/>
                </a:solidFill>
              </a:rPr>
              <a:t>Ukoliko do samoubistva dođe </a:t>
            </a:r>
            <a:r>
              <a:rPr lang="sr-Latn-CS" b="1" dirty="0"/>
              <a:t>u prvoj godini </a:t>
            </a:r>
            <a:r>
              <a:rPr lang="sr-Latn-CS" dirty="0"/>
              <a:t>trajanja osiguranja </a:t>
            </a:r>
            <a:r>
              <a:rPr lang="sr-Latn-CS" dirty="0">
                <a:solidFill>
                  <a:srgbClr val="FF0000"/>
                </a:solidFill>
              </a:rPr>
              <a:t>osiguravač se oslobađa isplate osigurane sume</a:t>
            </a:r>
          </a:p>
          <a:p>
            <a:pPr>
              <a:lnSpc>
                <a:spcPct val="90000"/>
              </a:lnSpc>
            </a:pPr>
            <a:r>
              <a:rPr lang="sr-Latn-CS" dirty="0">
                <a:solidFill>
                  <a:srgbClr val="FF0000"/>
                </a:solidFill>
              </a:rPr>
              <a:t>Po isteku tog perioda </a:t>
            </a:r>
            <a:r>
              <a:rPr lang="sr-Latn-CS" b="1" dirty="0"/>
              <a:t>ne dovodi se u pitanje </a:t>
            </a:r>
            <a:r>
              <a:rPr lang="sr-Latn-CS" dirty="0"/>
              <a:t>važenje ove vrste osiguranja</a:t>
            </a: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3442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1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Rizici isključeni iz osiguranja života</a:t>
            </a:r>
            <a:endParaRPr lang="en-US" sz="3400" b="1" dirty="0"/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2800" b="1" dirty="0"/>
              <a:t>Namerno ubistvo osiguranog lica od strane korisnika </a:t>
            </a:r>
            <a:r>
              <a:rPr lang="sr-Latn-CS" sz="2800" b="1" dirty="0" smtClean="0"/>
              <a:t>osiguranja</a:t>
            </a:r>
            <a:endParaRPr lang="sr-Latn-CS" sz="2800" b="1" dirty="0"/>
          </a:p>
          <a:p>
            <a:r>
              <a:rPr lang="sr-Latn-CS" sz="2800" dirty="0"/>
              <a:t>Ovaj rizik </a:t>
            </a:r>
            <a:r>
              <a:rPr lang="sr-Latn-CS" sz="2800" b="1" dirty="0"/>
              <a:t>suprotan</a:t>
            </a:r>
            <a:r>
              <a:rPr lang="sr-Latn-CS" sz="2800" dirty="0"/>
              <a:t> je </a:t>
            </a:r>
            <a:r>
              <a:rPr lang="sr-Latn-CS" sz="2800" dirty="0">
                <a:solidFill>
                  <a:srgbClr val="FF0000"/>
                </a:solidFill>
              </a:rPr>
              <a:t>javnom poretku i moralu</a:t>
            </a:r>
          </a:p>
          <a:p>
            <a:r>
              <a:rPr lang="sr-Latn-CS" sz="2800" dirty="0">
                <a:solidFill>
                  <a:srgbClr val="FF0000"/>
                </a:solidFill>
              </a:rPr>
              <a:t>Osiguravajuća kompanija </a:t>
            </a:r>
            <a:r>
              <a:rPr lang="sr-Latn-CS" sz="2800" b="1" dirty="0"/>
              <a:t>nema obavezu isplate</a:t>
            </a:r>
            <a:r>
              <a:rPr lang="sr-Latn-CS" sz="2800" dirty="0"/>
              <a:t> osigurane sume </a:t>
            </a:r>
            <a:r>
              <a:rPr lang="sr-Latn-CS" sz="2800" dirty="0">
                <a:solidFill>
                  <a:srgbClr val="FF0000"/>
                </a:solidFill>
              </a:rPr>
              <a:t>korisniku </a:t>
            </a:r>
            <a:r>
              <a:rPr lang="sr-Latn-CS" sz="2800" dirty="0" smtClean="0">
                <a:solidFill>
                  <a:srgbClr val="FF0000"/>
                </a:solidFill>
              </a:rPr>
              <a:t>osiguranja</a:t>
            </a:r>
            <a:r>
              <a:rPr lang="en-US" sz="2800" dirty="0" smtClean="0"/>
              <a:t>, k</a:t>
            </a:r>
            <a:r>
              <a:rPr lang="sr-Latn-CS" sz="2800" dirty="0" smtClean="0"/>
              <a:t>oji </a:t>
            </a:r>
            <a:r>
              <a:rPr lang="sr-Latn-CS" sz="2800" dirty="0"/>
              <a:t>je u ovom slučaju </a:t>
            </a:r>
            <a:r>
              <a:rPr lang="sr-Latn-CS" sz="2800" dirty="0">
                <a:solidFill>
                  <a:srgbClr val="FF0000"/>
                </a:solidFill>
              </a:rPr>
              <a:t>počinilac ubistva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443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3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3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3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3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3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3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3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1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Rizici isključeni iz osiguranja života</a:t>
            </a:r>
            <a:endParaRPr lang="en-US" sz="3400" b="1" dirty="0"/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39814"/>
            <a:ext cx="10668000" cy="3979985"/>
          </a:xfrm>
        </p:spPr>
        <p:txBody>
          <a:bodyPr/>
          <a:lstStyle/>
          <a:p>
            <a:r>
              <a:rPr lang="sr-Latn-CS" sz="3600" b="1" dirty="0"/>
              <a:t>Ratni </a:t>
            </a:r>
            <a:r>
              <a:rPr lang="sr-Latn-CS" sz="3600" b="1" dirty="0" smtClean="0"/>
              <a:t>događaji</a:t>
            </a:r>
            <a:endParaRPr lang="sr-Latn-CS" sz="3600" b="1" dirty="0"/>
          </a:p>
          <a:p>
            <a:r>
              <a:rPr lang="sr-Latn-CS" sz="3600" b="1" dirty="0"/>
              <a:t>Ratni događaji </a:t>
            </a:r>
            <a:r>
              <a:rPr lang="sr-Latn-CS" sz="3600" dirty="0">
                <a:solidFill>
                  <a:srgbClr val="FF0000"/>
                </a:solidFill>
              </a:rPr>
              <a:t>dovode do smrti velikog broja ljudi</a:t>
            </a:r>
          </a:p>
          <a:p>
            <a:r>
              <a:rPr lang="sr-Latn-CS" sz="3600" dirty="0"/>
              <a:t>Zato </a:t>
            </a:r>
            <a:r>
              <a:rPr lang="sr-Latn-CS" sz="3600" b="1" dirty="0"/>
              <a:t>ratni rizici </a:t>
            </a:r>
            <a:r>
              <a:rPr lang="sr-Latn-CS" sz="3600" dirty="0">
                <a:solidFill>
                  <a:srgbClr val="FF0000"/>
                </a:solidFill>
              </a:rPr>
              <a:t>ne podležu zakonima matematike i statistike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318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4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4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4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3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Osiguranje lica</a:t>
            </a:r>
            <a:endParaRPr lang="en-US" b="1" dirty="0"/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sr-Latn-CS" dirty="0"/>
              <a:t>3) </a:t>
            </a:r>
            <a:r>
              <a:rPr lang="sr-Latn-CS" b="1" dirty="0"/>
              <a:t>osiguranja lica </a:t>
            </a:r>
            <a:r>
              <a:rPr lang="sr-Latn-CS" dirty="0">
                <a:solidFill>
                  <a:srgbClr val="FF0000"/>
                </a:solidFill>
              </a:rPr>
              <a:t>ne zasniva se na  </a:t>
            </a:r>
            <a:r>
              <a:rPr lang="sr-Latn-CS" sz="2800" dirty="0">
                <a:solidFill>
                  <a:srgbClr val="FF0000"/>
                </a:solidFill>
              </a:rPr>
              <a:t>načelu materijalnog interesa </a:t>
            </a:r>
          </a:p>
          <a:p>
            <a:pPr>
              <a:lnSpc>
                <a:spcPct val="90000"/>
              </a:lnSpc>
            </a:pPr>
            <a:r>
              <a:rPr lang="sr-Latn-CS" sz="2800" b="1" dirty="0"/>
              <a:t>Bitni elementi </a:t>
            </a:r>
            <a:r>
              <a:rPr lang="sr-Latn-CS" sz="2800" dirty="0"/>
              <a:t>kod osiguranja lica </a:t>
            </a:r>
            <a:r>
              <a:rPr lang="sr-Latn-CS" sz="2800" dirty="0" smtClean="0"/>
              <a:t>su:</a:t>
            </a:r>
          </a:p>
          <a:p>
            <a:pPr>
              <a:lnSpc>
                <a:spcPct val="90000"/>
              </a:lnSpc>
              <a:buNone/>
            </a:pPr>
            <a:r>
              <a:rPr lang="sr-Latn-CS" sz="2800" dirty="0" smtClean="0">
                <a:solidFill>
                  <a:srgbClr val="FF0000"/>
                </a:solidFill>
              </a:rPr>
              <a:t>1</a:t>
            </a:r>
            <a:r>
              <a:rPr lang="sr-Latn-CS" sz="2800" dirty="0">
                <a:solidFill>
                  <a:srgbClr val="FF0000"/>
                </a:solidFill>
              </a:rPr>
              <a:t>) osigurana suma </a:t>
            </a:r>
            <a:r>
              <a:rPr lang="sr-Latn-CS" sz="2800" dirty="0"/>
              <a:t>– </a:t>
            </a:r>
            <a:r>
              <a:rPr lang="sr-Latn-CS" sz="2800" b="1" dirty="0"/>
              <a:t>visina premije </a:t>
            </a:r>
            <a:r>
              <a:rPr lang="sr-Latn-CS" sz="2800" dirty="0"/>
              <a:t>određuje se </a:t>
            </a:r>
            <a:r>
              <a:rPr lang="sr-Latn-CS" sz="2800" dirty="0">
                <a:solidFill>
                  <a:srgbClr val="92D050"/>
                </a:solidFill>
              </a:rPr>
              <a:t>jedino prema visini osigurane sume</a:t>
            </a:r>
            <a:r>
              <a:rPr lang="en-US" sz="2800" dirty="0">
                <a:solidFill>
                  <a:srgbClr val="92D050"/>
                </a:solidFill>
              </a:rPr>
              <a:t>,</a:t>
            </a:r>
            <a:r>
              <a:rPr lang="en-US" sz="2800" dirty="0"/>
              <a:t> </a:t>
            </a:r>
            <a:r>
              <a:rPr lang="en-US" sz="2800" dirty="0" err="1"/>
              <a:t>ovde</a:t>
            </a:r>
            <a:r>
              <a:rPr lang="en-US" sz="2800" dirty="0"/>
              <a:t> </a:t>
            </a:r>
            <a:r>
              <a:rPr lang="sr-Latn-CS" sz="2800" b="1" dirty="0"/>
              <a:t>nema osigurane vrednosti</a:t>
            </a:r>
            <a:endParaRPr lang="sr-Latn-CS" sz="2800" b="1" dirty="0">
              <a:solidFill>
                <a:srgbClr val="92D050"/>
              </a:solidFill>
            </a:endParaRPr>
          </a:p>
          <a:p>
            <a:pPr>
              <a:lnSpc>
                <a:spcPct val="90000"/>
              </a:lnSpc>
            </a:pPr>
            <a:r>
              <a:rPr lang="sr-Latn-CS" sz="2800" dirty="0"/>
              <a:t>Osiguravač </a:t>
            </a:r>
            <a:r>
              <a:rPr lang="sr-Latn-CS" sz="2800" dirty="0">
                <a:solidFill>
                  <a:srgbClr val="FF0000"/>
                </a:solidFill>
              </a:rPr>
              <a:t>kada nastupi osigurani slučaj </a:t>
            </a:r>
            <a:r>
              <a:rPr lang="sr-Latn-CS" sz="2800" b="1" dirty="0"/>
              <a:t>isplaćuje</a:t>
            </a:r>
            <a:r>
              <a:rPr lang="sr-Latn-CS" sz="2800" dirty="0"/>
              <a:t> osiguraniku </a:t>
            </a:r>
            <a:r>
              <a:rPr lang="sr-Latn-CS" sz="2800" b="1" dirty="0"/>
              <a:t>osiguranu sumu</a:t>
            </a:r>
            <a:endParaRPr lang="en-US" sz="2800" b="1" dirty="0"/>
          </a:p>
        </p:txBody>
      </p:sp>
    </p:spTree>
    <p:extLst>
      <p:ext uri="{BB962C8B-B14F-4D97-AF65-F5344CB8AC3E}">
        <p14:creationId xmlns="" xmlns:p14="http://schemas.microsoft.com/office/powerpoint/2010/main" val="65830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Rizici isključeni iz osiguranja života</a:t>
            </a:r>
            <a:endParaRPr lang="en-US" sz="3400" b="1" dirty="0"/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2800" b="1" dirty="0"/>
              <a:t>Nastupanje smrti osiguranika izvršenjem smrtne kazne po sudskoj presudi ili prilikom izvršenja krivičnog dela sa </a:t>
            </a:r>
            <a:r>
              <a:rPr lang="sr-Latn-CS" sz="2800" b="1" dirty="0" smtClean="0"/>
              <a:t>predumišljajem</a:t>
            </a:r>
            <a:endParaRPr lang="sr-Latn-CS" sz="2800" b="1" dirty="0"/>
          </a:p>
          <a:p>
            <a:r>
              <a:rPr lang="sr-Latn-CS" sz="2800" dirty="0"/>
              <a:t>Premda je ovaj rizik </a:t>
            </a:r>
            <a:r>
              <a:rPr lang="sr-Latn-CS" sz="2800" dirty="0">
                <a:solidFill>
                  <a:srgbClr val="FF0000"/>
                </a:solidFill>
              </a:rPr>
              <a:t>suprotan javnom poretku i moralu</a:t>
            </a:r>
            <a:r>
              <a:rPr lang="sr-Latn-CS" sz="2800" dirty="0"/>
              <a:t>, </a:t>
            </a:r>
            <a:r>
              <a:rPr lang="sr-Latn-CS" sz="2800" b="1" dirty="0"/>
              <a:t>osiguravajuće kompanije</a:t>
            </a:r>
            <a:r>
              <a:rPr lang="sr-Latn-CS" sz="2800" dirty="0"/>
              <a:t> </a:t>
            </a:r>
            <a:r>
              <a:rPr lang="sr-Latn-CS" sz="2800" dirty="0">
                <a:solidFill>
                  <a:srgbClr val="FF0000"/>
                </a:solidFill>
              </a:rPr>
              <a:t>nemaju obavezu isplate</a:t>
            </a:r>
            <a:r>
              <a:rPr lang="sr-Latn-CS" sz="2800" dirty="0"/>
              <a:t> osigurane sume korisniku osiguranja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267726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6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Osiguranje lica</a:t>
            </a:r>
            <a:endParaRPr lang="en-US" b="1" dirty="0"/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39814"/>
            <a:ext cx="10668000" cy="3979985"/>
          </a:xfrm>
        </p:spPr>
        <p:txBody>
          <a:bodyPr/>
          <a:lstStyle/>
          <a:p>
            <a:r>
              <a:rPr lang="sr-Latn-CS" sz="2800" dirty="0"/>
              <a:t>Isplata se izvršava </a:t>
            </a:r>
            <a:r>
              <a:rPr lang="sr-Latn-CS" sz="2800" b="1" dirty="0"/>
              <a:t>na osnovu uslova preciziranih u ugovoru o osiguranju</a:t>
            </a:r>
          </a:p>
          <a:p>
            <a:r>
              <a:rPr lang="sr-Latn-CS" sz="2800" dirty="0"/>
              <a:t>Može se isplatiti </a:t>
            </a:r>
            <a:r>
              <a:rPr lang="sr-Latn-CS" sz="2800" dirty="0">
                <a:solidFill>
                  <a:srgbClr val="FF0000"/>
                </a:solidFill>
              </a:rPr>
              <a:t>u celini </a:t>
            </a:r>
            <a:r>
              <a:rPr lang="sr-Latn-CS" sz="2800" dirty="0">
                <a:solidFill>
                  <a:srgbClr val="92D050"/>
                </a:solidFill>
              </a:rPr>
              <a:t>ili u određenom procentu</a:t>
            </a:r>
            <a:r>
              <a:rPr lang="sr-Latn-CS" sz="2800" dirty="0"/>
              <a:t>, </a:t>
            </a:r>
            <a:r>
              <a:rPr lang="sr-Latn-CS" sz="2800" b="1" dirty="0"/>
              <a:t>nezavisno od visine štete</a:t>
            </a:r>
          </a:p>
          <a:p>
            <a:pPr>
              <a:buNone/>
            </a:pPr>
            <a:r>
              <a:rPr lang="sr-Latn-CS" sz="2800" dirty="0">
                <a:solidFill>
                  <a:srgbClr val="FF0000"/>
                </a:solidFill>
              </a:rPr>
              <a:t>2</a:t>
            </a:r>
            <a:r>
              <a:rPr lang="sr-Latn-CS" sz="2800" dirty="0" smtClean="0">
                <a:solidFill>
                  <a:srgbClr val="FF0000"/>
                </a:solidFill>
              </a:rPr>
              <a:t>) osiguranik </a:t>
            </a:r>
            <a:r>
              <a:rPr lang="sr-Latn-CS" sz="2800" dirty="0">
                <a:solidFill>
                  <a:srgbClr val="FF0000"/>
                </a:solidFill>
              </a:rPr>
              <a:t>stiče pravo na isplatu osigurane sume </a:t>
            </a:r>
            <a:r>
              <a:rPr lang="sr-Latn-CS" sz="2800" b="1" dirty="0"/>
              <a:t>nastupanjem osiguranog slučaja</a:t>
            </a:r>
          </a:p>
          <a:p>
            <a:r>
              <a:rPr lang="sr-Latn-CS" sz="2800" dirty="0"/>
              <a:t>On </a:t>
            </a:r>
            <a:r>
              <a:rPr lang="sr-Latn-CS" sz="2800" b="1" dirty="0"/>
              <a:t>nema obavezu </a:t>
            </a:r>
            <a:r>
              <a:rPr lang="sr-Latn-CS" sz="2800" dirty="0"/>
              <a:t>da </a:t>
            </a:r>
            <a:r>
              <a:rPr lang="sr-Latn-CS" sz="2800" b="1" dirty="0"/>
              <a:t>dokaže štetu i njenu visinu</a:t>
            </a:r>
            <a:endParaRPr lang="en-US" sz="2800" b="1" dirty="0"/>
          </a:p>
        </p:txBody>
      </p:sp>
    </p:spTree>
    <p:extLst>
      <p:ext uri="{BB962C8B-B14F-4D97-AF65-F5344CB8AC3E}">
        <p14:creationId xmlns="" xmlns:p14="http://schemas.microsoft.com/office/powerpoint/2010/main" val="313465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73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7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7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7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7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7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73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Osiguranje lica</a:t>
            </a:r>
            <a:endParaRPr lang="en-US" b="1" dirty="0"/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>
              <a:buNone/>
            </a:pPr>
            <a:r>
              <a:rPr lang="sr-Latn-CS" sz="2400" dirty="0"/>
              <a:t>3) pošto </a:t>
            </a:r>
            <a:r>
              <a:rPr lang="sr-Latn-CS" sz="2400" dirty="0">
                <a:solidFill>
                  <a:srgbClr val="FF0000"/>
                </a:solidFill>
              </a:rPr>
              <a:t>nema osigurane vrednosti, </a:t>
            </a:r>
            <a:r>
              <a:rPr lang="sr-Latn-CS" sz="2400" b="1" dirty="0"/>
              <a:t>ne mogu se primenjivati pravila imovinskog </a:t>
            </a:r>
            <a:r>
              <a:rPr lang="sr-Latn-CS" sz="2400" b="1" dirty="0" smtClean="0"/>
              <a:t>osiguranja </a:t>
            </a:r>
            <a:r>
              <a:rPr lang="sr-Latn-CS" sz="2400" dirty="0"/>
              <a:t>koja proizilaze iz odnosa osigurane vrednosti i sume osiguranja</a:t>
            </a:r>
          </a:p>
          <a:p>
            <a:r>
              <a:rPr lang="sr-Latn-CS" sz="2400" dirty="0">
                <a:solidFill>
                  <a:srgbClr val="FF0000"/>
                </a:solidFill>
              </a:rPr>
              <a:t>Ne pojavljuje se nadosiguranje i podosiguranje ili </a:t>
            </a:r>
            <a:r>
              <a:rPr lang="sr-Latn-CS" sz="2400" dirty="0" smtClean="0">
                <a:solidFill>
                  <a:srgbClr val="FF0000"/>
                </a:solidFill>
              </a:rPr>
              <a:t>dvostrukog </a:t>
            </a:r>
            <a:r>
              <a:rPr lang="sr-Latn-CS" sz="2400" dirty="0">
                <a:solidFill>
                  <a:srgbClr val="FF0000"/>
                </a:solidFill>
              </a:rPr>
              <a:t>osiguranja</a:t>
            </a:r>
          </a:p>
          <a:p>
            <a:r>
              <a:rPr lang="sr-Latn-CS" sz="2400" b="1" dirty="0"/>
              <a:t>Primer – </a:t>
            </a:r>
            <a:r>
              <a:rPr lang="sr-Latn-CS" sz="2400" dirty="0"/>
              <a:t>nastupanjem osiguranog slučaja ne može se dokazati da je šteta koju osiguranik trpi manja od OS i primeniti pravilo proporcionalnosti</a:t>
            </a:r>
          </a:p>
        </p:txBody>
      </p:sp>
    </p:spTree>
    <p:extLst>
      <p:ext uri="{BB962C8B-B14F-4D97-AF65-F5344CB8AC3E}">
        <p14:creationId xmlns="" xmlns:p14="http://schemas.microsoft.com/office/powerpoint/2010/main" val="150818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8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8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8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8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8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8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8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8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8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5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 smtClean="0"/>
              <a:t>Osiguranje lica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pPr>
              <a:buNone/>
            </a:pPr>
            <a:r>
              <a:rPr lang="sr-Latn-CS" sz="2800" dirty="0"/>
              <a:t>4) ugovor o osiguranju lica </a:t>
            </a:r>
            <a:r>
              <a:rPr lang="sr-Latn-CS" sz="2800" dirty="0">
                <a:solidFill>
                  <a:srgbClr val="FF0000"/>
                </a:solidFill>
              </a:rPr>
              <a:t>ne uključuje materijalni </a:t>
            </a:r>
            <a:r>
              <a:rPr lang="sr-Latn-CS" sz="2800" dirty="0" smtClean="0">
                <a:solidFill>
                  <a:srgbClr val="FF0000"/>
                </a:solidFill>
              </a:rPr>
              <a:t>interes</a:t>
            </a:r>
            <a:r>
              <a:rPr lang="sr-Latn-CS" sz="2800" dirty="0" smtClean="0">
                <a:solidFill>
                  <a:schemeClr val="tx2"/>
                </a:solidFill>
              </a:rPr>
              <a:t>,</a:t>
            </a:r>
            <a:r>
              <a:rPr lang="sr-Latn-CS" sz="2800" dirty="0" smtClean="0">
                <a:solidFill>
                  <a:srgbClr val="FF0000"/>
                </a:solidFill>
              </a:rPr>
              <a:t> </a:t>
            </a:r>
            <a:r>
              <a:rPr lang="sr-Latn-CS" sz="2800" b="1" dirty="0"/>
              <a:t>može se zaključiti </a:t>
            </a:r>
            <a:r>
              <a:rPr lang="sr-Latn-CS" sz="2800" dirty="0"/>
              <a:t>i </a:t>
            </a:r>
            <a:r>
              <a:rPr lang="sr-Latn-CS" sz="2800" dirty="0">
                <a:solidFill>
                  <a:srgbClr val="FF0000"/>
                </a:solidFill>
              </a:rPr>
              <a:t>za slučaj smrti ili nezgode nekog trećeg lica, </a:t>
            </a:r>
            <a:r>
              <a:rPr lang="sr-Latn-CS" sz="2800" dirty="0"/>
              <a:t>a ne samo osiguranika</a:t>
            </a:r>
            <a:endParaRPr lang="en-US" sz="2800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2821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Osiguranje lica</a:t>
            </a:r>
            <a:endParaRPr lang="en-US" b="1" dirty="0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sz="3600" b="1" dirty="0"/>
              <a:t>Razvijenost osiguranja lica </a:t>
            </a:r>
            <a:r>
              <a:rPr lang="sr-Latn-CS" sz="3600" dirty="0"/>
              <a:t>zavisi od:</a:t>
            </a:r>
          </a:p>
          <a:p>
            <a:r>
              <a:rPr lang="sr-Latn-CS" sz="3600" dirty="0">
                <a:solidFill>
                  <a:srgbClr val="FF0000"/>
                </a:solidFill>
              </a:rPr>
              <a:t>Visine nacionalnog dohotka i nivoa životnog standarda</a:t>
            </a:r>
          </a:p>
          <a:p>
            <a:r>
              <a:rPr lang="sr-Latn-CS" sz="3600" dirty="0">
                <a:solidFill>
                  <a:srgbClr val="FF0000"/>
                </a:solidFill>
              </a:rPr>
              <a:t>Stabilnosti domaće valute</a:t>
            </a:r>
          </a:p>
          <a:p>
            <a:pPr>
              <a:buFont typeface="Wingdings" pitchFamily="2" charset="2"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467467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9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9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9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9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9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9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7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b="1" dirty="0"/>
              <a:t>Osiguranje lica</a:t>
            </a:r>
            <a:endParaRPr lang="en-US" b="1" dirty="0"/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3600" b="1" dirty="0"/>
              <a:t>Dva osnovna vida </a:t>
            </a:r>
            <a:r>
              <a:rPr lang="sr-Latn-CS" sz="3600" dirty="0"/>
              <a:t>osiguranja lica su:</a:t>
            </a:r>
          </a:p>
          <a:p>
            <a:pPr>
              <a:buNone/>
            </a:pPr>
            <a:r>
              <a:rPr lang="sr-Latn-CS" sz="3600" dirty="0">
                <a:solidFill>
                  <a:srgbClr val="FF0000"/>
                </a:solidFill>
              </a:rPr>
              <a:t>1) Osiguranje života </a:t>
            </a:r>
            <a:r>
              <a:rPr lang="sr-Latn-CS" sz="3600" dirty="0"/>
              <a:t>i</a:t>
            </a:r>
          </a:p>
          <a:p>
            <a:pPr>
              <a:buNone/>
            </a:pPr>
            <a:r>
              <a:rPr lang="sr-Latn-CS" sz="3600" dirty="0">
                <a:solidFill>
                  <a:srgbClr val="FF0000"/>
                </a:solidFill>
              </a:rPr>
              <a:t>2) Osiguranje od posledica nesrećnog slučaja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495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0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0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0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0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1512</Words>
  <Application>Microsoft Office PowerPoint</Application>
  <PresentationFormat>Custom</PresentationFormat>
  <Paragraphs>158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Office Theme</vt:lpstr>
      <vt:lpstr>Profile</vt:lpstr>
      <vt:lpstr>XI nedelja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života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Osiguranje lica</vt:lpstr>
      <vt:lpstr>Rizici isključeni iz osiguranja života</vt:lpstr>
      <vt:lpstr>Rizici isključeni iz osiguranja života</vt:lpstr>
      <vt:lpstr>Rizici isključeni iz osiguranja života</vt:lpstr>
      <vt:lpstr>Rizici isključeni iz osiguranja života</vt:lpstr>
      <vt:lpstr>Rizici isključeni iz osiguranja života</vt:lpstr>
      <vt:lpstr>Rizici isključeni iz osiguranja života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Osiguranje lica</dc:title>
  <dc:creator>Korisnik</dc:creator>
  <cp:lastModifiedBy>Anicici1</cp:lastModifiedBy>
  <cp:revision>9</cp:revision>
  <dcterms:created xsi:type="dcterms:W3CDTF">2018-12-15T21:56:41Z</dcterms:created>
  <dcterms:modified xsi:type="dcterms:W3CDTF">2019-01-28T17:09:15Z</dcterms:modified>
</cp:coreProperties>
</file>