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60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088" autoAdjust="0"/>
    <p:restoredTop sz="94660"/>
  </p:normalViewPr>
  <p:slideViewPr>
    <p:cSldViewPr snapToGrid="0">
      <p:cViewPr>
        <p:scale>
          <a:sx n="75" d="100"/>
          <a:sy n="75" d="100"/>
        </p:scale>
        <p:origin x="-2011" y="-6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7030" y="1931475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REALIZOVANJE PROGRAMA PRODAJE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sr-Latn-R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sr-Latn-R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sr-Latn-RS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sr-Latn-RS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sr-Latn-RS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164584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1223486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uspešan</a:t>
            </a:r>
            <a:r>
              <a:rPr lang="en-US" b="1" dirty="0" smtClean="0"/>
              <a:t> </a:t>
            </a:r>
            <a:r>
              <a:rPr lang="en-US" b="1" dirty="0" err="1" smtClean="0"/>
              <a:t>prodajni</a:t>
            </a:r>
            <a:r>
              <a:rPr lang="en-US" b="1" dirty="0" smtClean="0"/>
              <a:t> </a:t>
            </a:r>
            <a:r>
              <a:rPr lang="en-US" b="1" dirty="0" err="1" smtClean="0"/>
              <a:t>nastup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efikasno</a:t>
            </a:r>
            <a:r>
              <a:rPr lang="en-US" b="1" dirty="0" smtClean="0"/>
              <a:t> </a:t>
            </a:r>
            <a:r>
              <a:rPr lang="en-US" b="1" dirty="0" err="1" smtClean="0"/>
              <a:t>realizovanje</a:t>
            </a:r>
            <a:r>
              <a:rPr lang="en-US" b="1" dirty="0" smtClean="0"/>
              <a:t> </a:t>
            </a:r>
            <a:r>
              <a:rPr lang="en-US" b="1" dirty="0" err="1" smtClean="0"/>
              <a:t>programa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r>
              <a:rPr lang="en-US" b="1" dirty="0" smtClean="0"/>
              <a:t> </a:t>
            </a:r>
            <a:r>
              <a:rPr lang="en-US" b="1" dirty="0" err="1" smtClean="0"/>
              <a:t>neophodno</a:t>
            </a:r>
            <a:r>
              <a:rPr lang="en-US" b="1" dirty="0" smtClean="0"/>
              <a:t> je </a:t>
            </a:r>
            <a:r>
              <a:rPr lang="en-US" b="1" dirty="0" err="1" smtClean="0"/>
              <a:t>imati</a:t>
            </a:r>
            <a:r>
              <a:rPr lang="en-US" b="1" dirty="0" smtClean="0"/>
              <a:t> </a:t>
            </a:r>
            <a:r>
              <a:rPr lang="en-US" b="1" dirty="0" err="1" smtClean="0"/>
              <a:t>potrebna</a:t>
            </a:r>
            <a:r>
              <a:rPr lang="en-US" b="1" dirty="0" smtClean="0"/>
              <a:t> </a:t>
            </a:r>
            <a:r>
              <a:rPr lang="en-US" b="1" dirty="0" err="1" smtClean="0"/>
              <a:t>znanja</a:t>
            </a:r>
            <a:r>
              <a:rPr lang="en-US" b="1" dirty="0" smtClean="0"/>
              <a:t> ne </a:t>
            </a:r>
            <a:r>
              <a:rPr lang="en-US" b="1" dirty="0" err="1" smtClean="0"/>
              <a:t>samo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marketinga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menadžmenta</a:t>
            </a:r>
            <a:r>
              <a:rPr lang="en-US" b="1" dirty="0" smtClean="0"/>
              <a:t> </a:t>
            </a:r>
            <a:r>
              <a:rPr lang="en-US" b="1" dirty="0" err="1" smtClean="0"/>
              <a:t>nego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psihologije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mnogih</a:t>
            </a:r>
            <a:r>
              <a:rPr lang="en-US" b="1" dirty="0" smtClean="0"/>
              <a:t> </a:t>
            </a:r>
            <a:r>
              <a:rPr lang="en-US" b="1" dirty="0" err="1" smtClean="0"/>
              <a:t>drugih</a:t>
            </a:r>
            <a:r>
              <a:rPr lang="en-US" b="1" dirty="0" smtClean="0"/>
              <a:t> </a:t>
            </a:r>
            <a:r>
              <a:rPr lang="en-US" b="1" dirty="0" err="1" smtClean="0"/>
              <a:t>naučnih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praktičnih</a:t>
            </a:r>
            <a:r>
              <a:rPr lang="en-US" b="1" dirty="0" smtClean="0"/>
              <a:t> </a:t>
            </a:r>
            <a:r>
              <a:rPr lang="en-US" b="1" dirty="0" err="1" smtClean="0"/>
              <a:t>oblasti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170675" y="2323584"/>
            <a:ext cx="2333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PSIHOLOŠKI KONCEPTI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091228" y="4368284"/>
            <a:ext cx="2737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KONCEPCIJA MARKETINGA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098888" y="3237984"/>
            <a:ext cx="2807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KONCEPTI MENADŽMENTA </a:t>
            </a:r>
            <a:endParaRPr lang="en-US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3200400" y="2298700"/>
            <a:ext cx="22987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098800" y="3200400"/>
            <a:ext cx="2755900" cy="4318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086100" y="4330700"/>
            <a:ext cx="2832100" cy="4318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3987800" y="2743200"/>
            <a:ext cx="241300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4521200" y="3721100"/>
            <a:ext cx="2794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626" name="Picture 2" descr="ePsihoterapija – Blog | 2015 | ju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9648" y="2603500"/>
            <a:ext cx="2879128" cy="1625600"/>
          </a:xfrm>
          <a:prstGeom prst="rect">
            <a:avLst/>
          </a:prstGeom>
          <a:noFill/>
        </p:spPr>
      </p:pic>
      <p:pic>
        <p:nvPicPr>
          <p:cNvPr id="26628" name="Picture 4" descr="Direkt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002" y="2527300"/>
            <a:ext cx="2627799" cy="1751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96926" y="761484"/>
            <a:ext cx="2064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Psihološki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koncepti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1300" y="1144885"/>
            <a:ext cx="848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Nauka</a:t>
            </a:r>
            <a:r>
              <a:rPr lang="en-US" b="1" dirty="0" smtClean="0"/>
              <a:t> o </a:t>
            </a:r>
            <a:r>
              <a:rPr lang="en-US" b="1" dirty="0" err="1" smtClean="0"/>
              <a:t>ličnosti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pojedincu</a:t>
            </a:r>
            <a:r>
              <a:rPr lang="en-US" b="1" dirty="0" smtClean="0"/>
              <a:t>, </a:t>
            </a:r>
            <a:r>
              <a:rPr lang="en-US" b="1" dirty="0" err="1" smtClean="0"/>
              <a:t>što</a:t>
            </a:r>
            <a:r>
              <a:rPr lang="en-US" b="1" dirty="0" smtClean="0"/>
              <a:t> je u </a:t>
            </a:r>
            <a:r>
              <a:rPr lang="en-US" b="1" dirty="0" err="1" smtClean="0"/>
              <a:t>stvari</a:t>
            </a:r>
            <a:r>
              <a:rPr lang="en-US" b="1" dirty="0" smtClean="0"/>
              <a:t> </a:t>
            </a:r>
            <a:r>
              <a:rPr lang="en-US" b="1" dirty="0" err="1" smtClean="0"/>
              <a:t>psihologija</a:t>
            </a:r>
            <a:r>
              <a:rPr lang="en-US" b="1" dirty="0" smtClean="0"/>
              <a:t>, </a:t>
            </a:r>
            <a:r>
              <a:rPr lang="en-US" b="1" dirty="0" err="1" smtClean="0"/>
              <a:t>mnogostruko</a:t>
            </a:r>
            <a:r>
              <a:rPr lang="en-US" b="1" dirty="0" smtClean="0"/>
              <a:t> je </a:t>
            </a:r>
            <a:r>
              <a:rPr lang="en-US" b="1" dirty="0" err="1" smtClean="0"/>
              <a:t>povezana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svim</a:t>
            </a:r>
            <a:r>
              <a:rPr lang="en-US" b="1" dirty="0" smtClean="0"/>
              <a:t> </a:t>
            </a:r>
            <a:r>
              <a:rPr lang="en-US" b="1" dirty="0" err="1" smtClean="0"/>
              <a:t>marketinškim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trgovinskim</a:t>
            </a:r>
            <a:r>
              <a:rPr lang="en-US" b="1" dirty="0" smtClean="0"/>
              <a:t> </a:t>
            </a:r>
            <a:r>
              <a:rPr lang="en-US" b="1" dirty="0" err="1" smtClean="0"/>
              <a:t>aktivnostima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419100" y="1765300"/>
            <a:ext cx="8470900" cy="977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Pamćenje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učenja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označava</a:t>
            </a:r>
            <a:r>
              <a:rPr lang="en-US" dirty="0" smtClean="0"/>
              <a:t> </a:t>
            </a:r>
            <a:r>
              <a:rPr lang="en-US" dirty="0" err="1" smtClean="0"/>
              <a:t>trajanje</a:t>
            </a:r>
            <a:r>
              <a:rPr lang="en-US" dirty="0" smtClean="0"/>
              <a:t> </a:t>
            </a:r>
            <a:r>
              <a:rPr lang="en-US" dirty="0" err="1" smtClean="0"/>
              <a:t>onoga</a:t>
            </a: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en-US" dirty="0" smtClean="0"/>
              <a:t> je </a:t>
            </a:r>
            <a:r>
              <a:rPr lang="en-US" dirty="0" err="1" smtClean="0"/>
              <a:t>naučeno</a:t>
            </a:r>
            <a:r>
              <a:rPr lang="en-US" dirty="0" smtClean="0"/>
              <a:t>. </a:t>
            </a:r>
            <a:r>
              <a:rPr lang="en-US" dirty="0" err="1" smtClean="0"/>
              <a:t>Pamćenje</a:t>
            </a:r>
            <a:r>
              <a:rPr lang="en-US" dirty="0" smtClean="0"/>
              <a:t> se </a:t>
            </a:r>
            <a:r>
              <a:rPr lang="en-US" dirty="0" err="1" smtClean="0"/>
              <a:t>manifestuje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reprodukcija</a:t>
            </a:r>
            <a:r>
              <a:rPr lang="en-US" dirty="0" smtClean="0"/>
              <a:t>, </a:t>
            </a:r>
            <a:r>
              <a:rPr lang="en-US" dirty="0" err="1" smtClean="0"/>
              <a:t>rekonstrukcija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prepoznavanje</a:t>
            </a:r>
            <a:r>
              <a:rPr lang="en-US" dirty="0" smtClean="0"/>
              <a:t> </a:t>
            </a:r>
            <a:r>
              <a:rPr lang="en-US" dirty="0" err="1" smtClean="0"/>
              <a:t>naučenog</a:t>
            </a:r>
            <a:r>
              <a:rPr lang="en-US" dirty="0" smtClean="0"/>
              <a:t>. </a:t>
            </a:r>
            <a:r>
              <a:rPr lang="en-US" dirty="0" err="1" smtClean="0"/>
              <a:t>Najbolje</a:t>
            </a:r>
            <a:r>
              <a:rPr lang="en-US" dirty="0" smtClean="0"/>
              <a:t> je </a:t>
            </a:r>
            <a:r>
              <a:rPr lang="en-US" dirty="0" err="1" smtClean="0"/>
              <a:t>zapamćeno</a:t>
            </a:r>
            <a:r>
              <a:rPr lang="en-US" dirty="0" smtClean="0"/>
              <a:t> 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reprodukovati</a:t>
            </a:r>
            <a:r>
              <a:rPr lang="en-US" dirty="0" smtClean="0"/>
              <a:t>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4500" y="2870200"/>
            <a:ext cx="84709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Učenje</a:t>
            </a:r>
            <a:r>
              <a:rPr lang="en-US" dirty="0" smtClean="0"/>
              <a:t>, </a:t>
            </a:r>
            <a:r>
              <a:rPr lang="en-US" dirty="0" err="1" smtClean="0"/>
              <a:t>pamćenje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zaboravljanje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procesi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prodavac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pripreme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prezentacije</a:t>
            </a:r>
            <a:r>
              <a:rPr lang="en-US" dirty="0" smtClean="0"/>
              <a:t>.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 smtClean="0"/>
              <a:t>nastupima</a:t>
            </a:r>
            <a:r>
              <a:rPr lang="en-US" dirty="0" smtClean="0"/>
              <a:t> </a:t>
            </a:r>
            <a:r>
              <a:rPr lang="en-US" dirty="0" err="1" smtClean="0"/>
              <a:t>prodavac</a:t>
            </a:r>
            <a:r>
              <a:rPr lang="en-US" dirty="0" smtClean="0"/>
              <a:t> "</a:t>
            </a:r>
            <a:r>
              <a:rPr lang="en-US" dirty="0" err="1" smtClean="0"/>
              <a:t>uči</a:t>
            </a:r>
            <a:r>
              <a:rPr lang="en-US" dirty="0" smtClean="0"/>
              <a:t>" </a:t>
            </a:r>
            <a:r>
              <a:rPr lang="en-US" dirty="0" err="1" smtClean="0"/>
              <a:t>kupca</a:t>
            </a:r>
            <a:r>
              <a:rPr lang="en-US" dirty="0" smtClean="0"/>
              <a:t>, a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uspešnosti</a:t>
            </a:r>
            <a:r>
              <a:rPr lang="en-US" dirty="0" smtClean="0"/>
              <a:t> </a:t>
            </a:r>
            <a:r>
              <a:rPr lang="en-US" dirty="0" err="1" smtClean="0"/>
              <a:t>nastupa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kupac</a:t>
            </a:r>
            <a:r>
              <a:rPr lang="en-US" dirty="0" smtClean="0"/>
              <a:t> </a:t>
            </a:r>
            <a:r>
              <a:rPr lang="en-US" dirty="0" err="1" smtClean="0"/>
              <a:t>zapamtiti</a:t>
            </a:r>
            <a:r>
              <a:rPr lang="en-US" dirty="0" smtClean="0"/>
              <a:t>, a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zaboraviti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prezentiranog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28600" y="4053185"/>
            <a:ext cx="424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učenja</a:t>
            </a:r>
            <a:r>
              <a:rPr lang="en-US" dirty="0" smtClean="0"/>
              <a:t> </a:t>
            </a:r>
            <a:r>
              <a:rPr lang="en-US" dirty="0" err="1" smtClean="0"/>
              <a:t>bitno</a:t>
            </a:r>
            <a:r>
              <a:rPr lang="en-US" dirty="0" smtClean="0"/>
              <a:t> je </a:t>
            </a:r>
            <a:r>
              <a:rPr lang="en-US" dirty="0" err="1" smtClean="0"/>
              <a:t>poznavati</a:t>
            </a:r>
            <a:r>
              <a:rPr lang="en-US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faze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kupac</a:t>
            </a:r>
            <a:r>
              <a:rPr lang="en-US" dirty="0" smtClean="0"/>
              <a:t> </a:t>
            </a:r>
            <a:r>
              <a:rPr lang="en-US" dirty="0" err="1" smtClean="0"/>
              <a:t>prolazi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formiranja</a:t>
            </a:r>
            <a:r>
              <a:rPr lang="en-US" dirty="0" smtClean="0"/>
              <a:t> </a:t>
            </a:r>
            <a:r>
              <a:rPr lang="en-US" dirty="0" err="1" smtClean="0"/>
              <a:t>svog</a:t>
            </a:r>
            <a:r>
              <a:rPr lang="en-US" dirty="0" smtClean="0"/>
              <a:t> </a:t>
            </a:r>
            <a:r>
              <a:rPr lang="en-US" dirty="0" err="1" smtClean="0"/>
              <a:t>mišljenja</a:t>
            </a:r>
            <a:r>
              <a:rPr lang="en-US" dirty="0" smtClean="0"/>
              <a:t> </a:t>
            </a:r>
            <a:r>
              <a:rPr lang="sr-Latn-RS" dirty="0" smtClean="0"/>
              <a:t>: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653171" y="3911084"/>
            <a:ext cx="2448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PERCEPCIJE ILI OPAŽAJI </a:t>
            </a:r>
            <a:endParaRPr lang="en-US" b="1" dirty="0"/>
          </a:p>
        </p:txBody>
      </p:sp>
      <p:sp>
        <p:nvSpPr>
          <p:cNvPr id="26" name="Rectangle 25"/>
          <p:cNvSpPr/>
          <p:nvPr/>
        </p:nvSpPr>
        <p:spPr>
          <a:xfrm>
            <a:off x="5072389" y="4533384"/>
            <a:ext cx="1048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STAVOVI 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300899" y="3923784"/>
            <a:ext cx="908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MOTIVI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7458976" y="4469884"/>
            <a:ext cx="663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MOĆ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96926" y="761484"/>
            <a:ext cx="2064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Psihološki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koncepti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0500" y="1517988"/>
            <a:ext cx="868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Moć u realizaciji programa prodaje odnosno nekog učesnika u kanalu distribucije zavisi od odnosa zavisnosti, tj.odnosa nadređenosti i podređenosti. Pri tome treba imati u vidu da su različiti izvori moći pojedinih učesnika u kanalu distribucije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Nagrada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Prisila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Pravo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Referentnost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sr-Latn-RS" dirty="0" err="1" smtClean="0"/>
              <a:t>Z</a:t>
            </a:r>
            <a:r>
              <a:rPr lang="en-US" dirty="0" err="1" smtClean="0"/>
              <a:t>nanje</a:t>
            </a:r>
            <a:r>
              <a:rPr lang="en-US" dirty="0" smtClean="0"/>
              <a:t> (</a:t>
            </a:r>
            <a:r>
              <a:rPr lang="en-US" dirty="0" err="1" smtClean="0"/>
              <a:t>ekspertna</a:t>
            </a:r>
            <a:r>
              <a:rPr lang="en-US" dirty="0" smtClean="0"/>
              <a:t> </a:t>
            </a:r>
            <a:r>
              <a:rPr lang="en-US" dirty="0" err="1" smtClean="0"/>
              <a:t>moć</a:t>
            </a:r>
            <a:r>
              <a:rPr lang="en-US" dirty="0" smtClean="0"/>
              <a:t>) </a:t>
            </a:r>
            <a:endParaRPr lang="sr-Latn-RS" dirty="0" smtClean="0"/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650" name="Picture 2" descr="MARKETING USLU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974" y="2483611"/>
            <a:ext cx="4822825" cy="2604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96926" y="761484"/>
            <a:ext cx="2064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Psihološki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koncepti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5100" y="1894185"/>
            <a:ext cx="4953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Konflikt</a:t>
            </a:r>
            <a:r>
              <a:rPr lang="en-US" dirty="0" smtClean="0"/>
              <a:t> </a:t>
            </a:r>
            <a:r>
              <a:rPr lang="en-US" dirty="0" err="1" smtClean="0"/>
              <a:t>označava</a:t>
            </a:r>
            <a:r>
              <a:rPr lang="en-US" dirty="0" smtClean="0"/>
              <a:t> </a:t>
            </a:r>
            <a:r>
              <a:rPr lang="en-US" dirty="0" err="1" smtClean="0"/>
              <a:t>neprijateljsko</a:t>
            </a:r>
            <a:r>
              <a:rPr lang="en-US" dirty="0" smtClean="0"/>
              <a:t> </a:t>
            </a:r>
            <a:r>
              <a:rPr lang="en-US" dirty="0" err="1" smtClean="0"/>
              <a:t>ponašanje</a:t>
            </a:r>
            <a:r>
              <a:rPr lang="en-US" dirty="0" smtClean="0"/>
              <a:t> </a:t>
            </a:r>
            <a:r>
              <a:rPr lang="en-US" dirty="0" err="1" smtClean="0"/>
              <a:t>usmereno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povredi</a:t>
            </a:r>
            <a:r>
              <a:rPr lang="en-US" dirty="0" smtClean="0"/>
              <a:t>, </a:t>
            </a:r>
            <a:r>
              <a:rPr lang="en-US" dirty="0" err="1" smtClean="0"/>
              <a:t>uznemiri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ošteti</a:t>
            </a:r>
            <a:r>
              <a:rPr lang="en-US" dirty="0" smtClean="0"/>
              <a:t> </a:t>
            </a:r>
            <a:r>
              <a:rPr lang="en-US" dirty="0" err="1" smtClean="0"/>
              <a:t>drugu</a:t>
            </a:r>
            <a:r>
              <a:rPr lang="en-US" dirty="0" smtClean="0"/>
              <a:t> </a:t>
            </a:r>
            <a:r>
              <a:rPr lang="en-US" dirty="0" err="1" smtClean="0"/>
              <a:t>stranu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en-US" dirty="0" err="1" smtClean="0"/>
              <a:t>Uzroci</a:t>
            </a:r>
            <a:r>
              <a:rPr lang="en-US" dirty="0" smtClean="0"/>
              <a:t> </a:t>
            </a:r>
            <a:r>
              <a:rPr lang="en-US" dirty="0" err="1" smtClean="0"/>
              <a:t>konflikta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klasifikovani</a:t>
            </a:r>
            <a:r>
              <a:rPr lang="en-US" dirty="0" smtClean="0"/>
              <a:t> u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kategorija</a:t>
            </a:r>
            <a:r>
              <a:rPr lang="en-US" dirty="0" smtClean="0"/>
              <a:t>: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Nekompatibilnost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Nepodudarnost</a:t>
            </a:r>
            <a:r>
              <a:rPr lang="en-US" dirty="0" smtClean="0"/>
              <a:t> </a:t>
            </a:r>
            <a:r>
              <a:rPr lang="en-US" dirty="0" err="1" smtClean="0"/>
              <a:t>pozicija</a:t>
            </a:r>
            <a:r>
              <a:rPr lang="en-US" dirty="0" smtClean="0"/>
              <a:t>,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domena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Prekid</a:t>
            </a:r>
            <a:r>
              <a:rPr lang="en-US" dirty="0" smtClean="0"/>
              <a:t> u </a:t>
            </a:r>
            <a:r>
              <a:rPr lang="en-US" dirty="0" err="1" smtClean="0"/>
              <a:t>komunikacijama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Smetnje</a:t>
            </a:r>
            <a:r>
              <a:rPr lang="en-US" dirty="0" smtClean="0"/>
              <a:t> u </a:t>
            </a:r>
            <a:r>
              <a:rPr lang="en-US" dirty="0" err="1" smtClean="0"/>
              <a:t>komunikacijama</a:t>
            </a:r>
            <a:r>
              <a:rPr lang="en-US" dirty="0" smtClean="0"/>
              <a:t>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percepcijama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Ideološke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77800" y="1231900"/>
            <a:ext cx="8826500" cy="584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realizaciji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je </a:t>
            </a:r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analizira</a:t>
            </a:r>
            <a:r>
              <a:rPr lang="en-US" dirty="0" smtClean="0"/>
              <a:t> </a:t>
            </a:r>
            <a:r>
              <a:rPr lang="en-US" dirty="0" err="1" smtClean="0"/>
              <a:t>brojne</a:t>
            </a:r>
            <a:r>
              <a:rPr lang="en-US" dirty="0" smtClean="0"/>
              <a:t> </a:t>
            </a:r>
            <a:r>
              <a:rPr lang="en-US" dirty="0" err="1" smtClean="0"/>
              <a:t>izvore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predvidi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povezivanje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pregovora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232400" y="1958886"/>
            <a:ext cx="391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praksi postoje izvesne procedure rešavanja konflikta, a neke od njih su sledeće: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ehnike rešavanja problema,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Ubeđivanje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Pregovaranje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olitika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698" name="Picture 2" descr="Trening - Uspešno pregovaranje - Info Knjigovođ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1" y="4003651"/>
            <a:ext cx="3695699" cy="1000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16928" y="774184"/>
            <a:ext cx="234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Koncepcija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marketinga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62500" y="1333500"/>
            <a:ext cx="4152900" cy="153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Koncepcija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je </a:t>
            </a:r>
            <a:r>
              <a:rPr lang="en-US" dirty="0" err="1" smtClean="0"/>
              <a:t>koordinisan</a:t>
            </a:r>
            <a:r>
              <a:rPr lang="en-US" dirty="0" smtClean="0"/>
              <a:t> </a:t>
            </a:r>
            <a:r>
              <a:rPr lang="en-US" dirty="0" err="1" smtClean="0"/>
              <a:t>marketinški</a:t>
            </a:r>
            <a:r>
              <a:rPr lang="en-US" dirty="0" smtClean="0"/>
              <a:t> </a:t>
            </a:r>
            <a:r>
              <a:rPr lang="en-US" dirty="0" err="1" smtClean="0"/>
              <a:t>napor</a:t>
            </a:r>
            <a:r>
              <a:rPr lang="en-US" dirty="0" smtClean="0"/>
              <a:t>, </a:t>
            </a:r>
            <a:r>
              <a:rPr lang="en-US" dirty="0" err="1" smtClean="0"/>
              <a:t>fokusiran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orijentisan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, </a:t>
            </a:r>
            <a:r>
              <a:rPr lang="en-US" dirty="0" err="1" smtClean="0"/>
              <a:t>usmeren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stvaranje</a:t>
            </a:r>
            <a:r>
              <a:rPr lang="en-US" dirty="0" smtClean="0"/>
              <a:t> </a:t>
            </a:r>
            <a:r>
              <a:rPr lang="en-US" dirty="0" err="1" smtClean="0"/>
              <a:t>zadovoljenja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ključa</a:t>
            </a:r>
            <a:r>
              <a:rPr lang="en-US" dirty="0" smtClean="0"/>
              <a:t> u </a:t>
            </a:r>
            <a:r>
              <a:rPr lang="en-US" dirty="0" err="1" smtClean="0"/>
              <a:t>zadovoljavanju</a:t>
            </a:r>
            <a:r>
              <a:rPr lang="en-US" dirty="0" smtClean="0"/>
              <a:t> </a:t>
            </a:r>
            <a:r>
              <a:rPr lang="en-US" dirty="0" err="1" smtClean="0"/>
              <a:t>organizacijskih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4864100" y="2959100"/>
            <a:ext cx="3962400" cy="1511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Marketinška praksa u savremenim uslovima, mora da prevaziđe vezivanje za transakcije koje često dovode do trenutne prodaje, ali i gubitka kupca u budućnosti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8000" y="4497169"/>
            <a:ext cx="825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Osnovni cilj marketara je da izgradi međusobno isplativ dugoročan odnos sa kupcima, a ne samo da prodaje proizvod.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Što marketing jeste? Ono što ne znate - BI COMMUN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287" y="1467590"/>
            <a:ext cx="4267313" cy="2782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57226" y="697984"/>
            <a:ext cx="234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Koncepcija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marketinga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0900" y="1019086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Savremena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koncepcija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počiva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četiri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glavna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oslonca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sr-Latn-R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Fokusiranje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Orijentacija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Koordinisani</a:t>
            </a:r>
            <a:r>
              <a:rPr lang="en-US" dirty="0" smtClean="0">
                <a:solidFill>
                  <a:schemeClr val="bg1"/>
                </a:solidFill>
              </a:rPr>
              <a:t> marketing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Profitabilnost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33600" y="2757785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 </a:t>
            </a:r>
            <a:r>
              <a:rPr lang="en-US" dirty="0" err="1" smtClean="0">
                <a:solidFill>
                  <a:schemeClr val="bg1"/>
                </a:solidFill>
              </a:rPr>
              <a:t>poslovnom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smislu</a:t>
            </a:r>
            <a:r>
              <a:rPr lang="en-US" dirty="0" smtClean="0">
                <a:solidFill>
                  <a:schemeClr val="bg1"/>
                </a:solidFill>
              </a:rPr>
              <a:t> marketing se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posmatrati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izraziti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više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elemenata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principa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to: 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Marketing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poslovna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filozofija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Marketing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poslovna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funkcija</a:t>
            </a:r>
            <a:endParaRPr lang="sr-Latn-RS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Marketing </a:t>
            </a:r>
            <a:r>
              <a:rPr lang="en-US" dirty="0" err="1" smtClean="0">
                <a:solidFill>
                  <a:schemeClr val="bg1"/>
                </a:solidFill>
              </a:rPr>
              <a:t>kao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poslovni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proces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sr-Latn-R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1746" name="Picture 2" descr="Direktan marketing - Vorp Marketing"/>
          <p:cNvPicPr>
            <a:picLocks noChangeAspect="1" noChangeArrowheads="1"/>
          </p:cNvPicPr>
          <p:nvPr/>
        </p:nvPicPr>
        <p:blipFill>
          <a:blip r:embed="rId2" cstate="print"/>
          <a:srcRect l="7260" t="24579" r="7134" b="24579"/>
          <a:stretch>
            <a:fillRect/>
          </a:stretch>
        </p:blipFill>
        <p:spPr bwMode="auto">
          <a:xfrm>
            <a:off x="5867400" y="3530599"/>
            <a:ext cx="3086100" cy="1374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16928" y="774184"/>
            <a:ext cx="234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Koncepcija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marketinga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77800" y="1498600"/>
            <a:ext cx="4356100" cy="13843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Calibri" pitchFamily="34" charset="0"/>
                <a:cs typeface="Calibri" pitchFamily="34" charset="0"/>
              </a:rPr>
              <a:t>Prihvatanje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razvijanje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marketing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koncepta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pristupa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obično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je,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početku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vezano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rešavanje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konkretnih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problema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kupaca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domaćem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odnosno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jednom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nacionalnom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tržištu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49800" y="3124200"/>
            <a:ext cx="4241800" cy="18669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reba imati u vidu da tehnologija marketinga ima univerzalnu vrednost i potencijalnu univerzalnu primenjivost bez obzira da li je reč o domaćem ili međunarodnom marketingu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60900" y="1308100"/>
            <a:ext cx="4292600" cy="168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Marketing </a:t>
            </a:r>
            <a:r>
              <a:rPr lang="en-US" dirty="0" err="1" smtClean="0"/>
              <a:t>koncepcija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razliku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klasičnog</a:t>
            </a:r>
            <a:r>
              <a:rPr lang="en-US" dirty="0" smtClean="0"/>
              <a:t> </a:t>
            </a:r>
            <a:r>
              <a:rPr lang="en-US" dirty="0" err="1" smtClean="0"/>
              <a:t>komercijalnog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en-US" dirty="0" smtClean="0"/>
              <a:t>, ne </a:t>
            </a:r>
            <a:r>
              <a:rPr lang="en-US" dirty="0" err="1" smtClean="0"/>
              <a:t>razdvaja</a:t>
            </a:r>
            <a:r>
              <a:rPr lang="en-US" dirty="0" smtClean="0"/>
              <a:t> </a:t>
            </a:r>
            <a:r>
              <a:rPr lang="en-US" dirty="0" err="1" smtClean="0"/>
              <a:t>poslovnu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tehničku</a:t>
            </a:r>
            <a:r>
              <a:rPr lang="en-US" dirty="0" smtClean="0"/>
              <a:t>, </a:t>
            </a:r>
            <a:r>
              <a:rPr lang="en-US" dirty="0" err="1" smtClean="0"/>
              <a:t>finansijsku</a:t>
            </a:r>
            <a:r>
              <a:rPr lang="en-US" dirty="0" smtClean="0"/>
              <a:t>, </a:t>
            </a:r>
            <a:r>
              <a:rPr lang="en-US" dirty="0" err="1" smtClean="0"/>
              <a:t>prodajnu</a:t>
            </a:r>
            <a:r>
              <a:rPr lang="en-US" dirty="0" smtClean="0"/>
              <a:t>, </a:t>
            </a:r>
            <a:r>
              <a:rPr lang="en-US" dirty="0" err="1" smtClean="0"/>
              <a:t>kadrovsku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posmatra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celinu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jedinstveno</a:t>
            </a:r>
            <a:r>
              <a:rPr lang="en-US" dirty="0" smtClean="0"/>
              <a:t>.</a:t>
            </a:r>
            <a:endParaRPr lang="sr-Latn-RS" dirty="0" smtClean="0"/>
          </a:p>
        </p:txBody>
      </p:sp>
      <p:sp>
        <p:nvSpPr>
          <p:cNvPr id="21" name="Rounded Rectangle 20"/>
          <p:cNvSpPr/>
          <p:nvPr/>
        </p:nvSpPr>
        <p:spPr>
          <a:xfrm>
            <a:off x="190500" y="3124200"/>
            <a:ext cx="4445000" cy="1854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osnovi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savremenog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marketing </a:t>
            </a:r>
            <a:r>
              <a:rPr lang="en-US" dirty="0" err="1" smtClean="0"/>
              <a:t>filozofija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mu </a:t>
            </a:r>
            <a:r>
              <a:rPr lang="en-US" dirty="0" err="1" smtClean="0"/>
              <a:t>omogućiti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zasniva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kretanju</a:t>
            </a:r>
            <a:r>
              <a:rPr lang="en-US" dirty="0" smtClean="0"/>
              <a:t> </a:t>
            </a:r>
            <a:r>
              <a:rPr lang="en-US" dirty="0" err="1" smtClean="0"/>
              <a:t>obima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evoluciji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 smtClean="0"/>
              <a:t>zadovoljavanja</a:t>
            </a:r>
            <a:r>
              <a:rPr lang="en-US" dirty="0" smtClean="0"/>
              <a:t>.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     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16928" y="774184"/>
            <a:ext cx="2448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Koncepti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menadžmenta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5100" y="131118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Menadžment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predstavlja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poseban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koncept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velikog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značaja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osobu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upravlja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prodajnom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operativom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jednom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preduzeću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Upravljanje prodajom obuhvata mnoštvo specifičnih problema kao što su određivanje i dodeljivanje prodajnih teritorija, regrutovanje prodavaca, njihovo nagrađivanje i motivisanje, i slično.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 smtClean="0"/>
              <a:t>prodavcima</a:t>
            </a:r>
            <a:r>
              <a:rPr lang="en-US" dirty="0" smtClean="0"/>
              <a:t> </a:t>
            </a:r>
            <a:r>
              <a:rPr lang="en-US" dirty="0" err="1" smtClean="0"/>
              <a:t>kupuju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dodeljuju</a:t>
            </a:r>
            <a:r>
              <a:rPr lang="en-US" dirty="0" smtClean="0"/>
              <a:t> stone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džepne</a:t>
            </a:r>
            <a:r>
              <a:rPr lang="en-US" dirty="0" smtClean="0"/>
              <a:t> </a:t>
            </a:r>
            <a:r>
              <a:rPr lang="en-US" dirty="0" err="1" smtClean="0"/>
              <a:t>planere</a:t>
            </a:r>
            <a:r>
              <a:rPr lang="en-US" dirty="0" smtClean="0"/>
              <a:t>, </a:t>
            </a:r>
            <a:r>
              <a:rPr lang="en-US" dirty="0" err="1" smtClean="0"/>
              <a:t>elektronske</a:t>
            </a:r>
            <a:r>
              <a:rPr lang="en-US" dirty="0" smtClean="0"/>
              <a:t> </a:t>
            </a:r>
            <a:r>
              <a:rPr lang="en-US" dirty="0" err="1" smtClean="0"/>
              <a:t>dnevnike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komunikaciju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štede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sr-Latn-RS" dirty="0" smtClean="0"/>
              <a:t>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770" name="Picture 2" descr="Kako ekonomija podataka može učiniti srpske kompanije konkurentnijim na  tržištu marketinga"/>
          <p:cNvPicPr>
            <a:picLocks noChangeAspect="1" noChangeArrowheads="1"/>
          </p:cNvPicPr>
          <p:nvPr/>
        </p:nvPicPr>
        <p:blipFill>
          <a:blip r:embed="rId2" cstate="print"/>
          <a:srcRect l="17292" t="7708" r="17042" b="12569"/>
          <a:stretch>
            <a:fillRect/>
          </a:stretch>
        </p:blipFill>
        <p:spPr bwMode="auto">
          <a:xfrm>
            <a:off x="4724399" y="1514973"/>
            <a:ext cx="4191001" cy="3052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7213" y="0"/>
            <a:ext cx="3196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KONCEPTI ZNAČAJNI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USPEŠNU PRODAJU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16928" y="774184"/>
            <a:ext cx="2448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Koncepti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menadžmenta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800" y="1096486"/>
            <a:ext cx="8788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Koncepti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nauke</a:t>
            </a:r>
            <a:r>
              <a:rPr lang="en-US" dirty="0" smtClean="0"/>
              <a:t> o </a:t>
            </a:r>
            <a:r>
              <a:rPr lang="en-US" dirty="0" err="1" smtClean="0"/>
              <a:t>menadžmentu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posao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prodavac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poznaje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mogao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posao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ovako</a:t>
            </a:r>
            <a:r>
              <a:rPr lang="en-US" dirty="0" smtClean="0"/>
              <a:t> </a:t>
            </a:r>
            <a:r>
              <a:rPr lang="en-US" dirty="0" err="1" smtClean="0"/>
              <a:t>sistematizovati</a:t>
            </a:r>
            <a:r>
              <a:rPr lang="en-US" dirty="0" smtClean="0"/>
              <a:t> u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koncepta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28600" y="2171184"/>
            <a:ext cx="396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Schedule Your Time - "</a:t>
            </a:r>
            <a:r>
              <a:rPr lang="en-US" dirty="0" err="1" smtClean="0"/>
              <a:t>Isplanirajte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“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Make Your Time - "</a:t>
            </a:r>
            <a:r>
              <a:rPr lang="en-US" dirty="0" err="1" smtClean="0"/>
              <a:t>Koristite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"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Allow Your Time - "</a:t>
            </a:r>
            <a:r>
              <a:rPr lang="en-US" dirty="0" err="1" smtClean="0"/>
              <a:t>Dozvoliti</a:t>
            </a:r>
            <a:r>
              <a:rPr lang="en-US" dirty="0" smtClean="0"/>
              <a:t> </a:t>
            </a:r>
            <a:r>
              <a:rPr lang="en-US" dirty="0" err="1" smtClean="0"/>
              <a:t>sebi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“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Ration Your Time - "</a:t>
            </a:r>
            <a:r>
              <a:rPr lang="en-US" dirty="0" err="1" smtClean="0"/>
              <a:t>Racionalizujte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"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Take Your Time - "</a:t>
            </a:r>
            <a:r>
              <a:rPr lang="en-US" dirty="0" err="1" smtClean="0"/>
              <a:t>Obezbediti</a:t>
            </a:r>
            <a:r>
              <a:rPr lang="en-US" dirty="0" smtClean="0"/>
              <a:t> </a:t>
            </a:r>
            <a:r>
              <a:rPr lang="en-US" dirty="0" err="1" smtClean="0"/>
              <a:t>sebi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"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62000" y="1752600"/>
            <a:ext cx="2527300" cy="41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Vremenski</a:t>
            </a:r>
            <a:r>
              <a:rPr lang="en-US" dirty="0" smtClean="0"/>
              <a:t> </a:t>
            </a:r>
            <a:r>
              <a:rPr lang="en-US" dirty="0" err="1" smtClean="0"/>
              <a:t>menadžment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270500" y="1993900"/>
            <a:ext cx="30353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Upravljanje bazom podataka o kupcima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914900" y="2859385"/>
            <a:ext cx="400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arenR"/>
            </a:pP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potrebne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kontakta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>
              <a:buAutoNum type="alphaLcParenR"/>
            </a:pPr>
            <a:r>
              <a:rPr lang="en-US" dirty="0" err="1" smtClean="0"/>
              <a:t>podatke</a:t>
            </a:r>
            <a:r>
              <a:rPr lang="en-US" dirty="0" smtClean="0"/>
              <a:t> o </a:t>
            </a:r>
            <a:r>
              <a:rPr lang="en-US" dirty="0" err="1" smtClean="0"/>
              <a:t>istoriji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r>
              <a:rPr lang="en-US" dirty="0" smtClean="0"/>
              <a:t> (</a:t>
            </a:r>
            <a:r>
              <a:rPr lang="en-US" dirty="0" err="1" smtClean="0"/>
              <a:t>nabavke</a:t>
            </a:r>
            <a:r>
              <a:rPr lang="en-US" dirty="0" smtClean="0"/>
              <a:t>, </a:t>
            </a:r>
            <a:r>
              <a:rPr lang="en-US" dirty="0" err="1" smtClean="0"/>
              <a:t>preferencijale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)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12510" y="177284"/>
            <a:ext cx="38189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MENADŽMENT PRODAJE </a:t>
            </a:r>
            <a:endParaRPr lang="sr-Latn-RS" sz="2400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KAO KONTINUELAN PROCES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8600" y="1252488"/>
            <a:ext cx="5803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integralnom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efektivan</a:t>
            </a:r>
            <a:r>
              <a:rPr lang="en-US" dirty="0" smtClean="0"/>
              <a:t> </a:t>
            </a:r>
            <a:r>
              <a:rPr lang="en-US" dirty="0" err="1" smtClean="0"/>
              <a:t>menadžment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poznavanje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obaviti</a:t>
            </a:r>
            <a:r>
              <a:rPr lang="en-US" dirty="0" smtClean="0"/>
              <a:t>. To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celovito</a:t>
            </a:r>
            <a:r>
              <a:rPr lang="en-US" dirty="0" smtClean="0"/>
              <a:t> </a:t>
            </a:r>
            <a:r>
              <a:rPr lang="en-US" dirty="0" err="1" smtClean="0"/>
              <a:t>poznaje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Celovito</a:t>
            </a:r>
            <a:r>
              <a:rPr lang="en-US" dirty="0" smtClean="0"/>
              <a:t> </a:t>
            </a:r>
            <a:r>
              <a:rPr lang="en-US" dirty="0" err="1" smtClean="0"/>
              <a:t>poznavanje</a:t>
            </a:r>
            <a:r>
              <a:rPr lang="en-US" dirty="0" smtClean="0"/>
              <a:t> </a:t>
            </a:r>
            <a:r>
              <a:rPr lang="en-US" dirty="0" err="1" smtClean="0"/>
              <a:t>samog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Celovite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obavlja</a:t>
            </a:r>
            <a:r>
              <a:rPr lang="en-US" dirty="0" smtClean="0"/>
              <a:t> </a:t>
            </a:r>
            <a:r>
              <a:rPr lang="en-US" dirty="0" err="1" smtClean="0"/>
              <a:t>prodajno</a:t>
            </a:r>
            <a:r>
              <a:rPr lang="en-US" dirty="0" smtClean="0"/>
              <a:t> </a:t>
            </a:r>
            <a:r>
              <a:rPr lang="en-US" dirty="0" err="1" smtClean="0"/>
              <a:t>osoblje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neophodne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uspešnu</a:t>
            </a:r>
            <a:r>
              <a:rPr lang="en-US" dirty="0" smtClean="0"/>
              <a:t> </a:t>
            </a:r>
            <a:r>
              <a:rPr lang="en-US" dirty="0" err="1" smtClean="0"/>
              <a:t>profesionalnu</a:t>
            </a:r>
            <a:r>
              <a:rPr lang="en-US" dirty="0" smtClean="0"/>
              <a:t> </a:t>
            </a:r>
            <a:r>
              <a:rPr lang="en-US" dirty="0" err="1" smtClean="0"/>
              <a:t>karijeru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7800" y="3190786"/>
            <a:ext cx="5562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obavljanju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u </a:t>
            </a:r>
            <a:r>
              <a:rPr lang="en-US" dirty="0" err="1" smtClean="0"/>
              <a:t>efektivnom</a:t>
            </a:r>
            <a:r>
              <a:rPr lang="en-US" dirty="0" smtClean="0"/>
              <a:t> </a:t>
            </a:r>
            <a:r>
              <a:rPr lang="en-US" dirty="0" err="1" smtClean="0"/>
              <a:t>menadžmentu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neophodne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tri </a:t>
            </a:r>
            <a:r>
              <a:rPr lang="en-US" dirty="0" err="1" smtClean="0"/>
              <a:t>bitne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: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Kreativnost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Inventivnost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Profesionalnost</a:t>
            </a:r>
            <a:endParaRPr lang="sr-Latn-RS" dirty="0" smtClean="0"/>
          </a:p>
          <a:p>
            <a:endParaRPr lang="en-US" dirty="0"/>
          </a:p>
        </p:txBody>
      </p:sp>
      <p:pic>
        <p:nvPicPr>
          <p:cNvPr id="34818" name="Picture 2" descr="Kreativnost u radnim organizacijama -"/>
          <p:cNvPicPr>
            <a:picLocks noChangeAspect="1" noChangeArrowheads="1"/>
          </p:cNvPicPr>
          <p:nvPr/>
        </p:nvPicPr>
        <p:blipFill>
          <a:blip r:embed="rId2" cstate="print"/>
          <a:srcRect r="10838"/>
          <a:stretch>
            <a:fillRect/>
          </a:stretch>
        </p:blipFill>
        <p:spPr bwMode="auto">
          <a:xfrm>
            <a:off x="5381298" y="1816100"/>
            <a:ext cx="3597602" cy="2964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89400" y="20388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EKSTERNI I INTERNI USLOVI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REALIZACIJU PROGRAMA PRODAJE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500" y="115758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efektivnu</a:t>
            </a:r>
            <a:r>
              <a:rPr lang="en-US" b="1" dirty="0" smtClean="0"/>
              <a:t> </a:t>
            </a:r>
            <a:r>
              <a:rPr lang="en-US" b="1" dirty="0" err="1" smtClean="0"/>
              <a:t>realizaciju</a:t>
            </a:r>
            <a:r>
              <a:rPr lang="en-US" b="1" dirty="0" smtClean="0"/>
              <a:t> </a:t>
            </a:r>
            <a:r>
              <a:rPr lang="en-US" b="1" dirty="0" err="1" smtClean="0"/>
              <a:t>programa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r>
              <a:rPr lang="en-US" b="1" dirty="0" smtClean="0"/>
              <a:t> </a:t>
            </a:r>
            <a:r>
              <a:rPr lang="en-US" b="1" dirty="0" err="1" smtClean="0"/>
              <a:t>neophodno</a:t>
            </a:r>
            <a:r>
              <a:rPr lang="en-US" b="1" dirty="0" smtClean="0"/>
              <a:t> je </a:t>
            </a:r>
            <a:r>
              <a:rPr lang="en-US" b="1" dirty="0" err="1" smtClean="0"/>
              <a:t>sagledati</a:t>
            </a:r>
            <a:r>
              <a:rPr lang="en-US" b="1" dirty="0" smtClean="0"/>
              <a:t> </a:t>
            </a:r>
            <a:r>
              <a:rPr lang="en-US" b="1" dirty="0" err="1" smtClean="0"/>
              <a:t>ispunjavanje</a:t>
            </a:r>
            <a:r>
              <a:rPr lang="en-US" b="1" dirty="0" smtClean="0"/>
              <a:t> </a:t>
            </a:r>
            <a:r>
              <a:rPr lang="en-US" b="1" dirty="0" err="1" smtClean="0"/>
              <a:t>brojnih</a:t>
            </a:r>
            <a:r>
              <a:rPr lang="en-US" b="1" dirty="0" smtClean="0"/>
              <a:t> </a:t>
            </a:r>
            <a:r>
              <a:rPr lang="en-US" b="1" dirty="0" err="1" smtClean="0"/>
              <a:t>preduslova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177800" y="1782286"/>
            <a:ext cx="8737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epobitno je da brojni faktori opredeljuju efikasnost i efektivnost realizacije konkretnog programa prodaje. Međutim, po svom značaju izdvaja se tri grupe najvažnijih faktora: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 smtClean="0"/>
              <a:t>Eksterni i interni uslovi prodaje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/>
              <a:t>Karakteristike prodavaca i njihove sposobnosti u procesu prodaje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Nivo</a:t>
            </a:r>
            <a:r>
              <a:rPr lang="en-US" dirty="0" smtClean="0"/>
              <a:t> </a:t>
            </a:r>
            <a:r>
              <a:rPr lang="en-US" dirty="0" err="1" smtClean="0"/>
              <a:t>motivacije</a:t>
            </a:r>
            <a:r>
              <a:rPr lang="en-US" dirty="0" smtClean="0"/>
              <a:t> </a:t>
            </a:r>
            <a:r>
              <a:rPr lang="en-US" dirty="0" err="1" smtClean="0"/>
              <a:t>prodavaca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en-US" dirty="0" smtClean="0"/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300" y="3202285"/>
            <a:ext cx="8547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situacije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okolnosti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uslovljavaju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različita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 </a:t>
            </a:r>
            <a:r>
              <a:rPr lang="en-US" dirty="0" err="1" smtClean="0"/>
              <a:t>prodajnog</a:t>
            </a:r>
            <a:r>
              <a:rPr lang="en-US" dirty="0" smtClean="0"/>
              <a:t> </a:t>
            </a:r>
            <a:r>
              <a:rPr lang="en-US" dirty="0" err="1" smtClean="0"/>
              <a:t>osoblja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098" name="Picture 2" descr="Motivacija za vadbo | Baza Športa"/>
          <p:cNvPicPr>
            <a:picLocks noChangeAspect="1" noChangeArrowheads="1"/>
          </p:cNvPicPr>
          <p:nvPr/>
        </p:nvPicPr>
        <p:blipFill>
          <a:blip r:embed="rId2" cstate="print"/>
          <a:srcRect b="35829"/>
          <a:stretch>
            <a:fillRect/>
          </a:stretch>
        </p:blipFill>
        <p:spPr bwMode="auto">
          <a:xfrm>
            <a:off x="2431944" y="3619302"/>
            <a:ext cx="3676756" cy="1326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12510" y="177284"/>
            <a:ext cx="38189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MENADŽMENT PRODAJE </a:t>
            </a:r>
            <a:endParaRPr lang="sr-Latn-RS" sz="2400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KAO KONTINUELAN PROCES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1439386"/>
            <a:ext cx="8661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Formulisanje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strategijskog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programa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obuhvata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planiranje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organizovanje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svih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napora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prodajne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snage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preduzeća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integrisanje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konkretnih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napora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sa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ostalim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elementima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marketing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strategije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u="sng" dirty="0" err="1" smtClean="0">
                <a:latin typeface="Calibri" pitchFamily="34" charset="0"/>
                <a:cs typeface="Calibri" pitchFamily="34" charset="0"/>
              </a:rPr>
              <a:t>preduzeća</a:t>
            </a: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RS" b="1" u="sng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sr-Latn-RS" b="1" u="sng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fazi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formulisanja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primene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programa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ukupne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aktivnosti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usmeravaju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pravcu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što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potpunijeg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ostvarivanja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planiranih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ciljeva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marketing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ciljeva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preduzeća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Upravo razlike između ciljeva i rezultata zahtevaju preduzimanje niza mera od strane menadžera prodaje, ali i samih prodavaca. Zato, menadžeri prodaje: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sprovode restrukturiranje prodajnih teritorija </a:t>
            </a:r>
            <a:endParaRPr lang="sr-Latn-R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ponovo vrše razmeštaj prodajnog osoblja po pojedinim prodajnim teritorijama</a:t>
            </a:r>
            <a:endParaRPr lang="sr-Latn-RS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latin typeface="Calibri" pitchFamily="34" charset="0"/>
                <a:cs typeface="Calibri" pitchFamily="34" charset="0"/>
              </a:rPr>
              <a:t>sprovode određene izmene u domenu upotrebe vremena i kretanja prodavaca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12510" y="177284"/>
            <a:ext cx="38189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MENADŽMENT PRODAJE </a:t>
            </a:r>
            <a:endParaRPr lang="sr-Latn-RS" sz="2400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KAO KONTINUELAN PROCES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3200" y="1261586"/>
            <a:ext cx="533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latin typeface="Calibri" pitchFamily="34" charset="0"/>
                <a:cs typeface="Calibri" pitchFamily="34" charset="0"/>
              </a:rPr>
              <a:t>Uzroci postojanja razlika između ciljeva i rezultata tiču se, u velikoj meri, individualnih prodavaca. </a:t>
            </a:r>
            <a:endParaRPr lang="sr-Latn-RS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b="1" dirty="0" smtClean="0">
                <a:latin typeface="Calibri" pitchFamily="34" charset="0"/>
                <a:cs typeface="Calibri" pitchFamily="34" charset="0"/>
              </a:rPr>
              <a:t>B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itno je da se utvdi zbog čega poslovi prodaje nisu izvršeni tako dobro kako je bilo predviđeno. </a:t>
            </a:r>
            <a:endParaRPr lang="sr-Latn-RS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Pred menadžerima prodaje osnovni izazovi predstavljaju postupci integrisanja svih aktivnosti prodaje u svim njenim fazama. Sposobnosti menadžera prodaje dolazi do izražaja u sledećim situacijama: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Pri formulisanju plana prodaje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Pri organizaciji i implementaciji konkretnih planova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Pri utvrđivanju i preduzimanju konkretnih akcija u prodajnom procesu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66" name="Picture 2" descr="Digital Marketing | Kompletan marketing na jednom mes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1975" y="1600200"/>
            <a:ext cx="3275197" cy="287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54431" y="355084"/>
            <a:ext cx="4185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UPRAVLJANJE POMOĆU CILJEVA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4000" y="1233785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uspešno</a:t>
            </a:r>
            <a:r>
              <a:rPr lang="en-US" dirty="0" smtClean="0"/>
              <a:t> </a:t>
            </a:r>
            <a:r>
              <a:rPr lang="en-US" dirty="0" err="1" smtClean="0"/>
              <a:t>primenili</a:t>
            </a:r>
            <a:r>
              <a:rPr lang="en-US" dirty="0" smtClean="0"/>
              <a:t> </a:t>
            </a:r>
            <a:r>
              <a:rPr lang="en-US" dirty="0" err="1" smtClean="0"/>
              <a:t>strateška</a:t>
            </a:r>
            <a:r>
              <a:rPr lang="en-US" dirty="0" smtClean="0"/>
              <a:t> </a:t>
            </a:r>
            <a:r>
              <a:rPr lang="en-US" dirty="0" err="1" smtClean="0"/>
              <a:t>opredeljenja</a:t>
            </a:r>
            <a:r>
              <a:rPr lang="en-US" dirty="0" smtClean="0"/>
              <a:t>, </a:t>
            </a:r>
            <a:r>
              <a:rPr lang="en-US" dirty="0" err="1" smtClean="0"/>
              <a:t>upotrebljavaju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, </a:t>
            </a:r>
            <a:r>
              <a:rPr lang="en-US" b="1" dirty="0" err="1" smtClean="0"/>
              <a:t>pravila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procedure. 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368300" y="1892985"/>
            <a:ext cx="8039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u="sng" dirty="0" smtClean="0">
                <a:latin typeface="Calibri" pitchFamily="34" charset="0"/>
                <a:cs typeface="Calibri" pitchFamily="34" charset="0"/>
              </a:rPr>
              <a:t>GODIŠNJI CILJEVI </a:t>
            </a:r>
            <a:r>
              <a:rPr lang="nn-NO" dirty="0" smtClean="0">
                <a:latin typeface="Calibri" pitchFamily="34" charset="0"/>
                <a:cs typeface="Calibri" pitchFamily="34" charset="0"/>
              </a:rPr>
              <a:t> čine samu srž primene strategije -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utvrđuju šta je potrebno da se realizuje tokom godine kako bi se ostvarili strateški planovi organizacije. </a:t>
            </a:r>
            <a:r>
              <a:rPr lang="nn-NO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Efikasno vođenje upravo počiva na godišnjim ciljevima jer dobro osmišljeni ciljevi u konkretnoj godini vezani su za dugoročne ciljeve organizacije i mogu se izmeriti.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Kako postaviti ciljeve - Kakopedija.com"/>
          <p:cNvPicPr>
            <a:picLocks noChangeAspect="1" noChangeArrowheads="1"/>
          </p:cNvPicPr>
          <p:nvPr/>
        </p:nvPicPr>
        <p:blipFill>
          <a:blip r:embed="rId2" cstate="print"/>
          <a:srcRect l="8586" t="16169" r="10995" b="13594"/>
          <a:stretch>
            <a:fillRect/>
          </a:stretch>
        </p:blipFill>
        <p:spPr bwMode="auto">
          <a:xfrm>
            <a:off x="6134099" y="3213100"/>
            <a:ext cx="2792361" cy="1803400"/>
          </a:xfrm>
          <a:prstGeom prst="rect">
            <a:avLst/>
          </a:prstGeom>
          <a:noFill/>
        </p:spPr>
      </p:pic>
      <p:sp>
        <p:nvSpPr>
          <p:cNvPr id="10" name="Rounded Rectangle 9"/>
          <p:cNvSpPr/>
          <p:nvPr/>
        </p:nvSpPr>
        <p:spPr>
          <a:xfrm>
            <a:off x="863600" y="3352800"/>
            <a:ext cx="4508500" cy="1409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Upravljanje pomoću ciljeva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ide korak dalje od određivanja godišnjih ciljeva za jedinice organizacije. Na taj način određuju se ciljevi koji svaki radnik treba da ostvari ličnim učinkom.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54431" y="355084"/>
            <a:ext cx="4185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UPRAVLJANJE POMOĆU CILJEVA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137228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Najefikasniji</a:t>
            </a:r>
            <a:r>
              <a:rPr lang="en-US" dirty="0" smtClean="0"/>
              <a:t> MBO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en-US" dirty="0" smtClean="0"/>
              <a:t> </a:t>
            </a:r>
            <a:r>
              <a:rPr lang="en-US" dirty="0" err="1" smtClean="0"/>
              <a:t>zajedničkih</a:t>
            </a:r>
            <a:r>
              <a:rPr lang="en-US" dirty="0" smtClean="0"/>
              <a:t> </a:t>
            </a:r>
            <a:r>
              <a:rPr lang="en-US" dirty="0" err="1" smtClean="0"/>
              <a:t>elemenata</a:t>
            </a:r>
            <a:r>
              <a:rPr lang="sr-Latn-RS" dirty="0" smtClean="0"/>
              <a:t>:</a:t>
            </a:r>
          </a:p>
          <a:p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Opredeljenost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program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Postavljanje ciljeva na najvišem nivou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Pojedinačni</a:t>
            </a:r>
            <a:r>
              <a:rPr lang="en-US" dirty="0" smtClean="0"/>
              <a:t> </a:t>
            </a:r>
            <a:r>
              <a:rPr lang="en-US" dirty="0" err="1" smtClean="0"/>
              <a:t>ciljevi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Učestvovanje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Autonomija</a:t>
            </a:r>
            <a:r>
              <a:rPr lang="en-US" dirty="0" smtClean="0"/>
              <a:t> u </a:t>
            </a:r>
            <a:r>
              <a:rPr lang="en-US" dirty="0" err="1" smtClean="0"/>
              <a:t>implementaciji</a:t>
            </a:r>
            <a:r>
              <a:rPr lang="en-US" dirty="0" smtClean="0"/>
              <a:t> </a:t>
            </a:r>
            <a:r>
              <a:rPr lang="en-US" dirty="0" err="1" smtClean="0"/>
              <a:t>planova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Pregled</a:t>
            </a:r>
            <a:r>
              <a:rPr lang="en-US" dirty="0" smtClean="0"/>
              <a:t> </a:t>
            </a:r>
            <a:r>
              <a:rPr lang="en-US" dirty="0" err="1" smtClean="0"/>
              <a:t>ostvarenog</a:t>
            </a:r>
            <a:r>
              <a:rPr lang="en-US" dirty="0" smtClean="0"/>
              <a:t> </a:t>
            </a:r>
            <a:r>
              <a:rPr lang="en-US" dirty="0" err="1" smtClean="0"/>
              <a:t>učinka</a:t>
            </a:r>
            <a:endParaRPr lang="sr-Latn-RS" dirty="0" smtClean="0"/>
          </a:p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419600" y="133418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ostoji pet osnovnih vidova stimulativnog nagrađivanja koji su potvrđeni u praksi: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instrumenti</a:t>
            </a:r>
            <a:r>
              <a:rPr lang="en-US" dirty="0" smtClean="0"/>
              <a:t> 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Merenje</a:t>
            </a:r>
            <a:r>
              <a:rPr lang="en-US" dirty="0" smtClean="0"/>
              <a:t> </a:t>
            </a:r>
            <a:r>
              <a:rPr lang="en-US" dirty="0" err="1" smtClean="0"/>
              <a:t>učinka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odlučivanja</a:t>
            </a:r>
            <a:r>
              <a:rPr lang="en-US" dirty="0" smtClean="0"/>
              <a:t> o </a:t>
            </a:r>
            <a:r>
              <a:rPr lang="en-US" dirty="0" err="1" smtClean="0"/>
              <a:t>dodeli</a:t>
            </a:r>
            <a:r>
              <a:rPr lang="en-US" dirty="0" smtClean="0"/>
              <a:t> </a:t>
            </a:r>
            <a:r>
              <a:rPr lang="en-US" dirty="0" err="1" smtClean="0"/>
              <a:t>bonusa</a:t>
            </a:r>
            <a:endParaRPr lang="sr-Latn-RS" dirty="0" smtClean="0"/>
          </a:p>
          <a:p>
            <a:pPr marL="342900" indent="-342900">
              <a:buFont typeface="+mj-lt"/>
              <a:buAutoNum type="arabicPeriod"/>
            </a:pPr>
            <a:r>
              <a:rPr lang="pl-PL" dirty="0" smtClean="0"/>
              <a:t>Iznos i učestalost dodele stimulacija</a:t>
            </a:r>
            <a:endParaRPr lang="sr-Latn-RS" dirty="0" smtClean="0"/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62" name="Picture 2" descr="Sistem nagrađivanja: „tamni vilajet“ mnogih kompanija | Omega Consulting  Team"/>
          <p:cNvPicPr>
            <a:picLocks noChangeAspect="1" noChangeArrowheads="1"/>
          </p:cNvPicPr>
          <p:nvPr/>
        </p:nvPicPr>
        <p:blipFill>
          <a:blip r:embed="rId2" cstate="print"/>
          <a:srcRect l="5614" t="15200" r="22982" b="23467"/>
          <a:stretch>
            <a:fillRect/>
          </a:stretch>
        </p:blipFill>
        <p:spPr bwMode="auto">
          <a:xfrm>
            <a:off x="4991100" y="3396141"/>
            <a:ext cx="2768600" cy="1564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60595" y="355084"/>
            <a:ext cx="3173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DIZAJNIRANJE POSLOVA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2100" y="1402487"/>
            <a:ext cx="878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Uopšteno dizajniranje posla predstavlja podelu poslova u organizaciji odnosno preduzeću na uposlene radnike.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 Menadžeri, kroz odluke koje donose u pogledu dizajniranja poslova, potvrđuju sklonost ka decentralizaciji.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 </a:t>
            </a:r>
            <a:r>
              <a:rPr lang="en-US" dirty="0" err="1" smtClean="0"/>
              <a:t>aktivnostima</a:t>
            </a:r>
            <a:r>
              <a:rPr lang="en-US" dirty="0" smtClean="0"/>
              <a:t>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dizajniranju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autoriteta</a:t>
            </a:r>
            <a:r>
              <a:rPr lang="en-US" dirty="0" smtClean="0"/>
              <a:t> je </a:t>
            </a:r>
            <a:r>
              <a:rPr lang="en-US" dirty="0" err="1" smtClean="0"/>
              <a:t>nesporna</a:t>
            </a:r>
            <a:r>
              <a:rPr lang="en-US" dirty="0" smtClean="0"/>
              <a:t>.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Autoritet</a:t>
            </a:r>
            <a:r>
              <a:rPr lang="en-US" dirty="0" smtClean="0"/>
              <a:t> je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razmatra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dizajniranja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položaj</a:t>
            </a:r>
            <a:r>
              <a:rPr lang="en-U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organizacione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.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bitne</a:t>
            </a:r>
            <a:r>
              <a:rPr lang="en-US" dirty="0" smtClean="0"/>
              <a:t> </a:t>
            </a:r>
            <a:r>
              <a:rPr lang="en-US" dirty="0" err="1" smtClean="0"/>
              <a:t>stavke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ljudi</a:t>
            </a:r>
            <a:r>
              <a:rPr lang="en-US" dirty="0" smtClean="0"/>
              <a:t> </a:t>
            </a:r>
            <a:r>
              <a:rPr lang="en-US" dirty="0" err="1" smtClean="0"/>
              <a:t>oslanjaju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dejstvovali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sadejstvovali</a:t>
            </a:r>
            <a:r>
              <a:rPr lang="en-US" dirty="0" smtClean="0"/>
              <a:t> u </a:t>
            </a:r>
            <a:r>
              <a:rPr lang="en-US" dirty="0" err="1" smtClean="0"/>
              <a:t>organizacijama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Novi </a:t>
            </a:r>
            <a:r>
              <a:rPr lang="en-US" dirty="0" err="1" smtClean="0"/>
              <a:t>pristupi</a:t>
            </a:r>
            <a:r>
              <a:rPr lang="en-US" dirty="0" smtClean="0"/>
              <a:t> </a:t>
            </a:r>
            <a:r>
              <a:rPr lang="en-US" dirty="0" err="1" smtClean="0"/>
              <a:t>menadžmentu</a:t>
            </a:r>
            <a:r>
              <a:rPr lang="en-US" dirty="0" smtClean="0"/>
              <a:t> </a:t>
            </a:r>
            <a:r>
              <a:rPr lang="en-US" dirty="0" err="1" smtClean="0"/>
              <a:t>podvlače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podvrgnu</a:t>
            </a:r>
            <a:r>
              <a:rPr lang="en-US" dirty="0" smtClean="0"/>
              <a:t> </a:t>
            </a:r>
            <a:r>
              <a:rPr lang="en-US" dirty="0" err="1" smtClean="0"/>
              <a:t>samokritici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pitanju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donose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kojih</a:t>
            </a:r>
            <a:r>
              <a:rPr lang="en-US" dirty="0" smtClean="0"/>
              <a:t> se </a:t>
            </a:r>
            <a:r>
              <a:rPr lang="en-US" dirty="0" err="1" smtClean="0"/>
              <a:t>pridržavaju</a:t>
            </a:r>
            <a:r>
              <a:rPr lang="en-US" dirty="0" smtClean="0"/>
              <a:t>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60595" y="355084"/>
            <a:ext cx="3173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DIZAJNIRANJE POSLOVA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23378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Dizajniranje</a:t>
            </a:r>
            <a:r>
              <a:rPr lang="en-US" b="1" dirty="0" smtClean="0"/>
              <a:t> </a:t>
            </a:r>
            <a:r>
              <a:rPr lang="en-US" b="1" dirty="0" err="1" smtClean="0"/>
              <a:t>poslova</a:t>
            </a:r>
            <a:r>
              <a:rPr lang="en-US" b="1" dirty="0" smtClean="0"/>
              <a:t> je </a:t>
            </a:r>
            <a:r>
              <a:rPr lang="en-US" b="1" dirty="0" err="1" smtClean="0"/>
              <a:t>način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menadžeri</a:t>
            </a:r>
            <a:r>
              <a:rPr lang="en-US" b="1" dirty="0" smtClean="0"/>
              <a:t> </a:t>
            </a:r>
            <a:r>
              <a:rPr lang="en-US" b="1" dirty="0" err="1" smtClean="0"/>
              <a:t>upute</a:t>
            </a:r>
            <a:r>
              <a:rPr lang="en-US" b="1" dirty="0" smtClean="0"/>
              <a:t> </a:t>
            </a:r>
            <a:r>
              <a:rPr lang="en-US" b="1" dirty="0" err="1" smtClean="0"/>
              <a:t>radnike</a:t>
            </a:r>
            <a:r>
              <a:rPr lang="en-US" b="1" dirty="0" smtClean="0"/>
              <a:t> u </a:t>
            </a:r>
            <a:r>
              <a:rPr lang="en-US" b="1" dirty="0" err="1" smtClean="0"/>
              <a:t>mogućnosti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</a:t>
            </a:r>
            <a:r>
              <a:rPr lang="en-US" b="1" dirty="0" err="1" smtClean="0"/>
              <a:t>im</a:t>
            </a:r>
            <a:r>
              <a:rPr lang="en-US" b="1" dirty="0" smtClean="0"/>
              <a:t> se </a:t>
            </a:r>
            <a:r>
              <a:rPr lang="en-US" b="1" dirty="0" err="1" smtClean="0"/>
              <a:t>pružaju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imaju</a:t>
            </a:r>
            <a:r>
              <a:rPr lang="en-US" b="1" dirty="0" smtClean="0"/>
              <a:t> </a:t>
            </a:r>
            <a:r>
              <a:rPr lang="en-US" b="1" dirty="0" err="1" smtClean="0"/>
              <a:t>uticaj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pridobiju</a:t>
            </a:r>
            <a:r>
              <a:rPr lang="en-US" b="1" dirty="0" smtClean="0"/>
              <a:t> </a:t>
            </a:r>
            <a:r>
              <a:rPr lang="en-US" b="1" dirty="0" err="1" smtClean="0"/>
              <a:t>autoritet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190500" y="18862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Pristupi</a:t>
            </a:r>
            <a:r>
              <a:rPr lang="en-US" dirty="0" smtClean="0"/>
              <a:t> u </a:t>
            </a:r>
            <a:r>
              <a:rPr lang="en-US" dirty="0" err="1" smtClean="0"/>
              <a:t>redizajniranju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različiti</a:t>
            </a:r>
            <a:r>
              <a:rPr lang="en-US" dirty="0" smtClean="0"/>
              <a:t>, a </a:t>
            </a:r>
            <a:r>
              <a:rPr lang="en-US" dirty="0" err="1" smtClean="0"/>
              <a:t>dugo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u </a:t>
            </a:r>
            <a:r>
              <a:rPr lang="en-US" dirty="0" err="1" smtClean="0"/>
              <a:t>praksi</a:t>
            </a:r>
            <a:r>
              <a:rPr lang="en-US" dirty="0" smtClean="0"/>
              <a:t> se </a:t>
            </a:r>
            <a:r>
              <a:rPr lang="en-US" dirty="0" err="1" smtClean="0"/>
              <a:t>razmatra</a:t>
            </a:r>
            <a:r>
              <a:rPr lang="en-US" dirty="0" smtClean="0"/>
              <a:t> ova </a:t>
            </a:r>
            <a:r>
              <a:rPr lang="en-US" dirty="0" err="1" smtClean="0"/>
              <a:t>problematika</a:t>
            </a:r>
            <a:r>
              <a:rPr lang="en-US" dirty="0" smtClean="0"/>
              <a:t>.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 err="1" smtClean="0"/>
              <a:t>razvila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tri </a:t>
            </a:r>
            <a:r>
              <a:rPr lang="en-US" dirty="0" err="1" smtClean="0"/>
              <a:t>različita</a:t>
            </a:r>
            <a:r>
              <a:rPr lang="en-US" dirty="0" smtClean="0"/>
              <a:t> </a:t>
            </a:r>
            <a:r>
              <a:rPr lang="en-US" dirty="0" err="1" smtClean="0"/>
              <a:t>gledišta</a:t>
            </a:r>
            <a:r>
              <a:rPr lang="en-US" dirty="0" smtClean="0"/>
              <a:t> o </a:t>
            </a:r>
            <a:r>
              <a:rPr lang="en-US" dirty="0" err="1" smtClean="0"/>
              <a:t>dizajniranju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: </a:t>
            </a:r>
            <a:r>
              <a:rPr lang="en-US" b="1" dirty="0" err="1" smtClean="0"/>
              <a:t>mehanički</a:t>
            </a:r>
            <a:r>
              <a:rPr lang="en-US" b="1" dirty="0" smtClean="0"/>
              <a:t>, </a:t>
            </a:r>
            <a:r>
              <a:rPr lang="en-US" b="1" dirty="0" err="1" smtClean="0"/>
              <a:t>motivacioni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biološki</a:t>
            </a:r>
            <a:r>
              <a:rPr lang="en-US" b="1" dirty="0" smtClean="0"/>
              <a:t> </a:t>
            </a:r>
            <a:r>
              <a:rPr lang="en-US" b="1" dirty="0" err="1" smtClean="0"/>
              <a:t>pristup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Mehaničko</a:t>
            </a:r>
            <a:r>
              <a:rPr lang="en-US" dirty="0" smtClean="0"/>
              <a:t> </a:t>
            </a:r>
            <a:r>
              <a:rPr lang="en-US" dirty="0" err="1" smtClean="0"/>
              <a:t>dizajniranje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(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dosta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) 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Motivaciono</a:t>
            </a:r>
            <a:r>
              <a:rPr lang="en-US" dirty="0" smtClean="0"/>
              <a:t> </a:t>
            </a:r>
            <a:r>
              <a:rPr lang="en-US" dirty="0" err="1" smtClean="0"/>
              <a:t>dizajniranje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endParaRPr lang="sr-Latn-R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Biološko</a:t>
            </a:r>
            <a:r>
              <a:rPr lang="en-US" dirty="0" smtClean="0"/>
              <a:t> </a:t>
            </a:r>
            <a:r>
              <a:rPr lang="en-US" dirty="0" err="1" smtClean="0"/>
              <a:t>dizajniranje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endParaRPr lang="en-US" dirty="0"/>
          </a:p>
        </p:txBody>
      </p:sp>
      <p:pic>
        <p:nvPicPr>
          <p:cNvPr id="41986" name="Picture 2" descr="KAKO DOBITI POSAO DIZAJNERA: Evo šta svaki poslodavac proverava pre nego  što zaposli dizajne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7995" y="2018436"/>
            <a:ext cx="4234631" cy="282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89400" y="20388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EKSTERNI I INTERNI USLOVI ZA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REALIZACIJU PROGRAMA PRODAJE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29728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Savremeni</a:t>
            </a:r>
            <a:r>
              <a:rPr lang="en-US" dirty="0" smtClean="0"/>
              <a:t> </a:t>
            </a:r>
            <a:r>
              <a:rPr lang="en-US" dirty="0" err="1" smtClean="0"/>
              <a:t>prodavac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poznaje</a:t>
            </a:r>
            <a:r>
              <a:rPr lang="en-US" dirty="0" smtClean="0"/>
              <a:t> </a:t>
            </a:r>
            <a:r>
              <a:rPr lang="en-US" dirty="0" err="1" smtClean="0"/>
              <a:t>sadržaj</a:t>
            </a:r>
            <a:r>
              <a:rPr lang="en-US" dirty="0" smtClean="0"/>
              <a:t> </a:t>
            </a:r>
            <a:r>
              <a:rPr lang="en-US" dirty="0" err="1" smtClean="0"/>
              <a:t>svog</a:t>
            </a:r>
            <a:r>
              <a:rPr lang="en-US" dirty="0" smtClean="0"/>
              <a:t> </a:t>
            </a:r>
            <a:r>
              <a:rPr lang="en-US" dirty="0" err="1" smtClean="0"/>
              <a:t>posla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efikasno</a:t>
            </a:r>
            <a:r>
              <a:rPr lang="en-US" dirty="0" smtClean="0"/>
              <a:t> </a:t>
            </a:r>
            <a:r>
              <a:rPr lang="en-US" dirty="0" err="1" smtClean="0"/>
              <a:t>obave</a:t>
            </a:r>
            <a:r>
              <a:rPr lang="en-US" dirty="0" smtClean="0"/>
              <a:t> </a:t>
            </a:r>
            <a:r>
              <a:rPr lang="en-US" dirty="0" err="1" smtClean="0"/>
              <a:t>zadaci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Konkretna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očekivanja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 smtClean="0"/>
              <a:t>samih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, </a:t>
            </a:r>
            <a:r>
              <a:rPr lang="en-US" dirty="0" err="1" smtClean="0"/>
              <a:t>menadžera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ostalog</a:t>
            </a:r>
            <a:r>
              <a:rPr lang="en-US" dirty="0" smtClean="0"/>
              <a:t> </a:t>
            </a:r>
            <a:r>
              <a:rPr lang="en-US" dirty="0" err="1" smtClean="0"/>
              <a:t>izvršnog</a:t>
            </a:r>
            <a:r>
              <a:rPr lang="en-US" dirty="0" smtClean="0"/>
              <a:t> </a:t>
            </a:r>
            <a:r>
              <a:rPr lang="en-US" dirty="0" err="1" smtClean="0"/>
              <a:t>osoblja</a:t>
            </a:r>
            <a:r>
              <a:rPr lang="en-US" dirty="0" smtClean="0"/>
              <a:t> u </a:t>
            </a:r>
            <a:r>
              <a:rPr lang="en-US" dirty="0" err="1" smtClean="0"/>
              <a:t>preduzeću</a:t>
            </a:r>
            <a:r>
              <a:rPr lang="en-US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Sposobnost</a:t>
            </a:r>
            <a:r>
              <a:rPr lang="en-US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</a:t>
            </a:r>
            <a:r>
              <a:rPr lang="en-US" dirty="0" err="1" smtClean="0"/>
              <a:t>proizilazi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ličnih</a:t>
            </a:r>
            <a:r>
              <a:rPr lang="en-US" dirty="0" smtClean="0"/>
              <a:t> </a:t>
            </a:r>
            <a:r>
              <a:rPr lang="en-US" dirty="0" err="1" smtClean="0"/>
              <a:t>karakteristika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znanja</a:t>
            </a:r>
            <a:r>
              <a:rPr lang="en-US" dirty="0" smtClean="0"/>
              <a:t>.</a:t>
            </a:r>
            <a:r>
              <a:rPr lang="vi-VN" dirty="0" smtClean="0"/>
              <a:t>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500" y="3828187"/>
            <a:ext cx="8724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U procesu kupoprodaje tri vrste sposobnosti imaju poseban značaj: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sposobnosti komuniciranja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sposobnosti dovođenja u vezu različitih subjekata i predmeta kupoprodaje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sposobnost ubeđivanja potencijalnih kupaca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9 osnovnih prodajnih veština koje svaki dobar prodavac mora da zna |  Samoobrazovanj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7319" y="1518179"/>
            <a:ext cx="3139281" cy="2092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2900" y="190500"/>
            <a:ext cx="604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11400" y="856387"/>
            <a:ext cx="683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Primena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savremene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koncepcije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marketinga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predstavlja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potpun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zaokret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poslovanju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odnosno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ponašanju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tržištu</a:t>
            </a:r>
            <a:r>
              <a:rPr lang="en-US" dirty="0" smtClean="0">
                <a:solidFill>
                  <a:schemeClr val="bg1"/>
                </a:solidFill>
              </a:rPr>
              <a:t> - u </a:t>
            </a:r>
            <a:r>
              <a:rPr lang="en-US" dirty="0" err="1" smtClean="0">
                <a:solidFill>
                  <a:schemeClr val="bg1"/>
                </a:solidFill>
              </a:rPr>
              <a:t>centru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pažnje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tražnja</a:t>
            </a:r>
            <a:r>
              <a:rPr lang="en-US" dirty="0" smtClean="0">
                <a:solidFill>
                  <a:schemeClr val="bg1"/>
                </a:solidFill>
              </a:rPr>
              <a:t> a ne </a:t>
            </a:r>
            <a:r>
              <a:rPr lang="en-US" dirty="0" err="1" smtClean="0">
                <a:solidFill>
                  <a:schemeClr val="bg1"/>
                </a:solidFill>
              </a:rPr>
              <a:t>ponuda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tržišno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učešće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preduzeća</a:t>
            </a:r>
            <a:r>
              <a:rPr lang="en-US" dirty="0" smtClean="0">
                <a:solidFill>
                  <a:schemeClr val="bg1"/>
                </a:solidFill>
              </a:rPr>
              <a:t> a ne </a:t>
            </a:r>
            <a:r>
              <a:rPr lang="en-US" dirty="0" err="1" smtClean="0">
                <a:solidFill>
                  <a:schemeClr val="bg1"/>
                </a:solidFill>
              </a:rPr>
              <a:t>njegova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proizvodnja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ponuda tražnja cena | PARTNER Research Solutions"/>
          <p:cNvPicPr>
            <a:picLocks noChangeAspect="1" noChangeArrowheads="1"/>
          </p:cNvPicPr>
          <p:nvPr/>
        </p:nvPicPr>
        <p:blipFill>
          <a:blip r:embed="rId2" cstate="print"/>
          <a:srcRect r="20944"/>
          <a:stretch>
            <a:fillRect/>
          </a:stretch>
        </p:blipFill>
        <p:spPr bwMode="auto">
          <a:xfrm>
            <a:off x="1476375" y="2070100"/>
            <a:ext cx="3006725" cy="127410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0" y="22231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Sve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ukupno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zadovoljavanje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potreba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tražnje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naziva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totalni</a:t>
            </a:r>
            <a:r>
              <a:rPr lang="en-US" dirty="0" smtClean="0">
                <a:solidFill>
                  <a:schemeClr val="bg1"/>
                </a:solidFill>
              </a:rPr>
              <a:t> marketing.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3278485"/>
            <a:ext cx="624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Shvatanje</a:t>
            </a:r>
            <a:r>
              <a:rPr lang="en-US" dirty="0" smtClean="0">
                <a:solidFill>
                  <a:schemeClr val="bg1"/>
                </a:solidFill>
              </a:rPr>
              <a:t> marketing </a:t>
            </a:r>
            <a:r>
              <a:rPr lang="en-US" dirty="0" err="1" smtClean="0">
                <a:solidFill>
                  <a:schemeClr val="bg1"/>
                </a:solidFill>
              </a:rPr>
              <a:t>koncepcije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prihvatiti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objašnjavati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više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aspekata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kojih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izdvajaju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sledeći</a:t>
            </a:r>
            <a:r>
              <a:rPr lang="en-US" dirty="0" smtClean="0">
                <a:solidFill>
                  <a:schemeClr val="bg1"/>
                </a:solidFill>
              </a:rPr>
              <a:t> 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61730" y="3898384"/>
            <a:ext cx="27732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Poslovno-filozofski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aspekt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Sistemski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aspekt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Funkcionalni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aspekt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68800" y="0"/>
            <a:ext cx="416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900" y="142668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Aktivnosti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marketinga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preduzeću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odvijaju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okviru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službi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marketinga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istraživanje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marketinga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kontrola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analiza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marketinga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planiranje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marketinga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prodaja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promocija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distribucija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eophodno je imati u vidu interfunkcionalnost marketinga koja se ogleda i u domenu istraživanja marketinga, jer predodređuje da on ima: - ulogu koordinatora, - ulogu inspiratoratora novih ideja, - ulogu organizatora protoka informacija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06" name="Picture 2" descr="Labnet | Osnove strategije za marketing na društvenim mreža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675" y="1435100"/>
            <a:ext cx="3400425" cy="3400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68800" y="0"/>
            <a:ext cx="416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1000" y="1257300"/>
            <a:ext cx="85725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Povezanost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ogleda</a:t>
            </a:r>
            <a:r>
              <a:rPr lang="en-US" dirty="0" smtClean="0"/>
              <a:t> se u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 smtClean="0"/>
              <a:t>ključnih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38308" y="1929884"/>
            <a:ext cx="3612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</a:t>
            </a:r>
            <a:r>
              <a:rPr lang="en-US" dirty="0" err="1" smtClean="0"/>
              <a:t>proizvodnje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2768084"/>
            <a:ext cx="4276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346989" y="2183884"/>
            <a:ext cx="4615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marketing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računovodstva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683000" y="3251885"/>
            <a:ext cx="528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marketing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istraživanja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83024" y="3606284"/>
            <a:ext cx="3385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funkcija upravljanja i rukovođenja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64324" y="4596884"/>
            <a:ext cx="2967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marketing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403600" y="4051985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kadrovska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(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ljudskih</a:t>
            </a:r>
            <a:r>
              <a:rPr lang="en-US" dirty="0" smtClean="0"/>
              <a:t> </a:t>
            </a:r>
            <a:r>
              <a:rPr lang="en-US" dirty="0" err="1" smtClean="0"/>
              <a:t>resursa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marketing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03200" y="1968500"/>
            <a:ext cx="36068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356100" y="2235200"/>
            <a:ext cx="44831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0" y="2819400"/>
            <a:ext cx="42164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670300" y="3302000"/>
            <a:ext cx="50038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152400" y="3619500"/>
            <a:ext cx="32639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3378200" y="4089400"/>
            <a:ext cx="51943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1524000" y="4635500"/>
            <a:ext cx="294640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68800" y="0"/>
            <a:ext cx="416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77800" y="1231900"/>
            <a:ext cx="8763000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Marketing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poslovna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, </a:t>
            </a:r>
            <a:r>
              <a:rPr lang="en-US" dirty="0" err="1" smtClean="0"/>
              <a:t>koordinisano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poslovnim</a:t>
            </a:r>
            <a:r>
              <a:rPr lang="en-US" dirty="0" smtClean="0"/>
              <a:t> </a:t>
            </a:r>
            <a:r>
              <a:rPr lang="en-US" dirty="0" err="1" smtClean="0"/>
              <a:t>funkcijama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poveže</a:t>
            </a:r>
            <a:r>
              <a:rPr lang="en-US" dirty="0" smtClean="0"/>
              <a:t> </a:t>
            </a:r>
            <a:r>
              <a:rPr lang="en-US" dirty="0" err="1" smtClean="0"/>
              <a:t>ukupnu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potrebama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zahtevima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marketing </a:t>
            </a:r>
            <a:r>
              <a:rPr lang="en-US" dirty="0" err="1" smtClean="0"/>
              <a:t>koncepcija</a:t>
            </a:r>
            <a:r>
              <a:rPr lang="en-US" dirty="0" smtClean="0"/>
              <a:t> je </a:t>
            </a:r>
            <a:r>
              <a:rPr lang="en-US" dirty="0" err="1" smtClean="0"/>
              <a:t>spona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povezuje</a:t>
            </a:r>
            <a:r>
              <a:rPr lang="en-US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potrebama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ciljnog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177800" y="3911600"/>
            <a:ext cx="8763000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orijentacije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u </a:t>
            </a:r>
            <a:r>
              <a:rPr lang="en-US" dirty="0" err="1" smtClean="0"/>
              <a:t>savremenim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, </a:t>
            </a:r>
            <a:r>
              <a:rPr lang="en-US" dirty="0" err="1" smtClean="0"/>
              <a:t>mtreba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orijentacije</a:t>
            </a:r>
            <a:r>
              <a:rPr lang="en-US" dirty="0" smtClean="0"/>
              <a:t> </a:t>
            </a:r>
            <a:r>
              <a:rPr lang="en-US" dirty="0" err="1" smtClean="0"/>
              <a:t>svodi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ciljnog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,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čemu</a:t>
            </a:r>
            <a:r>
              <a:rPr lang="en-US" dirty="0" smtClean="0"/>
              <a:t> marketing </a:t>
            </a:r>
            <a:r>
              <a:rPr lang="en-US" dirty="0" err="1" smtClean="0"/>
              <a:t>koncepcija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odlučujuću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2530" name="Picture 2" descr="Uvod u marketing - Privredni forum mladih"/>
          <p:cNvPicPr>
            <a:picLocks noChangeAspect="1" noChangeArrowheads="1"/>
          </p:cNvPicPr>
          <p:nvPr/>
        </p:nvPicPr>
        <p:blipFill>
          <a:blip r:embed="rId2" cstate="print"/>
          <a:srcRect t="14702" r="5365"/>
          <a:stretch>
            <a:fillRect/>
          </a:stretch>
        </p:blipFill>
        <p:spPr bwMode="auto">
          <a:xfrm>
            <a:off x="3190875" y="2521322"/>
            <a:ext cx="2371725" cy="1250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68800" y="0"/>
            <a:ext cx="416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98527" y="1231384"/>
            <a:ext cx="513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PET FAZA U ORIJENTACIJI POSLOVANJA PREDUZEĆA: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552964" y="1726684"/>
            <a:ext cx="255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orijentacija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80737" y="2247384"/>
            <a:ext cx="2394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Koncepcija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16543" y="2742684"/>
            <a:ext cx="3627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3. </a:t>
            </a:r>
            <a:r>
              <a:rPr lang="en-US" dirty="0" err="1" smtClean="0"/>
              <a:t>Prodajno-komercijalna</a:t>
            </a:r>
            <a:r>
              <a:rPr lang="en-US" dirty="0" smtClean="0"/>
              <a:t> </a:t>
            </a:r>
            <a:r>
              <a:rPr lang="en-US" dirty="0" err="1" smtClean="0"/>
              <a:t>orijentacija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17736" y="3212584"/>
            <a:ext cx="2456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4. Marketing </a:t>
            </a:r>
            <a:r>
              <a:rPr lang="en-US" dirty="0" err="1" smtClean="0"/>
              <a:t>orijentacija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58364" y="3771384"/>
            <a:ext cx="2908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5. </a:t>
            </a:r>
            <a:r>
              <a:rPr lang="en-US" dirty="0" err="1" smtClean="0"/>
              <a:t>Globalni</a:t>
            </a:r>
            <a:r>
              <a:rPr lang="en-US" dirty="0" smtClean="0"/>
              <a:t> marketing </a:t>
            </a:r>
            <a:r>
              <a:rPr lang="en-US" dirty="0" err="1" smtClean="0"/>
              <a:t>pristup</a:t>
            </a:r>
            <a:endParaRPr lang="en-US" dirty="0"/>
          </a:p>
        </p:txBody>
      </p:sp>
      <p:pic>
        <p:nvPicPr>
          <p:cNvPr id="24578" name="Picture 2" descr="Digitalni marketing u 2019: Koji nas trendovi očekuju?"/>
          <p:cNvPicPr>
            <a:picLocks noChangeAspect="1" noChangeArrowheads="1"/>
          </p:cNvPicPr>
          <p:nvPr/>
        </p:nvPicPr>
        <p:blipFill>
          <a:blip r:embed="rId2" cstate="print"/>
          <a:srcRect t="14703"/>
          <a:stretch>
            <a:fillRect/>
          </a:stretch>
        </p:blipFill>
        <p:spPr bwMode="auto">
          <a:xfrm>
            <a:off x="211137" y="2921000"/>
            <a:ext cx="2248271" cy="2032000"/>
          </a:xfrm>
          <a:prstGeom prst="rect">
            <a:avLst/>
          </a:prstGeom>
          <a:noFill/>
        </p:spPr>
      </p:pic>
      <p:pic>
        <p:nvPicPr>
          <p:cNvPr id="24580" name="Picture 4" descr="5 Cost-Effective Marketing Strategies for Startups -"/>
          <p:cNvPicPr>
            <a:picLocks noChangeAspect="1" noChangeArrowheads="1"/>
          </p:cNvPicPr>
          <p:nvPr/>
        </p:nvPicPr>
        <p:blipFill>
          <a:blip r:embed="rId3" cstate="print"/>
          <a:srcRect l="32201" t="15510" r="20384"/>
          <a:stretch>
            <a:fillRect/>
          </a:stretch>
        </p:blipFill>
        <p:spPr bwMode="auto">
          <a:xfrm rot="18233654">
            <a:off x="6930453" y="1561782"/>
            <a:ext cx="1538066" cy="2055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68800" y="0"/>
            <a:ext cx="416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MEĐUZAVISNOST MARKETING KONCEPCIJE I IZBORA POSLOVNE ORIJENTACIJE PREDUZEĆA</a:t>
            </a:r>
            <a:endParaRPr 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4000" y="1302088"/>
            <a:ext cx="5511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celina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se </a:t>
            </a:r>
            <a:r>
              <a:rPr lang="en-US" dirty="0" err="1" smtClean="0"/>
              <a:t>stalno</a:t>
            </a:r>
            <a:r>
              <a:rPr lang="en-US" dirty="0" smtClean="0"/>
              <a:t> </a:t>
            </a:r>
            <a:r>
              <a:rPr lang="en-US" dirty="0" err="1" smtClean="0"/>
              <a:t>interesovati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potrošače</a:t>
            </a:r>
            <a:r>
              <a:rPr lang="en-US" dirty="0" smtClean="0"/>
              <a:t>,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želje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Stoga</a:t>
            </a:r>
            <a:r>
              <a:rPr lang="en-US" dirty="0" smtClean="0"/>
              <a:t> je </a:t>
            </a:r>
            <a:r>
              <a:rPr lang="en-US" dirty="0" err="1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integriše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koordinira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u </a:t>
            </a:r>
            <a:r>
              <a:rPr lang="en-US" dirty="0" err="1" smtClean="0"/>
              <a:t>tzv</a:t>
            </a:r>
            <a:r>
              <a:rPr lang="en-US" dirty="0" smtClean="0"/>
              <a:t>.</a:t>
            </a:r>
            <a:r>
              <a:rPr lang="en-US" b="1" dirty="0" smtClean="0"/>
              <a:t> INTEGRALNI MARKETING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usmeri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ka </a:t>
            </a:r>
            <a:r>
              <a:rPr lang="en-US" dirty="0" err="1" smtClean="0"/>
              <a:t>zadovoljavanju</a:t>
            </a:r>
            <a:r>
              <a:rPr lang="en-US" dirty="0" smtClean="0"/>
              <a:t> </a:t>
            </a:r>
            <a:r>
              <a:rPr lang="en-US" dirty="0" err="1" smtClean="0"/>
              <a:t>ciljnih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a time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ostvarivanje</a:t>
            </a:r>
            <a:r>
              <a:rPr lang="en-US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Glavni</a:t>
            </a:r>
            <a:r>
              <a:rPr lang="en-US" dirty="0" smtClean="0"/>
              <a:t> </a:t>
            </a:r>
            <a:r>
              <a:rPr lang="en-US" dirty="0" err="1" smtClean="0"/>
              <a:t>izazov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savremeno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zainteresovati</a:t>
            </a:r>
            <a:r>
              <a:rPr lang="en-US" dirty="0" smtClean="0"/>
              <a:t> </a:t>
            </a:r>
            <a:r>
              <a:rPr lang="en-US" dirty="0" err="1" smtClean="0"/>
              <a:t>veliki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,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privlačnoj</a:t>
            </a:r>
            <a:r>
              <a:rPr lang="en-US" dirty="0" smtClean="0"/>
              <a:t> </a:t>
            </a:r>
            <a:r>
              <a:rPr lang="en-US" dirty="0" err="1" smtClean="0"/>
              <a:t>ceni</a:t>
            </a:r>
            <a:r>
              <a:rPr lang="en-US" dirty="0" smtClean="0"/>
              <a:t>,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sebi</a:t>
            </a:r>
            <a:r>
              <a:rPr lang="en-US" dirty="0" smtClean="0"/>
              <a:t> ne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 smtClean="0"/>
              <a:t>ništa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njega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5602" name="AutoShape 2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Marketing Fancier, Author at Marketing Fancier Blog - Stranica 3 od 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8" name="Picture 8" descr="Шта је маркетинг? дефиниција, природа и обим - Маркетинг типс 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5474" y="1887537"/>
            <a:ext cx="3029267" cy="2659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1981</Words>
  <Application>Microsoft Office PowerPoint</Application>
  <PresentationFormat>On-screen Show (16:9)</PresentationFormat>
  <Paragraphs>213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REALIZOVANJE PROGRAMA PRODAJE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2021-04-03T11:21:46Z</dcterms:modified>
</cp:coreProperties>
</file>