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407" r:id="rId4"/>
    <p:sldId id="408" r:id="rId5"/>
    <p:sldId id="409" r:id="rId6"/>
    <p:sldId id="410" r:id="rId7"/>
    <p:sldId id="412" r:id="rId8"/>
    <p:sldId id="393" r:id="rId9"/>
    <p:sldId id="388" r:id="rId10"/>
    <p:sldId id="413" r:id="rId11"/>
    <p:sldId id="415" r:id="rId12"/>
    <p:sldId id="414" r:id="rId13"/>
    <p:sldId id="405" r:id="rId14"/>
    <p:sldId id="416" r:id="rId15"/>
    <p:sldId id="417" r:id="rId16"/>
    <p:sldId id="390" r:id="rId17"/>
    <p:sldId id="418" r:id="rId18"/>
    <p:sldId id="419" r:id="rId19"/>
    <p:sldId id="420" r:id="rId20"/>
    <p:sldId id="421" r:id="rId21"/>
    <p:sldId id="422" r:id="rId22"/>
    <p:sldId id="423" r:id="rId23"/>
    <p:sldId id="424" r:id="rId24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24" autoAdjust="0"/>
  </p:normalViewPr>
  <p:slideViewPr>
    <p:cSldViewPr>
      <p:cViewPr>
        <p:scale>
          <a:sx n="60" d="100"/>
          <a:sy n="60" d="100"/>
        </p:scale>
        <p:origin x="-1192" y="-5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0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16.12.2025.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8821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16.12.2025.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1978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16.12.2025.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589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16.12.2025.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9341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16.12.2025.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8382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16.12.2025.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7522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16.12.2025.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4394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16.12.2025.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9123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16.12.2025.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516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16.12.2025.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5537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16.12.2025.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3775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7A66-A758-4038-BD20-59D4A075E212}" type="datetimeFigureOut">
              <a:rPr lang="sr-Cyrl-RS" smtClean="0"/>
              <a:t>16.12.2025.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0133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srbija.rs/10-najpoznatijih-alata-za-pracenje-vremena-time-trackin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srbija.rs/10-najpoznatijih-alata-za-pracenje-vremena-time-trackin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18"/>
            <a:ext cx="9144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23528" y="3003798"/>
            <a:ext cx="7416824" cy="38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Академија Западна Србија – одсек Ваљево</a:t>
            </a:r>
            <a:endParaRPr lang="sr-Cyrl-RS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83518"/>
            <a:ext cx="9144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14560" y="4731990"/>
            <a:ext cx="9195072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" descr="DA LI JE OVO ŠALA ILI ? Traži 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  <p:sp>
        <p:nvSpPr>
          <p:cNvPr id="9" name="AutoShape 13" descr="Konkurs: Traži se radnik za najlepši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  <p:sp>
        <p:nvSpPr>
          <p:cNvPr id="10" name="AutoShape 15" descr="Konkurs: Traži se radnik za najlepši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1968" y="3125415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 smtClean="0">
                <a:solidFill>
                  <a:schemeClr val="bg1"/>
                </a:solidFill>
                <a:latin typeface="Cambria" pitchFamily="18" charset="0"/>
              </a:rPr>
              <a:t>M</a:t>
            </a:r>
            <a:r>
              <a:rPr lang="sr-Cyrl-RS" dirty="0" smtClean="0">
                <a:solidFill>
                  <a:schemeClr val="bg1"/>
                </a:solidFill>
                <a:latin typeface="Cambria" pitchFamily="18" charset="0"/>
              </a:rPr>
              <a:t>енаџмент људских ресурса</a:t>
            </a:r>
            <a:endParaRPr lang="sr-Cyrl-R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25793" y="3867894"/>
            <a:ext cx="7416824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Сесија осма: Оценивање перформанси запослених</a:t>
            </a:r>
          </a:p>
          <a:p>
            <a:pPr marL="0" indent="0">
              <a:buNone/>
            </a:pPr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Школска година 2025/2026</a:t>
            </a:r>
            <a:endParaRPr lang="sr-Cyrl-R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1203598"/>
            <a:ext cx="340870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Директно рангирање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Рангирање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0193" y="1603708"/>
            <a:ext cx="3973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Овај инструмент подразумева да оцењивач рангира запослене чије перформансе оцењује, почевши од најбољег све док не идентификује радника са најлошијим перформансама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4387" y="403414"/>
            <a:ext cx="340870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Рангирање на основу упарених поређења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4387" y="1059582"/>
            <a:ext cx="3973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Ранг запосленог је одређен фреквенцијом колико је пута у поређенима парова био изабран као први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9940" y="2280028"/>
            <a:ext cx="340870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Скала наметнуте дистрибуције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pic>
        <p:nvPicPr>
          <p:cNvPr id="14338" name="Picture 2" descr="https://reflectivemanagement.com/wp-content/uploads/2016/06/Example-Performance-Ranking-Cur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7814"/>
            <a:ext cx="4235624" cy="158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363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6" y="1707654"/>
            <a:ext cx="8097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Поређење са описно дефинисаним стандардом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0742469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1203598"/>
            <a:ext cx="3408701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Листа пожељних понашања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Поређење са описно дефинисаним стандардима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5965" y="1977969"/>
            <a:ext cx="397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Оцењивач заокружује одређена понашања која су предефинисана на листи понашања.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773079"/>
            <a:ext cx="3408701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Техника наметнутог избора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07654"/>
            <a:ext cx="4435627" cy="240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8105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6" y="1769620"/>
            <a:ext cx="8097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Поређење са специфично дефинисаним стандардом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045567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1203598"/>
            <a:ext cx="3408701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Графичка скала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8276456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Поређење са специфично дефинисаним стандардима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773079"/>
            <a:ext cx="3408701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Скала за оцену понашања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7983"/>
            <a:ext cx="4245468" cy="2067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9752" y="4110929"/>
            <a:ext cx="3408701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Комбинована скала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5747" y="2343483"/>
            <a:ext cx="3408701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Управљање циљевима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3" y="3595831"/>
            <a:ext cx="3408701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Збирне скале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21069627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6" y="1986975"/>
            <a:ext cx="8097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Грешке у оцењивању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814297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Грешке благог или строгог оцењивања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1059582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Овај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тип грешке указује на тенденцију да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оцењивач даје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више или ниже оцене него што би оне биле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на основу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стварних перформанси, па долази до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померања просечне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вредности оцене у односу 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средње вредности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на скали за оцену навише (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благо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оцењивање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) или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наниже (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строго оцењивање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3147814"/>
            <a:ext cx="5256584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Запослени не воле руководиоце који су</a:t>
            </a:r>
          </a:p>
          <a:p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престроги у оцењивању, </a:t>
            </a:r>
            <a:endParaRPr lang="sr-Cyrl-R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4155926"/>
            <a:ext cx="5148064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Запослени не 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поштују руководиоце који су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склони преблагом 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оцењивању.</a:t>
            </a:r>
          </a:p>
        </p:txBody>
      </p:sp>
    </p:spTree>
    <p:extLst>
      <p:ext uri="{BB962C8B-B14F-4D97-AF65-F5344CB8AC3E}">
        <p14:creationId xmlns:p14="http://schemas.microsoft.com/office/powerpoint/2010/main" val="40714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Грешке централне тенденције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1059582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Ova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грешка се појављује када оцењивач све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запослене оцењује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тако да су њихове оцене блиске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средњој вредности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на скали за оцену, независно од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њихових стварних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перформанси. Свега неколико запослених, или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ни један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, добија врло високе или врло ниске оцене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56176"/>
            <a:ext cx="4735261" cy="2973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1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" y="0"/>
            <a:ext cx="9325448" cy="519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Извори грешака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5 Thinking Errors That Cause You To Self-Sabotage — LaunchPad Counse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  <p:sp>
        <p:nvSpPr>
          <p:cNvPr id="8" name="TextBox 7"/>
          <p:cNvSpPr txBox="1"/>
          <p:nvPr/>
        </p:nvSpPr>
        <p:spPr>
          <a:xfrm>
            <a:off x="5561260" y="406956"/>
            <a:ext cx="2534476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НЕСВЕСНЕ ГРЕШКЕ</a:t>
            </a:r>
            <a:endParaRPr lang="sr-Cyrl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3039" y="2787774"/>
            <a:ext cx="220515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СВЕСНЕ ГРЕШКЕ</a:t>
            </a:r>
            <a:endParaRPr lang="sr-Cyrl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955857"/>
            <a:ext cx="189653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шема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5969" y="1508367"/>
            <a:ext cx="189653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прототип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0231" y="2067694"/>
            <a:ext cx="189653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суд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771550"/>
            <a:ext cx="4536504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Репрезентативност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1508367"/>
            <a:ext cx="4536504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Когнитивна дисторзија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847" y="2198372"/>
            <a:ext cx="4536504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Сећање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975" y="2987829"/>
            <a:ext cx="4536504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Први утисак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111" y="3801540"/>
            <a:ext cx="4536504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Егоцентрична атрибуција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318" y="4443958"/>
            <a:ext cx="4536504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Фундаментална атрибуција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9717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" y="0"/>
            <a:ext cx="9325448" cy="519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Извори грешака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5 Thinking Errors That Cause You To Self-Sabotage — LaunchPad Counse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  <p:sp>
        <p:nvSpPr>
          <p:cNvPr id="10" name="TextBox 9"/>
          <p:cNvSpPr txBox="1"/>
          <p:nvPr/>
        </p:nvSpPr>
        <p:spPr>
          <a:xfrm>
            <a:off x="6043039" y="2787774"/>
            <a:ext cx="220515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СВЕСНЕ ГРЕШКЕ</a:t>
            </a:r>
            <a:endParaRPr lang="sr-Cyrl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338"/>
            <a:ext cx="5286375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2" y="754186"/>
            <a:ext cx="5257800" cy="406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2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15566"/>
            <a:ext cx="8708504" cy="16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Оцењивање перформанси запослених је процес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у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k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ојем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оцењујемо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допринос запослених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остварењу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организационих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циљева у неком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дефинисаном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периоду.</a:t>
            </a:r>
            <a:endParaRPr lang="sr-Latn-RS" sz="24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Оцењивање перформансе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6029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6" y="1986975"/>
            <a:ext cx="8097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Евалуација вредновања перформанси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8613232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Евалуација вредновања перформанси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105958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Валидност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Поузданост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Слобода од предубеђења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Практичност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0610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Добро је знати…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7"/>
            <a:ext cx="9143999" cy="370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4702524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https://www.marketingsrbija.rs/10-najpoznatijih-alata-za-pracenje-vremena-time-tracking</a:t>
            </a:r>
            <a:r>
              <a:rPr lang="en-GB" sz="1200" dirty="0" smtClean="0">
                <a:hlinkClick r:id="rId3"/>
              </a:rPr>
              <a:t>/</a:t>
            </a:r>
            <a:r>
              <a:rPr lang="sr-Cyrl-RS" sz="1200" dirty="0" smtClean="0"/>
              <a:t> </a:t>
            </a:r>
            <a:endParaRPr lang="sr-Cyrl-RS" sz="12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27" y="123478"/>
            <a:ext cx="2811947" cy="2811947"/>
          </a:xfrm>
          <a:prstGeom prst="snip1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3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7" y="0"/>
            <a:ext cx="9197269" cy="552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Добро је знати…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7504" y="4702524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https://www.marketingsrbija.rs/10-najpoznatijih-alata-za-pracenje-vremena-time-tracking</a:t>
            </a:r>
            <a:r>
              <a:rPr lang="en-GB" sz="1200" dirty="0" smtClean="0">
                <a:hlinkClick r:id="rId3"/>
              </a:rPr>
              <a:t>/</a:t>
            </a:r>
            <a:r>
              <a:rPr lang="sr-Cyrl-RS" sz="1200" dirty="0" smtClean="0"/>
              <a:t> </a:t>
            </a:r>
            <a:endParaRPr lang="sr-Cyrl-RS" sz="1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05" y="382465"/>
            <a:ext cx="3151237" cy="3151237"/>
          </a:xfrm>
          <a:prstGeom prst="snip1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9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1203598"/>
            <a:ext cx="8708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Перформанса или учинак може бити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JWEQP+EQWNKB+TimesNewRomanPSMT"/>
              </a:rPr>
              <a:t>неки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JWEQP+EQWNKB+TimesNewRomanPSMT"/>
              </a:rPr>
              <a:t>мерљиви</a:t>
            </a:r>
            <a:r>
              <a:rPr lang="sr-Latn-RS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JWEQP+EQWNKB+TimesNewRomanPSMT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JWEQP+EQWNKB+TimesNewRomanPSMT"/>
              </a:rPr>
              <a:t>резултат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JWEQP+EQWNKB+TimesNewRomanPSMT"/>
              </a:rPr>
              <a:t>који је остварен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, било понашање или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личне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карактеристике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неопходне за обављање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одређене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активности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у дефинисаном временском периоду.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Како дефинишемо перформансу?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2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1059582"/>
            <a:ext cx="8708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Квалитет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Квантитет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оштовање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временских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рокова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рошковна ефикасност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Потребе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за надзором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 инструктажом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Интерперсонални утицај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8564488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Димензије посла које могу бити предмет оцењивања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5158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 Wooden Boxes, Natural, 50x40x30cm-DK-2-NATUR-S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8564488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Врсте перформанси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381310">
            <a:off x="2551176" y="3167250"/>
            <a:ext cx="2472665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ЛИЧНЕ </a:t>
            </a:r>
          </a:p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КАРАКТЕРИСТИКЕ</a:t>
            </a:r>
            <a:endParaRPr lang="sr-Cyrl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5817" y="2785124"/>
            <a:ext cx="1725152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ПОНАШАЊЕ</a:t>
            </a:r>
            <a:endParaRPr lang="sr-Cyrl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236" y="1275606"/>
            <a:ext cx="156241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РЕЗУЛТАТИ</a:t>
            </a:r>
            <a:endParaRPr lang="sr-Cyrl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852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4663"/>
            <a:ext cx="9144000" cy="60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8564488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bg1"/>
                </a:solidFill>
                <a:latin typeface="Cambria" pitchFamily="18" charset="0"/>
              </a:rPr>
              <a:t>Избор оцењивача</a:t>
            </a:r>
            <a:endParaRPr lang="sr-Cyrl-RS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381310">
            <a:off x="5667866" y="2808132"/>
            <a:ext cx="2083326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НЕПОСРЕДНИ</a:t>
            </a:r>
          </a:p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РУКОВОДИОЦИ</a:t>
            </a:r>
            <a:endParaRPr lang="sr-Cyrl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1290" y="2647891"/>
            <a:ext cx="169790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ЗАПОСЛЕНИ</a:t>
            </a:r>
            <a:endParaRPr lang="sr-Cyrl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6503" y="3723878"/>
            <a:ext cx="1801199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ОСТАЛИ</a:t>
            </a:r>
          </a:p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ОЦЕЊИВАЧИ</a:t>
            </a:r>
            <a:endParaRPr lang="sr-Cyrl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410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4663"/>
            <a:ext cx="9144000" cy="60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8564488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bg1"/>
                </a:solidFill>
                <a:latin typeface="Cambria" pitchFamily="18" charset="0"/>
              </a:rPr>
              <a:t>Методи оцењивања</a:t>
            </a:r>
            <a:endParaRPr lang="sr-Cyrl-RS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381310">
            <a:off x="924835" y="2756885"/>
            <a:ext cx="1954381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СУБЈЕКТИВНИ</a:t>
            </a:r>
          </a:p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МЕТОДИ</a:t>
            </a:r>
            <a:endParaRPr lang="sr-Cyrl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4509" y="1275606"/>
            <a:ext cx="2928815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ОБЈЕКТИВНИ МЕТОДИ</a:t>
            </a:r>
            <a:endParaRPr lang="sr-Cyrl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172" y="385775"/>
            <a:ext cx="3576364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Оцењујемо све, па их после </a:t>
            </a:r>
          </a:p>
          <a:p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рангирамо</a:t>
            </a:r>
            <a:endParaRPr lang="sr-Cyrl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1337" y="2340114"/>
            <a:ext cx="3483774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Поредимо перформансе са</a:t>
            </a:r>
          </a:p>
          <a:p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дефинисаним стандардом </a:t>
            </a:r>
          </a:p>
          <a:p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перформанси</a:t>
            </a:r>
            <a:endParaRPr lang="sr-Cyrl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6140" y="3693482"/>
            <a:ext cx="3483774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Поредимо перформансе са</a:t>
            </a:r>
          </a:p>
          <a:p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</a:t>
            </a:r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ефинисаим нивоом </a:t>
            </a:r>
          </a:p>
          <a:p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перформанси</a:t>
            </a:r>
            <a:endParaRPr lang="sr-Cyrl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190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Рангирање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632636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1203598"/>
            <a:ext cx="87085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Једноставни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су за разумевање и употребу;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Корисни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за доношење одлука о повишици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 унапређењима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Ефикасно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средство контроле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грешака оцењивача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Запослени се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оцењују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на бази укупних перформанси;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Поређења </a:t>
            </a: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су субјективан процес који је тешко документовати;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Ефикасност </a:t>
            </a: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зависи од броја запослених;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Метод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наметнуте дистрибуције може бити перципиран као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неправедан од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стране запослених, будући да је унапред одређен број запослених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у свакој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категорији, тако да неки запослени могу бити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подцењени,односно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смештени у нижу категорију.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Рангирање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8562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9149</TotalTime>
  <Words>485</Words>
  <Application>Microsoft Office PowerPoint</Application>
  <PresentationFormat>On-screen Show (16:9)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Менаџмент људских ресурса</dc:title>
  <dc:creator>MV_Vlada</dc:creator>
  <cp:lastModifiedBy>MV_Vlada</cp:lastModifiedBy>
  <cp:revision>224</cp:revision>
  <dcterms:created xsi:type="dcterms:W3CDTF">2025-09-30T12:52:39Z</dcterms:created>
  <dcterms:modified xsi:type="dcterms:W3CDTF">2025-12-16T11:58:30Z</dcterms:modified>
</cp:coreProperties>
</file>