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88" autoAdjust="0"/>
    <p:restoredTop sz="94660"/>
  </p:normalViewPr>
  <p:slideViewPr>
    <p:cSldViewPr snapToGrid="0">
      <p:cViewPr>
        <p:scale>
          <a:sx n="75" d="100"/>
          <a:sy n="75" d="100"/>
        </p:scale>
        <p:origin x="-1542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28439" y="470579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Prof. dr  Đorđe Pavlović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9282" y="867539"/>
            <a:ext cx="3734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AKADEMIJA </a:t>
            </a:r>
            <a:r>
              <a:rPr lang="x-none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STRUKOVNIH STUDIJA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x-non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ZAPADNA</a:t>
            </a:r>
            <a:r>
              <a:rPr kumimoji="0" lang="x-none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SRBIJA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x-none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x-none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езултат слика за AKADEMIJA STRUKOVNIH STUDIJA ZAPADNA SRB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93" y="166940"/>
            <a:ext cx="645886" cy="64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891" y="1487198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x-none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3379" y="2056884"/>
            <a:ext cx="3441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OCENA I KONTROLA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PROGRAMA PRODAJE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183" y="76200"/>
            <a:ext cx="36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MARKETING KONTROLA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0891" y="736084"/>
            <a:ext cx="4158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delotvornosti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uspešnosti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1246485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Obuhvata traganje za načinom iskorišćavanja određenog uticaja različitih marketing-sredstava i zadataka.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148185"/>
            <a:ext cx="497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x-none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pešnost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prodajne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praćenjeviše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ključnih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pokazatelja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uspešnosti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-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prosečni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broj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poseta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prodavcu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dnevno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x-none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spešnost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ekonomske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propagande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praćenje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sledećih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statističkih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podataka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x-none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spešnost unapređenja prodaje, prate se statistički podaci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x-none" dirty="0" err="1" smtClean="0"/>
              <a:t>U</a:t>
            </a:r>
            <a:r>
              <a:rPr lang="en-US" dirty="0" err="1" smtClean="0"/>
              <a:t>spešnost</a:t>
            </a:r>
            <a:r>
              <a:rPr lang="en-US" dirty="0" smtClean="0"/>
              <a:t> </a:t>
            </a:r>
            <a:r>
              <a:rPr lang="en-US" dirty="0" err="1" smtClean="0"/>
              <a:t>distribucije</a:t>
            </a:r>
            <a:r>
              <a:rPr lang="x-none" dirty="0" smtClean="0"/>
              <a:t>.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Предприниматель и маркетологи | Executiv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2124832"/>
            <a:ext cx="3987800" cy="2714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183" y="76200"/>
            <a:ext cx="36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MARKETING KONTROLA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6691" y="736084"/>
            <a:ext cx="2455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dirty="0" smtClean="0">
                <a:solidFill>
                  <a:schemeClr val="bg1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Strateška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900" y="1221085"/>
            <a:ext cx="828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u="sng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eriodično ispitivanje da li su strategije kompanije primereno usklađene s njenim mogućnostima.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100" y="1869986"/>
            <a:ext cx="858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err="1" smtClean="0"/>
              <a:t>S</a:t>
            </a:r>
            <a:r>
              <a:rPr lang="en-US" dirty="0" err="1" smtClean="0"/>
              <a:t>vaka</a:t>
            </a:r>
            <a:r>
              <a:rPr lang="en-US" dirty="0" smtClean="0"/>
              <a:t> </a:t>
            </a:r>
            <a:r>
              <a:rPr lang="en-US" dirty="0" err="1" smtClean="0"/>
              <a:t>kompanija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, </a:t>
            </a:r>
            <a:r>
              <a:rPr lang="en-US" dirty="0" err="1" smtClean="0"/>
              <a:t>periodično</a:t>
            </a:r>
            <a:r>
              <a:rPr lang="en-US" dirty="0" smtClean="0"/>
              <a:t> </a:t>
            </a:r>
            <a:r>
              <a:rPr lang="en-US" dirty="0" err="1" smtClean="0"/>
              <a:t>preispituje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ukupni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: </a:t>
            </a:r>
            <a:endParaRPr lang="x-none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Ocena</a:t>
            </a:r>
            <a:r>
              <a:rPr lang="en-US" b="1" dirty="0" smtClean="0"/>
              <a:t> </a:t>
            </a:r>
            <a:r>
              <a:rPr lang="en-US" b="1" dirty="0" err="1" smtClean="0"/>
              <a:t>delotvornosti</a:t>
            </a:r>
            <a:r>
              <a:rPr lang="en-US" b="1" dirty="0" smtClean="0"/>
              <a:t> </a:t>
            </a:r>
            <a:r>
              <a:rPr lang="en-US" b="1" dirty="0" err="1" smtClean="0"/>
              <a:t>marketinga</a:t>
            </a:r>
            <a:endParaRPr lang="x-none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Marketing </a:t>
            </a:r>
            <a:r>
              <a:rPr lang="en-US" b="1" dirty="0" err="1" smtClean="0"/>
              <a:t>provera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976203" y="2260084"/>
            <a:ext cx="38517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err="1" smtClean="0"/>
              <a:t>Č</a:t>
            </a:r>
            <a:r>
              <a:rPr lang="en-US" dirty="0" err="1" smtClean="0"/>
              <a:t>etiri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marketing-</a:t>
            </a:r>
            <a:r>
              <a:rPr lang="en-US" dirty="0" err="1" smtClean="0"/>
              <a:t>provere</a:t>
            </a:r>
            <a:r>
              <a:rPr lang="x-none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Obuhvatnost</a:t>
            </a:r>
            <a:r>
              <a:rPr lang="en-US" b="1" dirty="0" smtClean="0"/>
              <a:t> </a:t>
            </a:r>
            <a:endParaRPr lang="x-none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Sistematičnost</a:t>
            </a:r>
            <a:endParaRPr lang="x-none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Nezavisnost</a:t>
            </a:r>
            <a:endParaRPr lang="x-none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Periodičnost</a:t>
            </a:r>
            <a:endParaRPr lang="x-none" b="1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0700" y="4182070"/>
            <a:ext cx="820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Marketing-provera započinje susretom funkcionera kompanije i lica zaduženih za proveru marketinga radi razrade ciljeva, obuhvata, dubine, izvora podataka, oblika izveštaja i vremenskog razdoblja određene provere.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0" name="Picture 2" descr="E-mail Marketing - Mi Asistencia Virtual"/>
          <p:cNvPicPr>
            <a:picLocks noChangeAspect="1" noChangeArrowheads="1"/>
          </p:cNvPicPr>
          <p:nvPr/>
        </p:nvPicPr>
        <p:blipFill>
          <a:blip r:embed="rId2" cstate="print"/>
          <a:srcRect l="25900" t="24706" r="7812" b="25098"/>
          <a:stretch>
            <a:fillRect/>
          </a:stretch>
        </p:blipFill>
        <p:spPr bwMode="auto">
          <a:xfrm>
            <a:off x="1549400" y="3136900"/>
            <a:ext cx="2819400" cy="1031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2383" y="203200"/>
            <a:ext cx="36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MARKETING KONTROLA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9342" y="634484"/>
            <a:ext cx="319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Komponente</a:t>
            </a:r>
            <a:r>
              <a:rPr lang="en-US" dirty="0" smtClean="0">
                <a:solidFill>
                  <a:schemeClr val="bg1"/>
                </a:solidFill>
              </a:rPr>
              <a:t> marketing-</a:t>
            </a:r>
            <a:r>
              <a:rPr lang="en-US" dirty="0" err="1" smtClean="0">
                <a:solidFill>
                  <a:schemeClr val="bg1"/>
                </a:solidFill>
              </a:rPr>
              <a:t>provere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146" y="1078984"/>
            <a:ext cx="2713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Provera</a:t>
            </a:r>
            <a:r>
              <a:rPr lang="en-US" dirty="0" smtClean="0">
                <a:solidFill>
                  <a:schemeClr val="bg1"/>
                </a:solidFill>
              </a:rPr>
              <a:t> marketing-</a:t>
            </a:r>
            <a:r>
              <a:rPr lang="en-US" dirty="0" err="1" smtClean="0">
                <a:solidFill>
                  <a:schemeClr val="bg1"/>
                </a:solidFill>
              </a:rPr>
              <a:t>okoline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2052" y="2387084"/>
            <a:ext cx="2899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Provera</a:t>
            </a:r>
            <a:r>
              <a:rPr lang="en-US" dirty="0" smtClean="0">
                <a:solidFill>
                  <a:schemeClr val="bg1"/>
                </a:solidFill>
              </a:rPr>
              <a:t> marketing-</a:t>
            </a:r>
            <a:r>
              <a:rPr lang="en-US" dirty="0" err="1" smtClean="0">
                <a:solidFill>
                  <a:schemeClr val="bg1"/>
                </a:solidFill>
              </a:rPr>
              <a:t>strategije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9219" y="1574284"/>
            <a:ext cx="3173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Provera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organizacije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3522" y="3060184"/>
            <a:ext cx="2691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Provera</a:t>
            </a:r>
            <a:r>
              <a:rPr lang="en-US" dirty="0" smtClean="0">
                <a:solidFill>
                  <a:schemeClr val="bg1"/>
                </a:solidFill>
              </a:rPr>
              <a:t> marketing-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8100" y="3618984"/>
            <a:ext cx="333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Provera</a:t>
            </a:r>
            <a:r>
              <a:rPr lang="en-US" dirty="0" smtClean="0">
                <a:solidFill>
                  <a:schemeClr val="bg1"/>
                </a:solidFill>
              </a:rPr>
              <a:t> marketing-</a:t>
            </a:r>
            <a:r>
              <a:rPr lang="en-US" dirty="0" err="1" smtClean="0">
                <a:solidFill>
                  <a:schemeClr val="bg1"/>
                </a:solidFill>
              </a:rPr>
              <a:t>produktivnosti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3965" y="4393684"/>
            <a:ext cx="447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Provera</a:t>
            </a:r>
            <a:r>
              <a:rPr lang="en-US" dirty="0" smtClean="0">
                <a:solidFill>
                  <a:schemeClr val="bg1"/>
                </a:solidFill>
              </a:rPr>
              <a:t> marketing </a:t>
            </a:r>
            <a:r>
              <a:rPr lang="en-US" dirty="0" err="1" smtClean="0">
                <a:solidFill>
                  <a:schemeClr val="bg1"/>
                </a:solidFill>
              </a:rPr>
              <a:t>funkcija</a:t>
            </a:r>
            <a:r>
              <a:rPr lang="en-US" dirty="0" smtClean="0">
                <a:solidFill>
                  <a:schemeClr val="bg1"/>
                </a:solidFill>
              </a:rPr>
              <a:t> (4p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sila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08600" y="1320800"/>
            <a:ext cx="266700" cy="190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61000" y="2870200"/>
            <a:ext cx="266700" cy="190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83200" y="4165600"/>
            <a:ext cx="266700" cy="190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308600" y="2032000"/>
            <a:ext cx="29210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702300" y="3429000"/>
            <a:ext cx="29210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51216" y="113784"/>
            <a:ext cx="36940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ANALIZA KVALITATIVNIH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PODATAKA O PRODAJI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" y="1430288"/>
            <a:ext cx="4127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 menadžerskoj praksi postoji veliki broj kontrolnih mehanizama koji se koriste u procesu efikasnog upravljanja prodajom. Međutim najčešće su u upotrebi sledeća tri kontrolna mehanizma: 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analiza prodaje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revizija prodaje 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analiza troškova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200" y="40392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Najznačajniji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se dele </a:t>
            </a:r>
            <a:r>
              <a:rPr lang="en-US" dirty="0" err="1" smtClean="0"/>
              <a:t>na</a:t>
            </a:r>
            <a:r>
              <a:rPr lang="en-US" dirty="0" smtClean="0"/>
              <a:t>:</a:t>
            </a:r>
            <a:endParaRPr lang="x-none" dirty="0" smtClean="0"/>
          </a:p>
          <a:p>
            <a:r>
              <a:rPr lang="en-US" b="1" dirty="0" smtClean="0"/>
              <a:t> mere </a:t>
            </a:r>
            <a:r>
              <a:rPr lang="en-US" b="1" dirty="0" err="1" smtClean="0"/>
              <a:t>inputa</a:t>
            </a:r>
            <a:endParaRPr lang="x-none" b="1" dirty="0" smtClean="0"/>
          </a:p>
          <a:p>
            <a:r>
              <a:rPr lang="en-US" b="1" dirty="0" smtClean="0"/>
              <a:t> mere </a:t>
            </a:r>
            <a:r>
              <a:rPr lang="en-US" b="1" dirty="0" err="1" smtClean="0"/>
              <a:t>autputa</a:t>
            </a:r>
            <a:endParaRPr lang="en-US" b="1" dirty="0"/>
          </a:p>
        </p:txBody>
      </p:sp>
      <p:pic>
        <p:nvPicPr>
          <p:cNvPr id="28674" name="Picture 2" descr="167 Input Output Illustrations &amp; Clip Art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651" y="1574800"/>
            <a:ext cx="4886711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51216" y="113784"/>
            <a:ext cx="36940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ANALIZA KVALITATIVNIH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PODATAKA O PRODAJI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7500" y="1460500"/>
            <a:ext cx="4445000" cy="161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Mere </a:t>
            </a:r>
            <a:r>
              <a:rPr lang="en-US" dirty="0" err="1" smtClean="0"/>
              <a:t>zasnovane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outputima</a:t>
            </a:r>
            <a:r>
              <a:rPr lang="en-US" dirty="0" smtClean="0"/>
              <a:t> </a:t>
            </a:r>
            <a:r>
              <a:rPr lang="en-US" dirty="0" err="1" smtClean="0"/>
              <a:t>pokazuju</a:t>
            </a:r>
            <a:r>
              <a:rPr lang="en-US" dirty="0" smtClean="0"/>
              <a:t> </a:t>
            </a:r>
            <a:r>
              <a:rPr lang="en-US" dirty="0" err="1" smtClean="0"/>
              <a:t>ostvarene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opet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kvantifikovana</a:t>
            </a:r>
            <a:r>
              <a:rPr lang="en-US" dirty="0" smtClean="0"/>
              <a:t> </a:t>
            </a:r>
            <a:r>
              <a:rPr lang="en-US" dirty="0" err="1" smtClean="0"/>
              <a:t>ostvarenja</a:t>
            </a:r>
            <a:r>
              <a:rPr lang="en-US" dirty="0" smtClean="0"/>
              <a:t> </a:t>
            </a:r>
            <a:r>
              <a:rPr lang="en-US" dirty="0" err="1" smtClean="0"/>
              <a:t>ciljnih</a:t>
            </a:r>
            <a:r>
              <a:rPr lang="en-US" dirty="0" smtClean="0"/>
              <a:t> </a:t>
            </a:r>
            <a:r>
              <a:rPr lang="en-US" dirty="0" err="1" smtClean="0"/>
              <a:t>veličina</a:t>
            </a:r>
            <a:r>
              <a:rPr lang="en-US" dirty="0" smtClean="0"/>
              <a:t>. </a:t>
            </a:r>
            <a:r>
              <a:rPr lang="en-US" dirty="0" err="1" smtClean="0"/>
              <a:t>Ove</a:t>
            </a:r>
            <a:r>
              <a:rPr lang="en-US" dirty="0" smtClean="0"/>
              <a:t> mere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se </a:t>
            </a:r>
            <a:r>
              <a:rPr lang="en-US" dirty="0" err="1" smtClean="0"/>
              <a:t>izvode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strategijskih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operativnih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3187700"/>
            <a:ext cx="4445000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Mere zasnovane na inputima pokazuju kolika su ulaganja bila potrebna da bi bio ostvaren određeni promet. Ova vrsta mera posebno je značajna za preduzeća koja slede strategiju vođstva u troškovima i konkurencije putem nižih cena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 descr="406 Input Output Stock Photos, Pictures &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899" y="1752070"/>
            <a:ext cx="4051301" cy="2700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22976" y="113784"/>
            <a:ext cx="39505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ANALIZA KVANTITATIVNIH</a:t>
            </a:r>
            <a:endParaRPr lang="x-none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POKAZATELJA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700" y="1195685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Kvantitativni podaci o prodaji odnose se na osnovne podatke o obimu prometa koji je realizovan u predviđenom perioda.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1898988"/>
            <a:ext cx="4051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Bitno</a:t>
            </a:r>
            <a:r>
              <a:rPr lang="en-US" dirty="0" smtClean="0"/>
              <a:t> je </a:t>
            </a:r>
            <a:r>
              <a:rPr lang="en-US" dirty="0" err="1" smtClean="0"/>
              <a:t>sagledati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kretala</a:t>
            </a:r>
            <a:r>
              <a:rPr lang="en-US" dirty="0" smtClean="0"/>
              <a:t> </a:t>
            </a:r>
            <a:r>
              <a:rPr lang="en-US" dirty="0" err="1" smtClean="0"/>
              <a:t>prodaja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nivo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: 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 </a:t>
            </a:r>
            <a:r>
              <a:rPr lang="en-US" dirty="0" err="1" smtClean="0"/>
              <a:t>konkretnom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prethodne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kretao</a:t>
            </a:r>
            <a:r>
              <a:rPr lang="en-US" dirty="0" smtClean="0"/>
              <a:t> </a:t>
            </a:r>
            <a:r>
              <a:rPr lang="en-US" dirty="0" err="1" smtClean="0"/>
              <a:t>obim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plan 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kretala</a:t>
            </a:r>
            <a:r>
              <a:rPr lang="en-US" dirty="0" smtClean="0"/>
              <a:t> </a:t>
            </a:r>
            <a:r>
              <a:rPr lang="en-US" dirty="0" err="1" smtClean="0"/>
              <a:t>prodaja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grane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smeru</a:t>
            </a:r>
            <a:r>
              <a:rPr lang="en-US" dirty="0" smtClean="0"/>
              <a:t> </a:t>
            </a:r>
            <a:r>
              <a:rPr lang="en-US" dirty="0" err="1" smtClean="0"/>
              <a:t>menjalo</a:t>
            </a:r>
            <a:r>
              <a:rPr lang="en-US" dirty="0" smtClean="0"/>
              <a:t> </a:t>
            </a:r>
            <a:r>
              <a:rPr lang="en-US" dirty="0" err="1" smtClean="0"/>
              <a:t>tržišno</a:t>
            </a:r>
            <a:r>
              <a:rPr lang="en-US" dirty="0" smtClean="0"/>
              <a:t> </a:t>
            </a:r>
            <a:r>
              <a:rPr lang="en-US" dirty="0" err="1" smtClean="0"/>
              <a:t>učešće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68800" y="18699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sveukupno</a:t>
            </a:r>
            <a:r>
              <a:rPr lang="en-US" dirty="0" smtClean="0"/>
              <a:t> </a:t>
            </a:r>
            <a:r>
              <a:rPr lang="en-US" dirty="0" err="1" smtClean="0"/>
              <a:t>spoznaju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promet</a:t>
            </a:r>
            <a:r>
              <a:rPr lang="en-US" dirty="0" smtClean="0"/>
              <a:t>.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obavljanje</a:t>
            </a:r>
            <a:r>
              <a:rPr lang="en-US" dirty="0" smtClean="0"/>
              <a:t> </a:t>
            </a:r>
            <a:r>
              <a:rPr lang="en-US" dirty="0" err="1" smtClean="0"/>
              <a:t>dublje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učešća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x-none" dirty="0" smtClean="0"/>
          </a:p>
          <a:p>
            <a:r>
              <a:rPr lang="en-US" dirty="0" smtClean="0"/>
              <a:t>Ova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moguća</a:t>
            </a:r>
            <a:r>
              <a:rPr lang="en-US" dirty="0" smtClean="0"/>
              <a:t> je </a:t>
            </a:r>
            <a:r>
              <a:rPr lang="en-US" dirty="0" err="1" smtClean="0"/>
              <a:t>klasičnim</a:t>
            </a:r>
            <a:r>
              <a:rPr lang="en-US" dirty="0" smtClean="0"/>
              <a:t> </a:t>
            </a:r>
            <a:r>
              <a:rPr lang="en-US" dirty="0" err="1" smtClean="0"/>
              <a:t>postupkom</a:t>
            </a:r>
            <a:r>
              <a:rPr lang="en-US" dirty="0" smtClean="0"/>
              <a:t> </a:t>
            </a:r>
            <a:r>
              <a:rPr lang="en-US" dirty="0" err="1" smtClean="0"/>
              <a:t>dekomponovanja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pokazatelja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825750" y="3486150"/>
            <a:ext cx="2933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AutoShape 2" descr="Promet je ... Osnovni pojmovi, analiza pokazatelja i načini ubrzanja -  Pitajte stručnjaka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Promet je ... Osnovni pojmovi, analiza pokazatelja i načini ubrzanja -  Pitajte stručnjaka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Aké sú typy analýz? - Veda 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075" y="3701566"/>
            <a:ext cx="1609725" cy="1238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22976" y="113784"/>
            <a:ext cx="39505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ANALIZA KVANTITATIVNIH</a:t>
            </a:r>
            <a:endParaRPr lang="x-none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POKAZATELJA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00" y="1271885"/>
            <a:ext cx="805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Dekompovanje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pokazatelja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tržišnog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učešća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obavljeno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tri,osnovne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sastavne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veličine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Pokrivenost</a:t>
            </a:r>
            <a:r>
              <a:rPr lang="en-US" dirty="0" smtClean="0"/>
              <a:t> (</a:t>
            </a:r>
            <a:r>
              <a:rPr lang="en-US" dirty="0" err="1" smtClean="0"/>
              <a:t>tržišta</a:t>
            </a:r>
            <a:r>
              <a:rPr lang="en-US" dirty="0" smtClean="0"/>
              <a:t>) </a:t>
            </a:r>
            <a:r>
              <a:rPr lang="en-US" dirty="0" err="1" smtClean="0"/>
              <a:t>proizvodnog</a:t>
            </a:r>
            <a:r>
              <a:rPr lang="en-US" dirty="0" smtClean="0"/>
              <a:t> </a:t>
            </a:r>
            <a:r>
              <a:rPr lang="en-US" dirty="0" err="1" smtClean="0"/>
              <a:t>asortimana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Pokrivenost</a:t>
            </a:r>
            <a:r>
              <a:rPr lang="en-US" dirty="0" smtClean="0"/>
              <a:t> </a:t>
            </a:r>
            <a:r>
              <a:rPr lang="en-US" dirty="0" err="1" smtClean="0"/>
              <a:t>tržišnih</a:t>
            </a:r>
            <a:r>
              <a:rPr lang="en-US" dirty="0" smtClean="0"/>
              <a:t> </a:t>
            </a:r>
            <a:r>
              <a:rPr lang="en-US" dirty="0" err="1" smtClean="0"/>
              <a:t>kanala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Stopu dobitaka (pogodaka) određene marke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6286"/>
            <a:ext cx="8343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A</a:t>
            </a:r>
            <a:r>
              <a:rPr lang="en-US" dirty="0" err="1" smtClean="0"/>
              <a:t>naliza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vrstama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kupcima</a:t>
            </a:r>
            <a:r>
              <a:rPr lang="en-US" dirty="0" smtClean="0"/>
              <a:t> </a:t>
            </a:r>
            <a:r>
              <a:rPr lang="en-US" dirty="0" err="1" smtClean="0"/>
              <a:t>značajna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otkrivanje</a:t>
            </a:r>
            <a:r>
              <a:rPr lang="en-US" dirty="0" smtClean="0"/>
              <a:t> </a:t>
            </a:r>
            <a:r>
              <a:rPr lang="en-US" dirty="0" err="1" smtClean="0"/>
              <a:t>devijacija</a:t>
            </a:r>
            <a:r>
              <a:rPr lang="en-US" dirty="0" smtClean="0"/>
              <a:t> u </a:t>
            </a:r>
            <a:r>
              <a:rPr lang="en-US" dirty="0" err="1" smtClean="0"/>
              <a:t>prodaji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definišu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</a:t>
            </a:r>
            <a:r>
              <a:rPr lang="en-US" dirty="0" err="1" smtClean="0"/>
              <a:t>Izdvajaju</a:t>
            </a:r>
            <a:r>
              <a:rPr lang="en-US" dirty="0" smtClean="0"/>
              <a:t> se,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mnoštva</a:t>
            </a:r>
            <a:r>
              <a:rPr lang="en-US" dirty="0" smtClean="0"/>
              <a:t>,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ključna</a:t>
            </a:r>
            <a:r>
              <a:rPr lang="en-US" dirty="0" smtClean="0"/>
              <a:t> </a:t>
            </a:r>
            <a:r>
              <a:rPr lang="en-US" dirty="0" err="1" smtClean="0"/>
              <a:t>principa</a:t>
            </a:r>
            <a:r>
              <a:rPr lang="en-US" dirty="0" smtClean="0"/>
              <a:t>: </a:t>
            </a:r>
            <a:endParaRPr lang="x-none" dirty="0" smtClean="0"/>
          </a:p>
          <a:p>
            <a:endParaRPr lang="x-none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Princip</a:t>
            </a:r>
            <a:r>
              <a:rPr lang="en-US" b="1" dirty="0" smtClean="0"/>
              <a:t> </a:t>
            </a:r>
            <a:r>
              <a:rPr lang="en-US" b="1" dirty="0" err="1" smtClean="0"/>
              <a:t>ledenog</a:t>
            </a:r>
            <a:r>
              <a:rPr lang="en-US" b="1" dirty="0" smtClean="0"/>
              <a:t> </a:t>
            </a:r>
            <a:r>
              <a:rPr lang="en-US" b="1" dirty="0" err="1" smtClean="0"/>
              <a:t>brega</a:t>
            </a:r>
            <a:endParaRPr lang="x-none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Princip</a:t>
            </a:r>
            <a:r>
              <a:rPr lang="en-US" b="1" dirty="0" smtClean="0"/>
              <a:t> 80:20</a:t>
            </a:r>
            <a:endParaRPr lang="x-none" b="1" dirty="0" smtClean="0"/>
          </a:p>
          <a:p>
            <a:endParaRPr lang="en-US" dirty="0"/>
          </a:p>
        </p:txBody>
      </p:sp>
      <p:pic>
        <p:nvPicPr>
          <p:cNvPr id="31746" name="Picture 2" descr="UPRAVLJAJTE SVOJIM VREMENOM I ŽIVOTOM POMOĆU PRAVILA 80/20 - BebaM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104" y="3454400"/>
            <a:ext cx="2396017" cy="149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dirty="0" smtClean="0"/>
              <a:t>HVALA NA PAŽNJI 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0985" y="4201875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/>
              <a:t>Imate li pitanja?</a:t>
            </a:r>
            <a:endParaRPr lang="en-US" sz="24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745" y="101084"/>
            <a:ext cx="4985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SADRŽAJ OCENJIVANJA I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KONTROLE REZULTATA PRODAJE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5900" y="1231900"/>
            <a:ext cx="87376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U procesu ukupnog prodajnog ciklusa, nakon faze organizovanja prodaje i određivanja prodajnih kvota (prva faza) i realizovanja programa prodaje (druga faza) sledi treća faza menadžmenta prodaje a to je ocenjivanje i kontrola ostvarenih rezultata prodaje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30388"/>
            <a:ext cx="8572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praksi</a:t>
            </a:r>
            <a:r>
              <a:rPr lang="en-US" dirty="0" smtClean="0"/>
              <a:t> se,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ostvarenih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, </a:t>
            </a:r>
            <a:r>
              <a:rPr lang="en-US" dirty="0" err="1" smtClean="0"/>
              <a:t>uobičajeno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sledeći</a:t>
            </a:r>
            <a:r>
              <a:rPr lang="en-US" dirty="0" smtClean="0"/>
              <a:t> </a:t>
            </a:r>
            <a:r>
              <a:rPr lang="en-US" dirty="0" err="1" smtClean="0"/>
              <a:t>indikatori</a:t>
            </a:r>
            <a:r>
              <a:rPr lang="en-US" dirty="0" smtClean="0"/>
              <a:t> :</a:t>
            </a:r>
          </a:p>
          <a:p>
            <a:pPr algn="ctr"/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ukupan</a:t>
            </a:r>
            <a:r>
              <a:rPr lang="en-US" dirty="0" smtClean="0"/>
              <a:t> </a:t>
            </a:r>
            <a:r>
              <a:rPr lang="en-US" dirty="0" err="1" smtClean="0"/>
              <a:t>obim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procenat</a:t>
            </a:r>
            <a:r>
              <a:rPr lang="en-US" dirty="0" smtClean="0"/>
              <a:t> </a:t>
            </a:r>
            <a:r>
              <a:rPr lang="en-US" dirty="0" err="1" smtClean="0"/>
              <a:t>realizovanja</a:t>
            </a:r>
            <a:r>
              <a:rPr lang="en-US" dirty="0" smtClean="0"/>
              <a:t> </a:t>
            </a:r>
            <a:r>
              <a:rPr lang="en-US" dirty="0" err="1" smtClean="0"/>
              <a:t>prodajnih</a:t>
            </a:r>
            <a:r>
              <a:rPr lang="en-US" dirty="0" smtClean="0"/>
              <a:t> </a:t>
            </a:r>
            <a:r>
              <a:rPr lang="en-US" dirty="0" err="1" smtClean="0"/>
              <a:t>kvota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troškovi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profitabilnost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obim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usluga</a:t>
            </a:r>
            <a:r>
              <a:rPr lang="en-US" dirty="0" smtClean="0"/>
              <a:t> </a:t>
            </a:r>
            <a:r>
              <a:rPr lang="en-US" dirty="0" err="1" smtClean="0"/>
              <a:t>potrošačima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pravovremenost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kompletnost</a:t>
            </a:r>
            <a:r>
              <a:rPr lang="en-US" dirty="0" smtClean="0"/>
              <a:t> </a:t>
            </a:r>
            <a:r>
              <a:rPr lang="en-US" dirty="0" err="1" smtClean="0"/>
              <a:t>obavljanja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en-US" dirty="0"/>
          </a:p>
        </p:txBody>
      </p:sp>
      <p:pic>
        <p:nvPicPr>
          <p:cNvPr id="4098" name="Picture 2" descr="Računovodstvo troškova prodaje. Analitičko računovodstvo za račun 44 -  Računovodstvo 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74" y="2620568"/>
            <a:ext cx="3524891" cy="2345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745" y="101084"/>
            <a:ext cx="4985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SADRŽAJ OCENJIVANJA I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KONTROLE REZULTATA PRODAJE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800" y="1273086"/>
            <a:ext cx="843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Postupkom ocenjivanja obavlja se upoređivanje ostvarenih rezultata sa planiranim zadacima i ciljevima prodajne snage preduzeća.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6100" y="19279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FAZI PLANIRANJA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programa prodaje utvrđuju se načini kako da se definisani ciljevi što uspešnije realizuju. U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SLEDEĆOJ FAZI POSTAVLJAJU SE STANDARDI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za pojedinačne proizvode na različitim nivoima organizacije prodajne snage preduzeća. Najzad,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U ZAVRŠNOJ FAZI OCENJIVANJA PRODAJNE SNAGE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obavlja se upoređivanje ostvarenih rezultata sa postavljenim zadacima i ciljevima prodaje.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 descr="Planiranje projekta je ... faze i obilježja procesa, razvoj i priprema  plana - Upravljanje projektima 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2413000"/>
            <a:ext cx="4038600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745" y="101084"/>
            <a:ext cx="4985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SADRŽAJ OCENJIVANJA I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KONTROLE REZULTATA PRODAJE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" y="1371600"/>
            <a:ext cx="426720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efikasnoj</a:t>
            </a:r>
            <a:r>
              <a:rPr lang="en-US" dirty="0" smtClean="0"/>
              <a:t> </a:t>
            </a:r>
            <a:r>
              <a:rPr lang="en-US" dirty="0" err="1" smtClean="0"/>
              <a:t>tržišnoj</a:t>
            </a:r>
            <a:r>
              <a:rPr lang="en-US" dirty="0" smtClean="0"/>
              <a:t> </a:t>
            </a:r>
            <a:r>
              <a:rPr lang="en-US" dirty="0" err="1" smtClean="0"/>
              <a:t>privredi</a:t>
            </a:r>
            <a:r>
              <a:rPr lang="en-US" dirty="0" smtClean="0"/>
              <a:t> </a:t>
            </a:r>
            <a:r>
              <a:rPr lang="en-US" dirty="0" err="1" smtClean="0"/>
              <a:t>ocenjivanje</a:t>
            </a:r>
            <a:r>
              <a:rPr lang="en-US" dirty="0" smtClean="0"/>
              <a:t> </a:t>
            </a:r>
            <a:r>
              <a:rPr lang="en-US" dirty="0" err="1" smtClean="0"/>
              <a:t>ostvarenih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trebalo</a:t>
            </a:r>
            <a:r>
              <a:rPr lang="en-US" dirty="0" smtClean="0"/>
              <a:t> bi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obavljaju</a:t>
            </a:r>
            <a:r>
              <a:rPr lang="en-US" dirty="0" smtClean="0"/>
              <a:t> </a:t>
            </a:r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,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obzira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delatnost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6700" y="3771900"/>
            <a:ext cx="426720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ocenjivanja</a:t>
            </a:r>
            <a:r>
              <a:rPr lang="en-US" dirty="0" smtClean="0"/>
              <a:t> je </a:t>
            </a:r>
            <a:r>
              <a:rPr lang="en-US" dirty="0" err="1" smtClean="0"/>
              <a:t>podizanje</a:t>
            </a:r>
            <a:r>
              <a:rPr lang="en-US" dirty="0" smtClean="0"/>
              <a:t> </a:t>
            </a:r>
            <a:r>
              <a:rPr lang="en-US" dirty="0" err="1" smtClean="0"/>
              <a:t>buduće</a:t>
            </a:r>
            <a:r>
              <a:rPr lang="en-US" dirty="0" smtClean="0"/>
              <a:t> </a:t>
            </a:r>
            <a:r>
              <a:rPr lang="en-US" dirty="0" err="1" smtClean="0"/>
              <a:t>produktivnosti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11700" y="3771900"/>
            <a:ext cx="426720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sprovodi</a:t>
            </a:r>
            <a:r>
              <a:rPr lang="en-US" dirty="0" smtClean="0"/>
              <a:t> se </a:t>
            </a:r>
            <a:r>
              <a:rPr lang="en-US" dirty="0" err="1" smtClean="0"/>
              <a:t>uporedo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analizom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one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ključna</a:t>
            </a:r>
            <a:r>
              <a:rPr lang="en-US" dirty="0" smtClean="0"/>
              <a:t> </a:t>
            </a:r>
            <a:r>
              <a:rPr lang="en-US" dirty="0" err="1" smtClean="0"/>
              <a:t>segmenta</a:t>
            </a:r>
            <a:r>
              <a:rPr lang="en-US" dirty="0" smtClean="0"/>
              <a:t> </a:t>
            </a:r>
            <a:r>
              <a:rPr lang="en-US" dirty="0" err="1" smtClean="0"/>
              <a:t>kontrole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648200" y="1397000"/>
            <a:ext cx="4267200" cy="92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pogledu</a:t>
            </a:r>
            <a:r>
              <a:rPr lang="en-US" dirty="0" smtClean="0"/>
              <a:t> </a:t>
            </a:r>
            <a:r>
              <a:rPr lang="en-US" dirty="0" err="1" smtClean="0"/>
              <a:t>trebalo</a:t>
            </a:r>
            <a:r>
              <a:rPr lang="en-US" dirty="0" smtClean="0"/>
              <a:t> bi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sistematsko</a:t>
            </a:r>
            <a:r>
              <a:rPr lang="en-US" dirty="0" smtClean="0"/>
              <a:t> </a:t>
            </a:r>
            <a:r>
              <a:rPr lang="en-US" dirty="0" err="1" smtClean="0"/>
              <a:t>ocenjivanje</a:t>
            </a:r>
            <a:r>
              <a:rPr lang="en-US" dirty="0" smtClean="0"/>
              <a:t> </a:t>
            </a:r>
            <a:r>
              <a:rPr lang="en-US" dirty="0" err="1" smtClean="0"/>
              <a:t>ostvarenih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1506" name="Picture 2" descr="Tag ocenjivanje"/>
          <p:cNvPicPr>
            <a:picLocks noChangeAspect="1" noChangeArrowheads="1"/>
          </p:cNvPicPr>
          <p:nvPr/>
        </p:nvPicPr>
        <p:blipFill>
          <a:blip r:embed="rId2" cstate="print"/>
          <a:srcRect t="26157" b="23102"/>
          <a:stretch>
            <a:fillRect/>
          </a:stretch>
        </p:blipFill>
        <p:spPr bwMode="auto">
          <a:xfrm>
            <a:off x="2501900" y="2608910"/>
            <a:ext cx="4152900" cy="985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745" y="101084"/>
            <a:ext cx="4985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SADRŽAJ OCENJIVANJA I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KONTROLE REZULTATA PRODAJE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9500" y="1043285"/>
            <a:ext cx="6388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Značajno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troškovi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prate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svim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nivoima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elementima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osnovu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kojih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 prate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obimi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Detaljno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praćenje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troškova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svim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mestima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nosiocima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njihovog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nastajanja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omogućava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primena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savremene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informacione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tehnologije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procesu analize ponašanja prodajnog osoblja registruju se svi događaji u pojedinim fazama kupoprodaje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Menadžeri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treba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svakom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momentu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podstiču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osoblje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kvalitetnije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pruža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usluge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potrošačima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time </a:t>
            </a:r>
            <a:r>
              <a:rPr lang="en-US" dirty="0" err="1" smtClean="0">
                <a:solidFill>
                  <a:schemeClr val="bg1"/>
                </a:solidFill>
              </a:rPr>
              <a:t>potspešuju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podizanje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nivoa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ostvarene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Najčešće greške prilikom ocenjivanja zaposlenih | PROPISI.NET | Svi propisi  Republike Srbije online"/>
          <p:cNvPicPr>
            <a:picLocks noChangeAspect="1" noChangeArrowheads="1"/>
          </p:cNvPicPr>
          <p:nvPr/>
        </p:nvPicPr>
        <p:blipFill>
          <a:blip r:embed="rId2" cstate="print"/>
          <a:srcRect l="17529" t="17715" r="15333" b="51723"/>
          <a:stretch>
            <a:fillRect/>
          </a:stretch>
        </p:blipFill>
        <p:spPr bwMode="auto">
          <a:xfrm>
            <a:off x="4889500" y="4067976"/>
            <a:ext cx="3873500" cy="923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483" y="329684"/>
            <a:ext cx="36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MARKETING KONTROLA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1282700"/>
            <a:ext cx="86106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Posao</a:t>
            </a:r>
            <a:r>
              <a:rPr lang="en-US" dirty="0" smtClean="0"/>
              <a:t> marketing </a:t>
            </a:r>
            <a:r>
              <a:rPr lang="en-US" dirty="0" err="1" smtClean="0"/>
              <a:t>odelenja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planiranje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kontrolu</a:t>
            </a:r>
            <a:r>
              <a:rPr lang="en-US" dirty="0" smtClean="0"/>
              <a:t> </a:t>
            </a:r>
            <a:r>
              <a:rPr lang="en-US" dirty="0" err="1" smtClean="0"/>
              <a:t>marketingaktivnost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1300" y="18330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Sistemi</a:t>
            </a:r>
            <a:r>
              <a:rPr lang="en-US" dirty="0" smtClean="0"/>
              <a:t> marketing-</a:t>
            </a:r>
            <a:r>
              <a:rPr lang="en-US" dirty="0" err="1" smtClean="0"/>
              <a:t>kontrole</a:t>
            </a:r>
            <a:r>
              <a:rPr lang="en-US" dirty="0" smtClean="0"/>
              <a:t> </a:t>
            </a:r>
            <a:r>
              <a:rPr lang="en-US" dirty="0" err="1" smtClean="0"/>
              <a:t>neophodni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konkretna</a:t>
            </a:r>
            <a:r>
              <a:rPr lang="en-US" dirty="0" smtClean="0"/>
              <a:t> </a:t>
            </a:r>
            <a:r>
              <a:rPr lang="en-US" dirty="0" err="1" smtClean="0"/>
              <a:t>kompanija</a:t>
            </a:r>
            <a:r>
              <a:rPr lang="en-US" dirty="0" smtClean="0"/>
              <a:t> </a:t>
            </a:r>
            <a:r>
              <a:rPr lang="en-US" dirty="0" err="1" smtClean="0"/>
              <a:t>uverila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posluje</a:t>
            </a:r>
            <a:r>
              <a:rPr lang="en-US" dirty="0" smtClean="0"/>
              <a:t> </a:t>
            </a:r>
            <a:r>
              <a:rPr lang="en-US" dirty="0" err="1" smtClean="0"/>
              <a:t>uspešno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turbulentnijem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.</a:t>
            </a:r>
          </a:p>
          <a:p>
            <a:r>
              <a:rPr lang="en-US" dirty="0" smtClean="0"/>
              <a:t> U </a:t>
            </a:r>
            <a:r>
              <a:rPr lang="en-US" dirty="0" err="1" smtClean="0"/>
              <a:t>praksi</a:t>
            </a:r>
            <a:r>
              <a:rPr lang="en-US" dirty="0" smtClean="0"/>
              <a:t> se </a:t>
            </a:r>
            <a:r>
              <a:rPr lang="en-US" dirty="0" err="1" smtClean="0"/>
              <a:t>razlikuju</a:t>
            </a:r>
            <a:r>
              <a:rPr lang="en-US" dirty="0" smtClean="0"/>
              <a:t>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marketing-</a:t>
            </a:r>
            <a:r>
              <a:rPr lang="en-US" dirty="0" err="1" smtClean="0"/>
              <a:t>kontrole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4191" y="3352284"/>
            <a:ext cx="28956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Kontrola</a:t>
            </a:r>
            <a:r>
              <a:rPr lang="en-US" b="1" dirty="0" smtClean="0"/>
              <a:t> </a:t>
            </a:r>
            <a:r>
              <a:rPr lang="en-US" b="1" dirty="0" err="1" smtClean="0"/>
              <a:t>godišnjeg</a:t>
            </a:r>
            <a:r>
              <a:rPr lang="en-US" b="1" dirty="0" smtClean="0"/>
              <a:t> </a:t>
            </a:r>
            <a:r>
              <a:rPr lang="en-US" b="1" dirty="0" err="1" smtClean="0"/>
              <a:t>plana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Kontrola</a:t>
            </a:r>
            <a:r>
              <a:rPr lang="en-US" b="1" dirty="0" smtClean="0"/>
              <a:t> </a:t>
            </a:r>
            <a:r>
              <a:rPr lang="en-US" b="1" dirty="0" err="1" smtClean="0"/>
              <a:t>profitabilnosti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Kontrola</a:t>
            </a:r>
            <a:r>
              <a:rPr lang="en-US" b="1" dirty="0" smtClean="0"/>
              <a:t> </a:t>
            </a:r>
            <a:r>
              <a:rPr lang="en-US" b="1" dirty="0" err="1" smtClean="0"/>
              <a:t>delotvornosti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Strateška</a:t>
            </a:r>
            <a:r>
              <a:rPr lang="en-US" b="1" dirty="0" smtClean="0"/>
              <a:t> </a:t>
            </a:r>
            <a:r>
              <a:rPr lang="en-US" b="1" dirty="0" err="1" smtClean="0"/>
              <a:t>kontrola</a:t>
            </a:r>
            <a:endParaRPr lang="en-US" b="1" dirty="0"/>
          </a:p>
        </p:txBody>
      </p:sp>
      <p:pic>
        <p:nvPicPr>
          <p:cNvPr id="22530" name="Picture 2" descr="Strategijski menadžment - Sportski menadžment - Teorija sporta -  Savremenispor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5" y="2540000"/>
            <a:ext cx="4585804" cy="239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183" y="76200"/>
            <a:ext cx="36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MARKETING KONTROLA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8391" y="736084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godišnjeg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00" y="1208385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Marketing </a:t>
            </a:r>
            <a:r>
              <a:rPr lang="en-US" b="1" u="sng" dirty="0" err="1" smtClean="0"/>
              <a:t>osoblje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proverava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proteklo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izvršenje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godišnjeg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plana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ukoliko</a:t>
            </a:r>
            <a:r>
              <a:rPr lang="en-US" b="1" u="sng" dirty="0" smtClean="0"/>
              <a:t> je </a:t>
            </a:r>
            <a:r>
              <a:rPr lang="en-US" b="1" u="sng" dirty="0" err="1" smtClean="0"/>
              <a:t>potrebno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preduzima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korektivne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akcije</a:t>
            </a:r>
            <a:r>
              <a:rPr lang="en-US" b="1" u="sng" dirty="0" smtClean="0"/>
              <a:t>. 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4318000" y="17271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Suština kontrole godišnjeg plana je u upravljanju na osnovu ciljeva, koje uključuje četiri postupka: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Mesečni ili kvartalni zadaci, kao orijentacione tačke, postavljeni od strane uprave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Uprava prati, na određenom tržištu, izvršenje godišnjeg plana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Utvrđuju se uzroci bilo kojih od ozbiljnijih odstupanja u izvršenju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Preduzimanje korektivnih akcija, u cilju eliminisanja jaza između postavljenih zadataka i izvršenja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 descr="Какой бывает маркетинг? | GeekBrains - образовательный портал"/>
          <p:cNvPicPr>
            <a:picLocks noChangeAspect="1" noChangeArrowheads="1"/>
          </p:cNvPicPr>
          <p:nvPr/>
        </p:nvPicPr>
        <p:blipFill>
          <a:blip r:embed="rId2" cstate="print"/>
          <a:srcRect l="12450"/>
          <a:stretch>
            <a:fillRect/>
          </a:stretch>
        </p:blipFill>
        <p:spPr bwMode="auto">
          <a:xfrm>
            <a:off x="165099" y="1917700"/>
            <a:ext cx="4104043" cy="295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183" y="76200"/>
            <a:ext cx="36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MARKETING KONTROLA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8391" y="736084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godišnjeg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00" y="1208385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proveru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izvršenja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plana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menadžeri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koriste</a:t>
            </a:r>
            <a:r>
              <a:rPr lang="en-US" b="1" u="sng" dirty="0" smtClean="0"/>
              <a:t> pet </a:t>
            </a:r>
            <a:r>
              <a:rPr lang="en-US" b="1" u="sng" dirty="0" err="1" smtClean="0"/>
              <a:t>sredstava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pic>
        <p:nvPicPr>
          <p:cNvPr id="23554" name="Picture 2" descr="Какой бывает маркетинг? | GeekBrains - образовательный портал"/>
          <p:cNvPicPr>
            <a:picLocks noChangeAspect="1" noChangeArrowheads="1"/>
          </p:cNvPicPr>
          <p:nvPr/>
        </p:nvPicPr>
        <p:blipFill>
          <a:blip r:embed="rId2" cstate="print"/>
          <a:srcRect l="12450"/>
          <a:stretch>
            <a:fillRect/>
          </a:stretch>
        </p:blipFill>
        <p:spPr bwMode="auto">
          <a:xfrm>
            <a:off x="609599" y="1892300"/>
            <a:ext cx="4104043" cy="29591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78090" y="2082284"/>
            <a:ext cx="322774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prodaje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tržišnog</a:t>
            </a:r>
            <a:r>
              <a:rPr lang="en-US" b="1" dirty="0" smtClean="0"/>
              <a:t> </a:t>
            </a:r>
            <a:r>
              <a:rPr lang="en-US" b="1" dirty="0" err="1" smtClean="0"/>
              <a:t>učešća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Analiza troškova marketinga</a:t>
            </a:r>
            <a:endParaRPr lang="en-US" b="1" dirty="0" smtClean="0"/>
          </a:p>
          <a:p>
            <a:pPr marL="342900" indent="-342900"/>
            <a:r>
              <a:rPr lang="pl-PL" b="1" dirty="0" smtClean="0"/>
              <a:t> u odnosu prema prodaji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Finansijska</a:t>
            </a:r>
            <a:r>
              <a:rPr lang="en-US" b="1" dirty="0" smtClean="0"/>
              <a:t> </a:t>
            </a:r>
            <a:r>
              <a:rPr lang="en-US" b="1" dirty="0" err="1" smtClean="0"/>
              <a:t>analiza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Praćenje</a:t>
            </a:r>
            <a:r>
              <a:rPr lang="en-US" b="1" dirty="0" smtClean="0"/>
              <a:t> </a:t>
            </a:r>
            <a:r>
              <a:rPr lang="en-US" b="1" dirty="0" err="1" smtClean="0"/>
              <a:t>stavova</a:t>
            </a:r>
            <a:r>
              <a:rPr lang="en-US" b="1" dirty="0" smtClean="0"/>
              <a:t> </a:t>
            </a:r>
            <a:r>
              <a:rPr lang="en-US" b="1" dirty="0" err="1" smtClean="0"/>
              <a:t>kupaca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029200" y="4064000"/>
            <a:ext cx="345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KOREKTIVNA AKCIJA 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183" y="76200"/>
            <a:ext cx="36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MARKETING KONTROLA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091" y="736084"/>
            <a:ext cx="290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profitabilnosti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00" y="22775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Metodologija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marketing </a:t>
            </a:r>
            <a:r>
              <a:rPr lang="en-US" dirty="0" err="1" smtClean="0"/>
              <a:t>profitabilnosti</a:t>
            </a:r>
            <a:r>
              <a:rPr lang="x-none" dirty="0" smtClean="0"/>
              <a:t>:</a:t>
            </a:r>
            <a:r>
              <a:rPr lang="en-US" dirty="0" smtClean="0"/>
              <a:t> 1.faza: </a:t>
            </a:r>
            <a:r>
              <a:rPr lang="en-US" dirty="0" err="1" smtClean="0"/>
              <a:t>identifikacija</a:t>
            </a:r>
            <a:r>
              <a:rPr lang="en-US" dirty="0" smtClean="0"/>
              <a:t> </a:t>
            </a:r>
            <a:r>
              <a:rPr lang="en-US" dirty="0" err="1" smtClean="0"/>
              <a:t>funkcionalnih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2.faza: </a:t>
            </a:r>
            <a:r>
              <a:rPr lang="en-US" dirty="0" err="1" smtClean="0"/>
              <a:t>alokacija</a:t>
            </a:r>
            <a:r>
              <a:rPr lang="en-US" dirty="0" smtClean="0"/>
              <a:t> </a:t>
            </a:r>
            <a:r>
              <a:rPr lang="en-US" dirty="0" err="1" smtClean="0"/>
              <a:t>funkcionalnih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jedinice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faza</a:t>
            </a:r>
            <a:r>
              <a:rPr lang="en-US" dirty="0" smtClean="0"/>
              <a:t>: </a:t>
            </a:r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 smtClean="0"/>
              <a:t>iskaza</a:t>
            </a:r>
            <a:r>
              <a:rPr lang="en-US" dirty="0" smtClean="0"/>
              <a:t> o </a:t>
            </a:r>
            <a:r>
              <a:rPr lang="en-US" dirty="0" err="1" smtClean="0"/>
              <a:t>profitu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gubitku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svaku</a:t>
            </a:r>
            <a:r>
              <a:rPr lang="en-US" dirty="0" smtClean="0"/>
              <a:t> </a:t>
            </a:r>
            <a:r>
              <a:rPr lang="en-US" dirty="0" err="1" smtClean="0"/>
              <a:t>jedinicu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39700" y="1234986"/>
            <a:ext cx="933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Utvrđivanje stvarne profitabilnosti različitih proizvoda, područja, tržišta krajnje potrošnje, trgovačkih kanala i veličina narudžbi.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8400" y="4318000"/>
            <a:ext cx="67945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UTVRĐIVANJE NAJBOLJE KOREKTIVNE AKCIJE </a:t>
            </a:r>
            <a:endParaRPr lang="en-US" sz="2000" dirty="0"/>
          </a:p>
        </p:txBody>
      </p:sp>
      <p:pic>
        <p:nvPicPr>
          <p:cNvPr id="24578" name="Picture 2" descr="Corrective action concept illustration Pictures, Corrective action concept  illustration Stock Photos &amp; Images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0" y="1917700"/>
            <a:ext cx="2946400" cy="2278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On-screen Show (16:9)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2021-05-12T12:32:40Z</dcterms:modified>
</cp:coreProperties>
</file>