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1" r:id="rId4"/>
    <p:sldId id="262" r:id="rId5"/>
    <p:sldId id="259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60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ABAD"/>
    <a:srgbClr val="F2A4B1"/>
    <a:srgbClr val="9EFF29"/>
    <a:srgbClr val="D8AD8C"/>
    <a:srgbClr val="FF856D"/>
    <a:srgbClr val="FF2549"/>
    <a:srgbClr val="003635"/>
    <a:srgbClr val="005856"/>
    <a:srgbClr val="007033"/>
    <a:srgbClr val="5EEC3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088" autoAdjust="0"/>
    <p:restoredTop sz="94660"/>
  </p:normalViewPr>
  <p:slideViewPr>
    <p:cSldViewPr snapToGrid="0">
      <p:cViewPr>
        <p:scale>
          <a:sx n="75" d="100"/>
          <a:sy n="75" d="100"/>
        </p:scale>
        <p:origin x="-1542" y="-3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35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819" y="1526458"/>
            <a:ext cx="8207477" cy="138634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707" y="2898062"/>
            <a:ext cx="8192849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FFABA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339" y="209586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43" y="1305232"/>
            <a:ext cx="8246070" cy="362810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135" y="465530"/>
            <a:ext cx="6533536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0135" y="1229055"/>
            <a:ext cx="6533536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256896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4491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1731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4491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1731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=""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528439" y="4705793"/>
            <a:ext cx="242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b="1" dirty="0" smtClean="0">
                <a:solidFill>
                  <a:schemeClr val="bg1"/>
                </a:solidFill>
              </a:rPr>
              <a:t>Prof. dr  Đorđe Pavlović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09282" y="867539"/>
            <a:ext cx="373471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AKADEMIJA </a:t>
            </a:r>
            <a:r>
              <a:rPr lang="x-none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STRUKOVNIH STUDIJA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x-none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ZAPADNA</a:t>
            </a:r>
            <a:r>
              <a:rPr kumimoji="0" lang="x-none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SRBIJA 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x-none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x-none" sz="1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x-none" sz="1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odsek Valjevo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Резултат слика за AKADEMIJA STRUKOVNIH STUDIJA ZAPADNA SRBIJ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693" y="166940"/>
            <a:ext cx="645886" cy="6458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169891" y="1487198"/>
            <a:ext cx="3593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Predmet</a:t>
            </a:r>
            <a:r>
              <a:rPr lang="en-US" dirty="0" smtClean="0">
                <a:solidFill>
                  <a:schemeClr val="bg1"/>
                </a:solidFill>
              </a:rPr>
              <a:t>  - </a:t>
            </a:r>
            <a:r>
              <a:rPr lang="en-US" b="1" dirty="0" smtClean="0">
                <a:solidFill>
                  <a:schemeClr val="bg1"/>
                </a:solidFill>
              </a:rPr>
              <a:t>MENA</a:t>
            </a:r>
            <a:r>
              <a:rPr lang="x-none" b="1" dirty="0" smtClean="0">
                <a:solidFill>
                  <a:schemeClr val="bg1"/>
                </a:solidFill>
              </a:rPr>
              <a:t>DŽMENT PRODAJE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63379" y="2056884"/>
            <a:ext cx="344171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OCENA I KONTROLA</a:t>
            </a:r>
          </a:p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 PROGRAMA PRODAJE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40183" y="76200"/>
            <a:ext cx="3663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MARKETING KONTROLA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90891" y="736084"/>
            <a:ext cx="41585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000" dirty="0" smtClean="0">
                <a:solidFill>
                  <a:schemeClr val="bg1"/>
                </a:solidFill>
              </a:rPr>
              <a:t>3</a:t>
            </a:r>
            <a:r>
              <a:rPr lang="en-US" sz="2000" dirty="0" smtClean="0">
                <a:solidFill>
                  <a:schemeClr val="bg1"/>
                </a:solidFill>
              </a:rPr>
              <a:t>. </a:t>
            </a:r>
            <a:r>
              <a:rPr lang="en-US" sz="2000" dirty="0" err="1" smtClean="0">
                <a:solidFill>
                  <a:schemeClr val="bg1"/>
                </a:solidFill>
              </a:rPr>
              <a:t>Kontrola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delotvornosti</a:t>
            </a:r>
            <a:r>
              <a:rPr lang="en-US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err="1" smtClean="0">
                <a:solidFill>
                  <a:schemeClr val="bg1"/>
                </a:solidFill>
              </a:rPr>
              <a:t>uspešnosti</a:t>
            </a:r>
            <a:r>
              <a:rPr lang="en-US" sz="2000" dirty="0" smtClean="0">
                <a:solidFill>
                  <a:schemeClr val="bg1"/>
                </a:solidFill>
              </a:rPr>
              <a:t>)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6700" y="1246485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b="1" u="sng" dirty="0" smtClean="0">
                <a:latin typeface="Calibri" pitchFamily="34" charset="0"/>
                <a:cs typeface="Calibri" pitchFamily="34" charset="0"/>
              </a:rPr>
              <a:t>Obuhvata traganje za načinom iskorišćavanja određenog uticaja različitih marketing-sredstava i zadataka.</a:t>
            </a:r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" y="2148185"/>
            <a:ext cx="4978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x-none" dirty="0" err="1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pešnost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prodajne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sile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praćenjeviše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ključnih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pokazatelja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uspešnosti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 -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prosečni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broj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poseta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po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prodavcu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dnevno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x-none" dirty="0" err="1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spešnost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ekonomske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propagande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praćenje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sledećih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statističkih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podataka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x-none" dirty="0" smtClean="0">
                <a:latin typeface="Calibri" pitchFamily="34" charset="0"/>
                <a:cs typeface="Calibri" pitchFamily="34" charset="0"/>
              </a:rPr>
              <a:t>U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spešnost unapređenja prodaje, prate se statistički podaci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x-none" dirty="0" err="1" smtClean="0"/>
              <a:t>U</a:t>
            </a:r>
            <a:r>
              <a:rPr lang="en-US" dirty="0" err="1" smtClean="0"/>
              <a:t>spešnost</a:t>
            </a:r>
            <a:r>
              <a:rPr lang="en-US" dirty="0" smtClean="0"/>
              <a:t> </a:t>
            </a:r>
            <a:r>
              <a:rPr lang="en-US" dirty="0" err="1" smtClean="0"/>
              <a:t>distribucije</a:t>
            </a:r>
            <a:r>
              <a:rPr lang="x-none" dirty="0" smtClean="0"/>
              <a:t>.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6626" name="Picture 2" descr="Предприниматель и маркетологи | Executive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4100" y="2124832"/>
            <a:ext cx="3987800" cy="27142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40183" y="76200"/>
            <a:ext cx="3663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MARKETING KONTROLA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6691" y="736084"/>
            <a:ext cx="24550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000" dirty="0" smtClean="0">
                <a:solidFill>
                  <a:schemeClr val="bg1"/>
                </a:solidFill>
              </a:rPr>
              <a:t>4</a:t>
            </a:r>
            <a:r>
              <a:rPr lang="en-US" sz="2000" dirty="0" smtClean="0">
                <a:solidFill>
                  <a:schemeClr val="bg1"/>
                </a:solidFill>
              </a:rPr>
              <a:t>. </a:t>
            </a:r>
            <a:r>
              <a:rPr lang="en-US" sz="2000" dirty="0" err="1" smtClean="0">
                <a:solidFill>
                  <a:schemeClr val="bg1"/>
                </a:solidFill>
              </a:rPr>
              <a:t>Strateška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kontrola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9900" y="1221085"/>
            <a:ext cx="828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b="1" u="sng" dirty="0" smtClean="0">
                <a:latin typeface="Calibri" pitchFamily="34" charset="0"/>
                <a:cs typeface="Calibri" pitchFamily="34" charset="0"/>
              </a:rPr>
              <a:t>P</a:t>
            </a:r>
            <a:r>
              <a:rPr lang="vi-VN" b="1" u="sng" dirty="0" smtClean="0">
                <a:latin typeface="Calibri" pitchFamily="34" charset="0"/>
                <a:cs typeface="Calibri" pitchFamily="34" charset="0"/>
              </a:rPr>
              <a:t>eriodično ispitivanje da li su strategije kompanije primereno usklađene s njenim mogućnostima.</a:t>
            </a:r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2100" y="1869986"/>
            <a:ext cx="8585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err="1" smtClean="0"/>
              <a:t>S</a:t>
            </a:r>
            <a:r>
              <a:rPr lang="en-US" dirty="0" err="1" smtClean="0"/>
              <a:t>vaka</a:t>
            </a:r>
            <a:r>
              <a:rPr lang="en-US" dirty="0" smtClean="0"/>
              <a:t> </a:t>
            </a:r>
            <a:r>
              <a:rPr lang="en-US" dirty="0" err="1" smtClean="0"/>
              <a:t>kompanija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, </a:t>
            </a:r>
            <a:r>
              <a:rPr lang="en-US" dirty="0" err="1" smtClean="0"/>
              <a:t>periodično</a:t>
            </a:r>
            <a:r>
              <a:rPr lang="en-US" dirty="0" smtClean="0"/>
              <a:t> </a:t>
            </a:r>
            <a:r>
              <a:rPr lang="en-US" dirty="0" err="1" smtClean="0"/>
              <a:t>preispituje</a:t>
            </a:r>
            <a:r>
              <a:rPr lang="en-US" dirty="0" smtClean="0"/>
              <a:t> </a:t>
            </a:r>
            <a:r>
              <a:rPr lang="en-US" dirty="0" err="1" smtClean="0"/>
              <a:t>svoj</a:t>
            </a:r>
            <a:r>
              <a:rPr lang="en-US" dirty="0" smtClean="0"/>
              <a:t> </a:t>
            </a:r>
            <a:r>
              <a:rPr lang="en-US" dirty="0" err="1" smtClean="0"/>
              <a:t>ukupni</a:t>
            </a:r>
            <a:r>
              <a:rPr lang="en-US" dirty="0" smtClean="0"/>
              <a:t> </a:t>
            </a:r>
            <a:r>
              <a:rPr lang="en-US" dirty="0" err="1" smtClean="0"/>
              <a:t>pristup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: </a:t>
            </a:r>
            <a:endParaRPr lang="x-none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Ocena</a:t>
            </a:r>
            <a:r>
              <a:rPr lang="en-US" b="1" dirty="0" smtClean="0"/>
              <a:t> </a:t>
            </a:r>
            <a:r>
              <a:rPr lang="en-US" b="1" dirty="0" err="1" smtClean="0"/>
              <a:t>delotvornosti</a:t>
            </a:r>
            <a:r>
              <a:rPr lang="en-US" b="1" dirty="0" smtClean="0"/>
              <a:t> </a:t>
            </a:r>
            <a:r>
              <a:rPr lang="en-US" b="1" dirty="0" err="1" smtClean="0"/>
              <a:t>marketinga</a:t>
            </a:r>
            <a:endParaRPr lang="x-none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Marketing </a:t>
            </a:r>
            <a:r>
              <a:rPr lang="en-US" b="1" dirty="0" err="1" smtClean="0"/>
              <a:t>provera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4976203" y="2260084"/>
            <a:ext cx="3851760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 err="1" smtClean="0"/>
              <a:t>Č</a:t>
            </a:r>
            <a:r>
              <a:rPr lang="en-US" dirty="0" err="1" smtClean="0"/>
              <a:t>etiri</a:t>
            </a:r>
            <a:r>
              <a:rPr lang="en-US" dirty="0" smtClean="0"/>
              <a:t> </a:t>
            </a:r>
            <a:r>
              <a:rPr lang="en-US" dirty="0" err="1" smtClean="0"/>
              <a:t>karakteristike</a:t>
            </a:r>
            <a:r>
              <a:rPr lang="en-US" dirty="0" smtClean="0"/>
              <a:t> marketing-</a:t>
            </a:r>
            <a:r>
              <a:rPr lang="en-US" dirty="0" err="1" smtClean="0"/>
              <a:t>provere</a:t>
            </a:r>
            <a:r>
              <a:rPr lang="x-none" dirty="0" smtClean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Obuhvatnost</a:t>
            </a:r>
            <a:r>
              <a:rPr lang="en-US" b="1" dirty="0" smtClean="0"/>
              <a:t> </a:t>
            </a:r>
            <a:endParaRPr lang="x-none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Sistematičnost</a:t>
            </a:r>
            <a:endParaRPr lang="x-none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Nezavisnost</a:t>
            </a:r>
            <a:endParaRPr lang="x-none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Periodičnost</a:t>
            </a:r>
            <a:endParaRPr lang="x-none" b="1" dirty="0" smtClean="0"/>
          </a:p>
          <a:p>
            <a:endParaRPr lang="x-none" dirty="0" smtClean="0"/>
          </a:p>
          <a:p>
            <a:endParaRPr lang="x-none" dirty="0" smtClean="0"/>
          </a:p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20700" y="4182070"/>
            <a:ext cx="8204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dirty="0" smtClean="0">
                <a:latin typeface="Calibri" pitchFamily="34" charset="0"/>
                <a:cs typeface="Calibri" pitchFamily="34" charset="0"/>
              </a:rPr>
              <a:t>Marketing-provera započinje susretom funkcionera kompanije i lica zaduženih za proveru marketinga radi razrade ciljeva, obuhvata, dubine, izvora podataka, oblika izveštaja i vremenskog razdoblja određene provere.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7650" name="Picture 2" descr="E-mail Marketing - Mi Asistencia Virtual"/>
          <p:cNvPicPr>
            <a:picLocks noChangeAspect="1" noChangeArrowheads="1"/>
          </p:cNvPicPr>
          <p:nvPr/>
        </p:nvPicPr>
        <p:blipFill>
          <a:blip r:embed="rId2" cstate="print"/>
          <a:srcRect l="25900" t="24706" r="7812" b="25098"/>
          <a:stretch>
            <a:fillRect/>
          </a:stretch>
        </p:blipFill>
        <p:spPr bwMode="auto">
          <a:xfrm>
            <a:off x="1549400" y="3136900"/>
            <a:ext cx="2819400" cy="10310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62383" y="203200"/>
            <a:ext cx="3663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MARKETING KONTROLA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99342" y="634484"/>
            <a:ext cx="3196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Komponente</a:t>
            </a:r>
            <a:r>
              <a:rPr lang="en-US" dirty="0" smtClean="0">
                <a:solidFill>
                  <a:schemeClr val="bg1"/>
                </a:solidFill>
              </a:rPr>
              <a:t> marketing-</a:t>
            </a:r>
            <a:r>
              <a:rPr lang="en-US" dirty="0" err="1" smtClean="0">
                <a:solidFill>
                  <a:schemeClr val="bg1"/>
                </a:solidFill>
              </a:rPr>
              <a:t>provere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77146" y="1078984"/>
            <a:ext cx="2713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Provera</a:t>
            </a:r>
            <a:r>
              <a:rPr lang="en-US" dirty="0" smtClean="0">
                <a:solidFill>
                  <a:schemeClr val="bg1"/>
                </a:solidFill>
              </a:rPr>
              <a:t> marketing-</a:t>
            </a:r>
            <a:r>
              <a:rPr lang="en-US" dirty="0" err="1" smtClean="0">
                <a:solidFill>
                  <a:schemeClr val="bg1"/>
                </a:solidFill>
              </a:rPr>
              <a:t>okoline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22052" y="2387084"/>
            <a:ext cx="2899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Provera</a:t>
            </a:r>
            <a:r>
              <a:rPr lang="en-US" dirty="0" smtClean="0">
                <a:solidFill>
                  <a:schemeClr val="bg1"/>
                </a:solidFill>
              </a:rPr>
              <a:t> marketing-</a:t>
            </a:r>
            <a:r>
              <a:rPr lang="en-US" dirty="0" err="1" smtClean="0">
                <a:solidFill>
                  <a:schemeClr val="bg1"/>
                </a:solidFill>
              </a:rPr>
              <a:t>strategije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09219" y="1574284"/>
            <a:ext cx="3173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Provera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organizacije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marketinga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13522" y="3060184"/>
            <a:ext cx="2691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Provera</a:t>
            </a:r>
            <a:r>
              <a:rPr lang="en-US" dirty="0" smtClean="0">
                <a:solidFill>
                  <a:schemeClr val="bg1"/>
                </a:solidFill>
              </a:rPr>
              <a:t> marketing-</a:t>
            </a:r>
            <a:r>
              <a:rPr lang="en-US" dirty="0" err="1" smtClean="0">
                <a:solidFill>
                  <a:schemeClr val="bg1"/>
                </a:solidFill>
              </a:rPr>
              <a:t>sistema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58100" y="3618984"/>
            <a:ext cx="33387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Provera</a:t>
            </a:r>
            <a:r>
              <a:rPr lang="en-US" dirty="0" smtClean="0">
                <a:solidFill>
                  <a:schemeClr val="bg1"/>
                </a:solidFill>
              </a:rPr>
              <a:t> marketing-</a:t>
            </a:r>
            <a:r>
              <a:rPr lang="en-US" dirty="0" err="1" smtClean="0">
                <a:solidFill>
                  <a:schemeClr val="bg1"/>
                </a:solidFill>
              </a:rPr>
              <a:t>produktivnosti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13965" y="4393684"/>
            <a:ext cx="44784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Provera</a:t>
            </a:r>
            <a:r>
              <a:rPr lang="en-US" dirty="0" smtClean="0">
                <a:solidFill>
                  <a:schemeClr val="bg1"/>
                </a:solidFill>
              </a:rPr>
              <a:t> marketing </a:t>
            </a:r>
            <a:r>
              <a:rPr lang="en-US" dirty="0" err="1" smtClean="0">
                <a:solidFill>
                  <a:schemeClr val="bg1"/>
                </a:solidFill>
              </a:rPr>
              <a:t>funkcija</a:t>
            </a:r>
            <a:r>
              <a:rPr lang="en-US" dirty="0" smtClean="0">
                <a:solidFill>
                  <a:schemeClr val="bg1"/>
                </a:solidFill>
              </a:rPr>
              <a:t> (4p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sila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5308600" y="1320800"/>
            <a:ext cx="266700" cy="1905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461000" y="2870200"/>
            <a:ext cx="266700" cy="1905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283200" y="4165600"/>
            <a:ext cx="266700" cy="1905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5308600" y="2032000"/>
            <a:ext cx="292100" cy="2159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5702300" y="3429000"/>
            <a:ext cx="292100" cy="2159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51216" y="113784"/>
            <a:ext cx="369402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ANALIZA KVALITATIVNIH</a:t>
            </a:r>
          </a:p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 PODATAKA O PRODAJI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2900" y="1430288"/>
            <a:ext cx="41275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U menadžerskoj praksi postoji veliki broj kontrolnih mehanizama koji se koriste u procesu efikasnog upravljanja prodajom. Međutim najčešće su u upotrebi sledeća tri kontrolna mehanizma: 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analiza prodaje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revizija prodaje 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analiza troškova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0200" y="403928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Najznačajniji</a:t>
            </a:r>
            <a:r>
              <a:rPr lang="en-US" dirty="0" smtClean="0"/>
              <a:t> </a:t>
            </a:r>
            <a:r>
              <a:rPr lang="en-US" dirty="0" err="1" smtClean="0"/>
              <a:t>faktori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se dele </a:t>
            </a:r>
            <a:r>
              <a:rPr lang="en-US" dirty="0" err="1" smtClean="0"/>
              <a:t>na</a:t>
            </a:r>
            <a:r>
              <a:rPr lang="en-US" dirty="0" smtClean="0"/>
              <a:t>:</a:t>
            </a:r>
            <a:endParaRPr lang="x-none" dirty="0" smtClean="0"/>
          </a:p>
          <a:p>
            <a:r>
              <a:rPr lang="en-US" b="1" dirty="0" smtClean="0"/>
              <a:t> mere </a:t>
            </a:r>
            <a:r>
              <a:rPr lang="en-US" b="1" dirty="0" err="1" smtClean="0"/>
              <a:t>inputa</a:t>
            </a:r>
            <a:endParaRPr lang="x-none" b="1" dirty="0" smtClean="0"/>
          </a:p>
          <a:p>
            <a:r>
              <a:rPr lang="en-US" b="1" dirty="0" smtClean="0"/>
              <a:t> mere </a:t>
            </a:r>
            <a:r>
              <a:rPr lang="en-US" b="1" dirty="0" err="1" smtClean="0"/>
              <a:t>autputa</a:t>
            </a:r>
            <a:endParaRPr lang="en-US" b="1" dirty="0"/>
          </a:p>
        </p:txBody>
      </p:sp>
      <p:pic>
        <p:nvPicPr>
          <p:cNvPr id="28674" name="Picture 2" descr="167 Input Output Illustrations &amp; Clip Art - iSto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1651" y="1574800"/>
            <a:ext cx="4886711" cy="294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51216" y="113784"/>
            <a:ext cx="369402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ANALIZA KVALITATIVNIH</a:t>
            </a:r>
          </a:p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 PODATAKA O PRODAJI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17500" y="1460500"/>
            <a:ext cx="4445000" cy="1612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Mere </a:t>
            </a:r>
            <a:r>
              <a:rPr lang="en-US" dirty="0" err="1" smtClean="0"/>
              <a:t>zasnovane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outputima</a:t>
            </a:r>
            <a:r>
              <a:rPr lang="en-US" dirty="0" smtClean="0"/>
              <a:t> </a:t>
            </a:r>
            <a:r>
              <a:rPr lang="en-US" dirty="0" err="1" smtClean="0"/>
              <a:t>pokazuju</a:t>
            </a:r>
            <a:r>
              <a:rPr lang="en-US" dirty="0" smtClean="0"/>
              <a:t> </a:t>
            </a:r>
            <a:r>
              <a:rPr lang="en-US" dirty="0" err="1" smtClean="0"/>
              <a:t>ostvarene</a:t>
            </a:r>
            <a:r>
              <a:rPr lang="en-US" dirty="0" smtClean="0"/>
              <a:t> </a:t>
            </a:r>
            <a:r>
              <a:rPr lang="en-US" dirty="0" err="1" smtClean="0"/>
              <a:t>rezultate</a:t>
            </a:r>
            <a:r>
              <a:rPr lang="en-US" dirty="0" smtClean="0"/>
              <a:t>,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opet</a:t>
            </a:r>
            <a:r>
              <a:rPr lang="en-US" dirty="0" smtClean="0"/>
              <a:t> </a:t>
            </a:r>
            <a:r>
              <a:rPr lang="en-US" dirty="0" err="1" smtClean="0"/>
              <a:t>predstavljaju</a:t>
            </a:r>
            <a:r>
              <a:rPr lang="en-US" dirty="0" smtClean="0"/>
              <a:t> </a:t>
            </a:r>
            <a:r>
              <a:rPr lang="en-US" dirty="0" err="1" smtClean="0"/>
              <a:t>kvantifikovana</a:t>
            </a:r>
            <a:r>
              <a:rPr lang="en-US" dirty="0" smtClean="0"/>
              <a:t> </a:t>
            </a:r>
            <a:r>
              <a:rPr lang="en-US" dirty="0" err="1" smtClean="0"/>
              <a:t>ostvarenja</a:t>
            </a:r>
            <a:r>
              <a:rPr lang="en-US" dirty="0" smtClean="0"/>
              <a:t> </a:t>
            </a:r>
            <a:r>
              <a:rPr lang="en-US" dirty="0" err="1" smtClean="0"/>
              <a:t>ciljnih</a:t>
            </a:r>
            <a:r>
              <a:rPr lang="en-US" dirty="0" smtClean="0"/>
              <a:t> </a:t>
            </a:r>
            <a:r>
              <a:rPr lang="en-US" dirty="0" err="1" smtClean="0"/>
              <a:t>veličina</a:t>
            </a:r>
            <a:r>
              <a:rPr lang="en-US" dirty="0" smtClean="0"/>
              <a:t>. </a:t>
            </a:r>
            <a:r>
              <a:rPr lang="en-US" dirty="0" err="1" smtClean="0"/>
              <a:t>Ove</a:t>
            </a:r>
            <a:r>
              <a:rPr lang="en-US" dirty="0" smtClean="0"/>
              <a:t> mere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različite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obično</a:t>
            </a:r>
            <a:r>
              <a:rPr lang="en-US" dirty="0" smtClean="0"/>
              <a:t> se </a:t>
            </a:r>
            <a:r>
              <a:rPr lang="en-US" dirty="0" err="1" smtClean="0"/>
              <a:t>izvode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strategijskih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operativnih</a:t>
            </a:r>
            <a:r>
              <a:rPr lang="en-US" dirty="0" smtClean="0"/>
              <a:t> </a:t>
            </a:r>
            <a:r>
              <a:rPr lang="en-US" dirty="0" err="1" smtClean="0"/>
              <a:t>ciljeva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04800" y="3187700"/>
            <a:ext cx="4445000" cy="1739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 smtClean="0">
                <a:latin typeface="Calibri" pitchFamily="34" charset="0"/>
                <a:cs typeface="Calibri" pitchFamily="34" charset="0"/>
              </a:rPr>
              <a:t>Mere zasnovane na inputima pokazuju kolika su ulaganja bila potrebna da bi bio ostvaren određeni promet. Ova vrsta mera posebno je značajna za preduzeća koja slede strategiju vođstva u troškovima i konkurencije putem nižih cena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22" name="Picture 2" descr="406 Input Output Stock Photos, Pictures &amp; Royalty-Free Images - iSto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4899" y="1752070"/>
            <a:ext cx="4051301" cy="27008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422976" y="113784"/>
            <a:ext cx="395050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ANALIZA KVANTITATIVNIH</a:t>
            </a:r>
            <a:endParaRPr lang="x-none" sz="2800" dirty="0" smtClean="0">
              <a:solidFill>
                <a:schemeClr val="bg1"/>
              </a:solidFill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 POKAZATELJA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9700" y="1195685"/>
            <a:ext cx="883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b="1" u="sng" dirty="0" smtClean="0">
                <a:latin typeface="Calibri" pitchFamily="34" charset="0"/>
                <a:cs typeface="Calibri" pitchFamily="34" charset="0"/>
              </a:rPr>
              <a:t>Kvantitativni podaci o prodaji odnose se na osnovne podatke o obimu prometa koji je realizovan u predviđenom perioda.</a:t>
            </a:r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3200" y="1898988"/>
            <a:ext cx="40513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Bitno</a:t>
            </a:r>
            <a:r>
              <a:rPr lang="en-US" dirty="0" smtClean="0"/>
              <a:t> je </a:t>
            </a:r>
            <a:r>
              <a:rPr lang="en-US" dirty="0" err="1" smtClean="0"/>
              <a:t>sagledati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se </a:t>
            </a:r>
            <a:r>
              <a:rPr lang="en-US" dirty="0" err="1" smtClean="0"/>
              <a:t>kretala</a:t>
            </a:r>
            <a:r>
              <a:rPr lang="en-US" dirty="0" smtClean="0"/>
              <a:t> </a:t>
            </a:r>
            <a:r>
              <a:rPr lang="en-US" dirty="0" err="1" smtClean="0"/>
              <a:t>prodaja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nivo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: 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U </a:t>
            </a:r>
            <a:r>
              <a:rPr lang="en-US" dirty="0" err="1" smtClean="0"/>
              <a:t>konkretnom</a:t>
            </a:r>
            <a:r>
              <a:rPr lang="en-US" dirty="0" smtClean="0"/>
              <a:t> </a:t>
            </a:r>
            <a:r>
              <a:rPr lang="en-US" dirty="0" err="1" smtClean="0"/>
              <a:t>periodu</a:t>
            </a:r>
            <a:r>
              <a:rPr lang="en-US" dirty="0" smtClean="0"/>
              <a:t>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prethodne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Kako</a:t>
            </a:r>
            <a:r>
              <a:rPr lang="en-US" dirty="0" smtClean="0"/>
              <a:t> se </a:t>
            </a:r>
            <a:r>
              <a:rPr lang="en-US" dirty="0" err="1" smtClean="0"/>
              <a:t>kretao</a:t>
            </a:r>
            <a:r>
              <a:rPr lang="en-US" dirty="0" smtClean="0"/>
              <a:t> </a:t>
            </a:r>
            <a:r>
              <a:rPr lang="en-US" dirty="0" err="1" smtClean="0"/>
              <a:t>obim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plan 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Kako</a:t>
            </a:r>
            <a:r>
              <a:rPr lang="en-US" dirty="0" smtClean="0"/>
              <a:t> se </a:t>
            </a:r>
            <a:r>
              <a:rPr lang="en-US" dirty="0" err="1" smtClean="0"/>
              <a:t>kretala</a:t>
            </a:r>
            <a:r>
              <a:rPr lang="en-US" dirty="0" smtClean="0"/>
              <a:t> </a:t>
            </a:r>
            <a:r>
              <a:rPr lang="en-US" dirty="0" err="1" smtClean="0"/>
              <a:t>prodaja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grane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li</a:t>
            </a:r>
            <a:r>
              <a:rPr lang="en-US" dirty="0" smtClean="0"/>
              <a:t> se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kom</a:t>
            </a:r>
            <a:r>
              <a:rPr lang="en-US" dirty="0" smtClean="0"/>
              <a:t> </a:t>
            </a:r>
            <a:r>
              <a:rPr lang="en-US" dirty="0" err="1" smtClean="0"/>
              <a:t>smeru</a:t>
            </a:r>
            <a:r>
              <a:rPr lang="en-US" dirty="0" smtClean="0"/>
              <a:t> </a:t>
            </a:r>
            <a:r>
              <a:rPr lang="en-US" dirty="0" err="1" smtClean="0"/>
              <a:t>menjalo</a:t>
            </a:r>
            <a:r>
              <a:rPr lang="en-US" dirty="0" smtClean="0"/>
              <a:t> </a:t>
            </a:r>
            <a:r>
              <a:rPr lang="en-US" dirty="0" err="1" smtClean="0"/>
              <a:t>tržišno</a:t>
            </a:r>
            <a:r>
              <a:rPr lang="en-US" dirty="0" smtClean="0"/>
              <a:t> </a:t>
            </a:r>
            <a:r>
              <a:rPr lang="en-US" dirty="0" err="1" smtClean="0"/>
              <a:t>učešće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368800" y="186998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načina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sveukupno</a:t>
            </a:r>
            <a:r>
              <a:rPr lang="en-US" dirty="0" smtClean="0"/>
              <a:t> </a:t>
            </a:r>
            <a:r>
              <a:rPr lang="en-US" dirty="0" err="1" smtClean="0"/>
              <a:t>spoznaju</a:t>
            </a:r>
            <a:r>
              <a:rPr lang="en-US" dirty="0" smtClean="0"/>
              <a:t> </a:t>
            </a:r>
            <a:r>
              <a:rPr lang="en-US" dirty="0" err="1" smtClean="0"/>
              <a:t>faktori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utiču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promet</a:t>
            </a:r>
            <a:r>
              <a:rPr lang="en-US" dirty="0" smtClean="0"/>
              <a:t>. </a:t>
            </a:r>
            <a:r>
              <a:rPr lang="en-US" dirty="0" err="1" smtClean="0"/>
              <a:t>Jedan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tih</a:t>
            </a:r>
            <a:r>
              <a:rPr lang="en-US" dirty="0" smtClean="0"/>
              <a:t> </a:t>
            </a:r>
            <a:r>
              <a:rPr lang="en-US" dirty="0" err="1" smtClean="0"/>
              <a:t>faktora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obavljanje</a:t>
            </a:r>
            <a:r>
              <a:rPr lang="en-US" dirty="0" smtClean="0"/>
              <a:t> </a:t>
            </a:r>
            <a:r>
              <a:rPr lang="en-US" dirty="0" err="1" smtClean="0"/>
              <a:t>dublje</a:t>
            </a:r>
            <a:r>
              <a:rPr lang="en-US" dirty="0" smtClean="0"/>
              <a:t> </a:t>
            </a:r>
            <a:r>
              <a:rPr lang="en-US" dirty="0" err="1" smtClean="0"/>
              <a:t>analize</a:t>
            </a:r>
            <a:r>
              <a:rPr lang="en-US" dirty="0" smtClean="0"/>
              <a:t> </a:t>
            </a:r>
            <a:r>
              <a:rPr lang="en-US" dirty="0" err="1" smtClean="0"/>
              <a:t>tržišnog</a:t>
            </a:r>
            <a:r>
              <a:rPr lang="en-US" dirty="0" smtClean="0"/>
              <a:t> </a:t>
            </a:r>
            <a:r>
              <a:rPr lang="en-US" dirty="0" err="1" smtClean="0"/>
              <a:t>učešća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</a:t>
            </a:r>
            <a:endParaRPr lang="x-none" dirty="0" smtClean="0"/>
          </a:p>
          <a:p>
            <a:r>
              <a:rPr lang="en-US" dirty="0" smtClean="0"/>
              <a:t>Ova </a:t>
            </a:r>
            <a:r>
              <a:rPr lang="en-US" dirty="0" err="1" smtClean="0"/>
              <a:t>vrsta</a:t>
            </a:r>
            <a:r>
              <a:rPr lang="en-US" dirty="0" smtClean="0"/>
              <a:t> </a:t>
            </a:r>
            <a:r>
              <a:rPr lang="en-US" dirty="0" err="1" smtClean="0"/>
              <a:t>analize</a:t>
            </a:r>
            <a:r>
              <a:rPr lang="en-US" dirty="0" smtClean="0"/>
              <a:t> </a:t>
            </a:r>
            <a:r>
              <a:rPr lang="en-US" dirty="0" err="1" smtClean="0"/>
              <a:t>moguća</a:t>
            </a:r>
            <a:r>
              <a:rPr lang="en-US" dirty="0" smtClean="0"/>
              <a:t> je </a:t>
            </a:r>
            <a:r>
              <a:rPr lang="en-US" dirty="0" err="1" smtClean="0"/>
              <a:t>klasičnim</a:t>
            </a:r>
            <a:r>
              <a:rPr lang="en-US" dirty="0" smtClean="0"/>
              <a:t> </a:t>
            </a:r>
            <a:r>
              <a:rPr lang="en-US" dirty="0" err="1" smtClean="0"/>
              <a:t>postupkom</a:t>
            </a:r>
            <a:r>
              <a:rPr lang="en-US" dirty="0" smtClean="0"/>
              <a:t> </a:t>
            </a:r>
            <a:r>
              <a:rPr lang="en-US" dirty="0" err="1" smtClean="0"/>
              <a:t>dekomponovanja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pokazatelja</a:t>
            </a:r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 rot="5400000" flipH="1" flipV="1">
            <a:off x="2825750" y="3486150"/>
            <a:ext cx="29337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0" name="AutoShape 2" descr="Promet je ... Osnovni pojmovi, analiza pokazatelja i načini ubrzanja -  Pitajte stručnjaka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Promet je ... Osnovni pojmovi, analiza pokazatelja i načini ubrzanja -  Pitajte stručnjaka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2774" name="Picture 6" descr="Aké sú typy analýz? - Veda 20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4075" y="3701566"/>
            <a:ext cx="1609725" cy="12387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422976" y="113784"/>
            <a:ext cx="395050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ANALIZA KVANTITATIVNIH</a:t>
            </a:r>
            <a:endParaRPr lang="x-none" sz="2800" dirty="0" smtClean="0">
              <a:solidFill>
                <a:schemeClr val="bg1"/>
              </a:solidFill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 POKAZATELJA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5900" y="1271885"/>
            <a:ext cx="8051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Calibri" pitchFamily="34" charset="0"/>
                <a:cs typeface="Calibri" pitchFamily="34" charset="0"/>
              </a:rPr>
              <a:t>Dekompovanje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pokazatelja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tržišnog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učešća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obavljeno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je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na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tri,osnovne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sastavne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veličine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Pokrivenost</a:t>
            </a:r>
            <a:r>
              <a:rPr lang="en-US" dirty="0" smtClean="0"/>
              <a:t> (</a:t>
            </a:r>
            <a:r>
              <a:rPr lang="en-US" dirty="0" err="1" smtClean="0"/>
              <a:t>tržišta</a:t>
            </a:r>
            <a:r>
              <a:rPr lang="en-US" dirty="0" smtClean="0"/>
              <a:t>) </a:t>
            </a:r>
            <a:r>
              <a:rPr lang="en-US" dirty="0" err="1" smtClean="0"/>
              <a:t>proizvodnog</a:t>
            </a:r>
            <a:r>
              <a:rPr lang="en-US" dirty="0" smtClean="0"/>
              <a:t> </a:t>
            </a:r>
            <a:r>
              <a:rPr lang="en-US" dirty="0" err="1" smtClean="0"/>
              <a:t>asortimana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Pokrivenost</a:t>
            </a:r>
            <a:r>
              <a:rPr lang="en-US" dirty="0" smtClean="0"/>
              <a:t> </a:t>
            </a:r>
            <a:r>
              <a:rPr lang="en-US" dirty="0" err="1" smtClean="0"/>
              <a:t>tržišnih</a:t>
            </a:r>
            <a:r>
              <a:rPr lang="en-US" dirty="0" smtClean="0"/>
              <a:t> </a:t>
            </a:r>
            <a:r>
              <a:rPr lang="en-US" dirty="0" err="1" smtClean="0"/>
              <a:t>kanala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pl-PL" dirty="0" smtClean="0"/>
              <a:t>Stopu dobitaka (pogodaka) određene marke</a:t>
            </a: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2746286"/>
            <a:ext cx="83439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smtClean="0"/>
              <a:t>A</a:t>
            </a:r>
            <a:r>
              <a:rPr lang="en-US" dirty="0" err="1" smtClean="0"/>
              <a:t>naliza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vrstama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kupcima</a:t>
            </a:r>
            <a:r>
              <a:rPr lang="en-US" dirty="0" smtClean="0"/>
              <a:t> </a:t>
            </a:r>
            <a:r>
              <a:rPr lang="en-US" dirty="0" err="1" smtClean="0"/>
              <a:t>značajna</a:t>
            </a:r>
            <a:r>
              <a:rPr lang="en-US" dirty="0" smtClean="0"/>
              <a:t> je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otkrivanje</a:t>
            </a:r>
            <a:r>
              <a:rPr lang="en-US" dirty="0" smtClean="0"/>
              <a:t> </a:t>
            </a:r>
            <a:r>
              <a:rPr lang="en-US" dirty="0" err="1" smtClean="0"/>
              <a:t>devijacija</a:t>
            </a:r>
            <a:r>
              <a:rPr lang="en-US" dirty="0" smtClean="0"/>
              <a:t> u </a:t>
            </a:r>
            <a:r>
              <a:rPr lang="en-US" dirty="0" err="1" smtClean="0"/>
              <a:t>prodaji</a:t>
            </a:r>
            <a:r>
              <a:rPr lang="en-US" dirty="0" smtClean="0"/>
              <a:t>,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definišu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principi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. </a:t>
            </a:r>
            <a:r>
              <a:rPr lang="en-US" dirty="0" err="1" smtClean="0"/>
              <a:t>Izdvajaju</a:t>
            </a:r>
            <a:r>
              <a:rPr lang="en-US" dirty="0" smtClean="0"/>
              <a:t> se,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mnoštva</a:t>
            </a:r>
            <a:r>
              <a:rPr lang="en-US" dirty="0" smtClean="0"/>
              <a:t>,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ključna</a:t>
            </a:r>
            <a:r>
              <a:rPr lang="en-US" dirty="0" smtClean="0"/>
              <a:t> </a:t>
            </a:r>
            <a:r>
              <a:rPr lang="en-US" dirty="0" err="1" smtClean="0"/>
              <a:t>principa</a:t>
            </a:r>
            <a:r>
              <a:rPr lang="en-US" dirty="0" smtClean="0"/>
              <a:t>: </a:t>
            </a:r>
            <a:endParaRPr lang="x-none" dirty="0" smtClean="0"/>
          </a:p>
          <a:p>
            <a:endParaRPr lang="x-none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Princip</a:t>
            </a:r>
            <a:r>
              <a:rPr lang="en-US" b="1" dirty="0" smtClean="0"/>
              <a:t> </a:t>
            </a:r>
            <a:r>
              <a:rPr lang="en-US" b="1" dirty="0" err="1" smtClean="0"/>
              <a:t>ledenog</a:t>
            </a:r>
            <a:r>
              <a:rPr lang="en-US" b="1" dirty="0" smtClean="0"/>
              <a:t> </a:t>
            </a:r>
            <a:r>
              <a:rPr lang="en-US" b="1" dirty="0" err="1" smtClean="0"/>
              <a:t>brega</a:t>
            </a:r>
            <a:endParaRPr lang="x-none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Princip</a:t>
            </a:r>
            <a:r>
              <a:rPr lang="en-US" b="1" dirty="0" smtClean="0"/>
              <a:t> 80:20</a:t>
            </a:r>
            <a:endParaRPr lang="x-none" b="1" dirty="0" smtClean="0"/>
          </a:p>
          <a:p>
            <a:endParaRPr lang="en-US" dirty="0"/>
          </a:p>
        </p:txBody>
      </p:sp>
      <p:pic>
        <p:nvPicPr>
          <p:cNvPr id="31746" name="Picture 2" descr="UPRAVLJAJTE SVOJIM VREMENOM I ŽIVOTOM POMOĆU PRAVILA 80/20 - BebaMu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0104" y="3454400"/>
            <a:ext cx="2396017" cy="1498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43100" y="3205833"/>
            <a:ext cx="5118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4000" dirty="0" smtClean="0"/>
              <a:t>HVALA NA PAŽNJI !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350985" y="4201875"/>
            <a:ext cx="2188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dirty="0" smtClean="0"/>
              <a:t>Imate li pitanja?</a:t>
            </a:r>
            <a:endParaRPr lang="en-US" sz="2400" dirty="0"/>
          </a:p>
        </p:txBody>
      </p:sp>
      <p:pic>
        <p:nvPicPr>
          <p:cNvPr id="5" name="Picture 2" descr="Резултат слика за hvala na paznj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5475" y="1425575"/>
            <a:ext cx="2428875" cy="18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9100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02745" y="101084"/>
            <a:ext cx="49859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SADRŽAJ OCENJIVANJA I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 KONTROLE REZULTATA PRODAJE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15900" y="1231900"/>
            <a:ext cx="8737600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 smtClean="0">
                <a:latin typeface="Calibri" pitchFamily="34" charset="0"/>
                <a:cs typeface="Calibri" pitchFamily="34" charset="0"/>
              </a:rPr>
              <a:t>U procesu ukupnog prodajnog ciklusa, nakon faze organizovanja prodaje i određivanja prodajnih kvota (prva faza) i realizovanja programa prodaje (druga faza) sledi treća faza menadžmenta prodaje a to je ocenjivanje i kontrola ostvarenih rezultata prodaje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230388"/>
            <a:ext cx="85725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U </a:t>
            </a:r>
            <a:r>
              <a:rPr lang="en-US" dirty="0" err="1" smtClean="0"/>
              <a:t>praksi</a:t>
            </a:r>
            <a:r>
              <a:rPr lang="en-US" dirty="0" smtClean="0"/>
              <a:t> se,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merenje</a:t>
            </a:r>
            <a:r>
              <a:rPr lang="en-US" dirty="0" smtClean="0"/>
              <a:t> </a:t>
            </a:r>
            <a:r>
              <a:rPr lang="en-US" dirty="0" err="1" smtClean="0"/>
              <a:t>ostvarenih</a:t>
            </a:r>
            <a:r>
              <a:rPr lang="en-US" dirty="0" smtClean="0"/>
              <a:t> </a:t>
            </a:r>
            <a:r>
              <a:rPr lang="en-US" dirty="0" err="1" smtClean="0"/>
              <a:t>rezultata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, </a:t>
            </a:r>
            <a:r>
              <a:rPr lang="en-US" dirty="0" err="1" smtClean="0"/>
              <a:t>najčešće</a:t>
            </a:r>
            <a:r>
              <a:rPr lang="en-US" dirty="0" smtClean="0"/>
              <a:t>, </a:t>
            </a:r>
            <a:r>
              <a:rPr lang="en-US" dirty="0" err="1" smtClean="0"/>
              <a:t>uobičajeno</a:t>
            </a:r>
            <a:r>
              <a:rPr lang="en-US" dirty="0" smtClean="0"/>
              <a:t> </a:t>
            </a:r>
            <a:r>
              <a:rPr lang="en-US" dirty="0" err="1" smtClean="0"/>
              <a:t>koriste</a:t>
            </a:r>
            <a:r>
              <a:rPr lang="en-US" dirty="0" smtClean="0"/>
              <a:t> </a:t>
            </a:r>
            <a:r>
              <a:rPr lang="en-US" dirty="0" err="1" smtClean="0"/>
              <a:t>sledeći</a:t>
            </a:r>
            <a:r>
              <a:rPr lang="en-US" dirty="0" smtClean="0"/>
              <a:t> </a:t>
            </a:r>
            <a:r>
              <a:rPr lang="en-US" dirty="0" err="1" smtClean="0"/>
              <a:t>indikatori</a:t>
            </a:r>
            <a:r>
              <a:rPr lang="en-US" dirty="0" smtClean="0"/>
              <a:t> :</a:t>
            </a:r>
          </a:p>
          <a:p>
            <a:pPr algn="ctr"/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ukupan</a:t>
            </a:r>
            <a:r>
              <a:rPr lang="en-US" dirty="0" smtClean="0"/>
              <a:t> </a:t>
            </a:r>
            <a:r>
              <a:rPr lang="en-US" dirty="0" err="1" smtClean="0"/>
              <a:t>obim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procenat</a:t>
            </a:r>
            <a:r>
              <a:rPr lang="en-US" dirty="0" smtClean="0"/>
              <a:t> </a:t>
            </a:r>
            <a:r>
              <a:rPr lang="en-US" dirty="0" err="1" smtClean="0"/>
              <a:t>realizovanja</a:t>
            </a:r>
            <a:r>
              <a:rPr lang="en-US" dirty="0" smtClean="0"/>
              <a:t> </a:t>
            </a:r>
            <a:r>
              <a:rPr lang="en-US" dirty="0" err="1" smtClean="0"/>
              <a:t>prodajnih</a:t>
            </a:r>
            <a:r>
              <a:rPr lang="en-US" dirty="0" smtClean="0"/>
              <a:t> </a:t>
            </a:r>
            <a:r>
              <a:rPr lang="en-US" dirty="0" err="1" smtClean="0"/>
              <a:t>kvota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troškovi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profitabilnost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obim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kvalitet</a:t>
            </a:r>
            <a:r>
              <a:rPr lang="en-US" dirty="0" smtClean="0"/>
              <a:t> </a:t>
            </a:r>
            <a:r>
              <a:rPr lang="en-US" dirty="0" err="1" smtClean="0"/>
              <a:t>usluga</a:t>
            </a:r>
            <a:r>
              <a:rPr lang="en-US" dirty="0" smtClean="0"/>
              <a:t> </a:t>
            </a:r>
            <a:r>
              <a:rPr lang="en-US" dirty="0" err="1" smtClean="0"/>
              <a:t>potrošačima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pravovremenost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kompletnost</a:t>
            </a:r>
            <a:r>
              <a:rPr lang="en-US" dirty="0" smtClean="0"/>
              <a:t> </a:t>
            </a:r>
            <a:r>
              <a:rPr lang="en-US" dirty="0" err="1" smtClean="0"/>
              <a:t>obavljanja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pojedinih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 u </a:t>
            </a:r>
            <a:r>
              <a:rPr lang="en-US" dirty="0" err="1" smtClean="0"/>
              <a:t>procesu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en-US" dirty="0"/>
          </a:p>
        </p:txBody>
      </p:sp>
      <p:pic>
        <p:nvPicPr>
          <p:cNvPr id="4098" name="Picture 2" descr="Računovodstvo troškova prodaje. Analitičko računovodstvo za račun 44 -  Računovodstvo 20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2874" y="2620568"/>
            <a:ext cx="3524891" cy="2345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02745" y="101084"/>
            <a:ext cx="49859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SADRŽAJ OCENJIVANJA I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 KONTROLE REZULTATA PRODAJE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7800" y="1273086"/>
            <a:ext cx="843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Postupkom ocenjivanja obavlja se upoređivanje ostvarenih rezultata sa planiranim zadacima i ciljevima prodajne snage preduzeća.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56100" y="1927989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U </a:t>
            </a:r>
            <a:r>
              <a:rPr lang="vi-VN" b="1" dirty="0" smtClean="0">
                <a:latin typeface="Calibri" pitchFamily="34" charset="0"/>
                <a:cs typeface="Calibri" pitchFamily="34" charset="0"/>
              </a:rPr>
              <a:t>FAZI PLANIRANJA 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programa prodaje utvrđuju se načini kako da se definisani ciljevi što uspešnije realizuju. U </a:t>
            </a:r>
            <a:r>
              <a:rPr lang="vi-VN" b="1" dirty="0" smtClean="0">
                <a:latin typeface="Calibri" pitchFamily="34" charset="0"/>
                <a:cs typeface="Calibri" pitchFamily="34" charset="0"/>
              </a:rPr>
              <a:t>SLEDEĆOJ FAZI POSTAVLJAJU SE STANDARDI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za pojedinačne proizvode na različitim nivoima organizacije prodajne snage preduzeća. Najzad, </a:t>
            </a:r>
            <a:r>
              <a:rPr lang="vi-VN" b="1" dirty="0" smtClean="0">
                <a:latin typeface="Calibri" pitchFamily="34" charset="0"/>
                <a:cs typeface="Calibri" pitchFamily="34" charset="0"/>
              </a:rPr>
              <a:t>U ZAVRŠNOJ FAZI OCENJIVANJA PRODAJNE SNAGE 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obavlja se upoređivanje ostvarenih rezultata sa postavljenim zadacima i ciljevima prodaje.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482" name="Picture 2" descr="Planiranje projekta je ... faze i obilježja procesa, razvoj i priprema  plana - Upravljanje projektima 20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675" y="2413000"/>
            <a:ext cx="4038600" cy="2019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02745" y="101084"/>
            <a:ext cx="49859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SADRŽAJ OCENJIVANJA I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 KONTROLE REZULTATA PRODAJE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90500" y="1371600"/>
            <a:ext cx="4267200" cy="1117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 </a:t>
            </a:r>
            <a:r>
              <a:rPr lang="en-US" dirty="0" err="1" smtClean="0"/>
              <a:t>efikasnoj</a:t>
            </a:r>
            <a:r>
              <a:rPr lang="en-US" dirty="0" smtClean="0"/>
              <a:t> </a:t>
            </a:r>
            <a:r>
              <a:rPr lang="en-US" dirty="0" err="1" smtClean="0"/>
              <a:t>tržišnoj</a:t>
            </a:r>
            <a:r>
              <a:rPr lang="en-US" dirty="0" smtClean="0"/>
              <a:t> </a:t>
            </a:r>
            <a:r>
              <a:rPr lang="en-US" dirty="0" err="1" smtClean="0"/>
              <a:t>privredi</a:t>
            </a:r>
            <a:r>
              <a:rPr lang="en-US" dirty="0" smtClean="0"/>
              <a:t> </a:t>
            </a:r>
            <a:r>
              <a:rPr lang="en-US" dirty="0" err="1" smtClean="0"/>
              <a:t>ocenjivanje</a:t>
            </a:r>
            <a:r>
              <a:rPr lang="en-US" dirty="0" smtClean="0"/>
              <a:t> </a:t>
            </a:r>
            <a:r>
              <a:rPr lang="en-US" dirty="0" err="1" smtClean="0"/>
              <a:t>ostvarenih</a:t>
            </a:r>
            <a:r>
              <a:rPr lang="en-US" dirty="0" smtClean="0"/>
              <a:t> </a:t>
            </a:r>
            <a:r>
              <a:rPr lang="en-US" dirty="0" err="1" smtClean="0"/>
              <a:t>rezultata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trebalo</a:t>
            </a:r>
            <a:r>
              <a:rPr lang="en-US" dirty="0" smtClean="0"/>
              <a:t> bi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obavljaju</a:t>
            </a:r>
            <a:r>
              <a:rPr lang="en-US" dirty="0" smtClean="0"/>
              <a:t> </a:t>
            </a:r>
            <a:r>
              <a:rPr lang="en-US" dirty="0" err="1" smtClean="0"/>
              <a:t>sva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, </a:t>
            </a:r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 smtClean="0"/>
              <a:t>obzira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delatnost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266700" y="3771900"/>
            <a:ext cx="4267200" cy="1117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cilj</a:t>
            </a:r>
            <a:r>
              <a:rPr lang="en-US" dirty="0" smtClean="0"/>
              <a:t> </a:t>
            </a:r>
            <a:r>
              <a:rPr lang="en-US" dirty="0" err="1" smtClean="0"/>
              <a:t>ocenjivanja</a:t>
            </a:r>
            <a:r>
              <a:rPr lang="en-US" dirty="0" smtClean="0"/>
              <a:t> je </a:t>
            </a:r>
            <a:r>
              <a:rPr lang="en-US" dirty="0" err="1" smtClean="0"/>
              <a:t>podizanje</a:t>
            </a:r>
            <a:r>
              <a:rPr lang="en-US" dirty="0" smtClean="0"/>
              <a:t> </a:t>
            </a:r>
            <a:r>
              <a:rPr lang="en-US" dirty="0" err="1" smtClean="0"/>
              <a:t>buduće</a:t>
            </a:r>
            <a:r>
              <a:rPr lang="en-US" dirty="0" smtClean="0"/>
              <a:t> </a:t>
            </a:r>
            <a:r>
              <a:rPr lang="en-US" dirty="0" err="1" smtClean="0"/>
              <a:t>produktivnosti</a:t>
            </a:r>
            <a:r>
              <a:rPr lang="en-US" dirty="0" smtClean="0"/>
              <a:t> </a:t>
            </a:r>
            <a:r>
              <a:rPr lang="en-US" dirty="0" err="1" smtClean="0"/>
              <a:t>prodajne</a:t>
            </a:r>
            <a:r>
              <a:rPr lang="en-US" dirty="0" smtClean="0"/>
              <a:t> </a:t>
            </a:r>
            <a:r>
              <a:rPr lang="en-US" dirty="0" err="1" smtClean="0"/>
              <a:t>snage</a:t>
            </a:r>
            <a:r>
              <a:rPr lang="en-US" dirty="0" smtClean="0"/>
              <a:t> </a:t>
            </a:r>
            <a:r>
              <a:rPr lang="en-US" dirty="0" err="1" smtClean="0"/>
              <a:t>svakog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4711700" y="3771900"/>
            <a:ext cx="4267200" cy="1117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Analiza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sprovodi</a:t>
            </a:r>
            <a:r>
              <a:rPr lang="en-US" dirty="0" smtClean="0"/>
              <a:t> se </a:t>
            </a:r>
            <a:r>
              <a:rPr lang="en-US" dirty="0" err="1" smtClean="0"/>
              <a:t>uporedo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analizom</a:t>
            </a:r>
            <a:r>
              <a:rPr lang="en-US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, </a:t>
            </a:r>
            <a:r>
              <a:rPr lang="en-US" dirty="0" err="1" smtClean="0"/>
              <a:t>te</a:t>
            </a:r>
            <a:r>
              <a:rPr lang="en-US" dirty="0" smtClean="0"/>
              <a:t> one </a:t>
            </a:r>
            <a:r>
              <a:rPr lang="en-US" dirty="0" err="1" smtClean="0"/>
              <a:t>predstavljaju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ključna</a:t>
            </a:r>
            <a:r>
              <a:rPr lang="en-US" dirty="0" smtClean="0"/>
              <a:t> </a:t>
            </a:r>
            <a:r>
              <a:rPr lang="en-US" dirty="0" err="1" smtClean="0"/>
              <a:t>segmenta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4648200" y="1397000"/>
            <a:ext cx="4267200" cy="927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 </a:t>
            </a:r>
            <a:r>
              <a:rPr lang="en-US" dirty="0" err="1" smtClean="0"/>
              <a:t>svakom</a:t>
            </a:r>
            <a:r>
              <a:rPr lang="en-US" dirty="0" smtClean="0"/>
              <a:t> </a:t>
            </a:r>
            <a:r>
              <a:rPr lang="en-US" dirty="0" err="1" smtClean="0"/>
              <a:t>pogledu</a:t>
            </a:r>
            <a:r>
              <a:rPr lang="en-US" dirty="0" smtClean="0"/>
              <a:t> </a:t>
            </a:r>
            <a:r>
              <a:rPr lang="en-US" dirty="0" err="1" smtClean="0"/>
              <a:t>trebalo</a:t>
            </a:r>
            <a:r>
              <a:rPr lang="en-US" dirty="0" smtClean="0"/>
              <a:t> bi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sistematsko</a:t>
            </a:r>
            <a:r>
              <a:rPr lang="en-US" dirty="0" smtClean="0"/>
              <a:t> </a:t>
            </a:r>
            <a:r>
              <a:rPr lang="en-US" dirty="0" err="1" smtClean="0"/>
              <a:t>ocenjivanje</a:t>
            </a:r>
            <a:r>
              <a:rPr lang="en-US" dirty="0" smtClean="0"/>
              <a:t> </a:t>
            </a:r>
            <a:r>
              <a:rPr lang="en-US" dirty="0" err="1" smtClean="0"/>
              <a:t>ostvarenih</a:t>
            </a:r>
            <a:r>
              <a:rPr lang="en-US" dirty="0" smtClean="0"/>
              <a:t> </a:t>
            </a:r>
            <a:r>
              <a:rPr lang="en-US" dirty="0" err="1" smtClean="0"/>
              <a:t>rezultata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21506" name="Picture 2" descr="Tag ocenjivanje"/>
          <p:cNvPicPr>
            <a:picLocks noChangeAspect="1" noChangeArrowheads="1"/>
          </p:cNvPicPr>
          <p:nvPr/>
        </p:nvPicPr>
        <p:blipFill>
          <a:blip r:embed="rId2" cstate="print"/>
          <a:srcRect t="26157" b="23102"/>
          <a:stretch>
            <a:fillRect/>
          </a:stretch>
        </p:blipFill>
        <p:spPr bwMode="auto">
          <a:xfrm>
            <a:off x="2501900" y="2608910"/>
            <a:ext cx="4152900" cy="985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02745" y="101084"/>
            <a:ext cx="49859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SADRŽAJ OCENJIVANJA I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 KONTROLE REZULTATA PRODAJE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49500" y="1043285"/>
            <a:ext cx="63881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Značajno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je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da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se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troškovi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prate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svim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nivoima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elementima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na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osnovu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kojih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se prate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obimi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prodaje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Detaljno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praćenje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troškova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svim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mestima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nosiocima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njihovog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nastajanja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omogućava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primena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savremene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informacione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tehnologije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U 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procesu analize ponašanja prodajnog osoblja registruju se svi događaji u pojedinim fazama kupoprodaje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</a:rPr>
              <a:t>Menadžeri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treba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da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svakom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momentu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podstiču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osoblje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što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kvalitetnije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pruža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usluge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potrošačima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time </a:t>
            </a:r>
            <a:r>
              <a:rPr lang="en-US" dirty="0" err="1" smtClean="0">
                <a:solidFill>
                  <a:schemeClr val="bg1"/>
                </a:solidFill>
              </a:rPr>
              <a:t>potspešuju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podizanje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nivoa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ostvarene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Najčešće greške prilikom ocenjivanja zaposlenih | PROPISI.NET | Svi propisi  Republike Srbije online"/>
          <p:cNvPicPr>
            <a:picLocks noChangeAspect="1" noChangeArrowheads="1"/>
          </p:cNvPicPr>
          <p:nvPr/>
        </p:nvPicPr>
        <p:blipFill>
          <a:blip r:embed="rId2" cstate="print"/>
          <a:srcRect l="17529" t="17715" r="15333" b="51723"/>
          <a:stretch>
            <a:fillRect/>
          </a:stretch>
        </p:blipFill>
        <p:spPr bwMode="auto">
          <a:xfrm>
            <a:off x="4889500" y="4067976"/>
            <a:ext cx="3873500" cy="9231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27483" y="329684"/>
            <a:ext cx="3663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MARKETING KONTROLA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800" y="1282700"/>
            <a:ext cx="8610600" cy="469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Posao</a:t>
            </a:r>
            <a:r>
              <a:rPr lang="en-US" dirty="0" smtClean="0"/>
              <a:t> marketing </a:t>
            </a:r>
            <a:r>
              <a:rPr lang="en-US" dirty="0" err="1" smtClean="0"/>
              <a:t>odelenja</a:t>
            </a:r>
            <a:r>
              <a:rPr lang="en-US" dirty="0" smtClean="0"/>
              <a:t> </a:t>
            </a:r>
            <a:r>
              <a:rPr lang="en-US" dirty="0" err="1" smtClean="0"/>
              <a:t>obuhvata</a:t>
            </a:r>
            <a:r>
              <a:rPr lang="en-US" dirty="0" smtClean="0"/>
              <a:t> </a:t>
            </a:r>
            <a:r>
              <a:rPr lang="en-US" dirty="0" err="1" smtClean="0"/>
              <a:t>planiranje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kontrolu</a:t>
            </a:r>
            <a:r>
              <a:rPr lang="en-US" dirty="0" smtClean="0"/>
              <a:t> </a:t>
            </a:r>
            <a:r>
              <a:rPr lang="en-US" dirty="0" err="1" smtClean="0"/>
              <a:t>marketingaktivnost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41300" y="183308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Sistemi</a:t>
            </a:r>
            <a:r>
              <a:rPr lang="en-US" dirty="0" smtClean="0"/>
              <a:t> marketing-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neophodni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bi se </a:t>
            </a:r>
            <a:r>
              <a:rPr lang="en-US" dirty="0" err="1" smtClean="0"/>
              <a:t>konkretna</a:t>
            </a:r>
            <a:r>
              <a:rPr lang="en-US" dirty="0" smtClean="0"/>
              <a:t> </a:t>
            </a:r>
            <a:r>
              <a:rPr lang="en-US" dirty="0" err="1" smtClean="0"/>
              <a:t>kompanija</a:t>
            </a:r>
            <a:r>
              <a:rPr lang="en-US" dirty="0" smtClean="0"/>
              <a:t> </a:t>
            </a:r>
            <a:r>
              <a:rPr lang="en-US" dirty="0" err="1" smtClean="0"/>
              <a:t>uverila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li</a:t>
            </a:r>
            <a:r>
              <a:rPr lang="en-US" dirty="0" smtClean="0"/>
              <a:t> </a:t>
            </a:r>
            <a:r>
              <a:rPr lang="en-US" dirty="0" err="1" smtClean="0"/>
              <a:t>posluje</a:t>
            </a:r>
            <a:r>
              <a:rPr lang="en-US" dirty="0" smtClean="0"/>
              <a:t> </a:t>
            </a:r>
            <a:r>
              <a:rPr lang="en-US" dirty="0" err="1" smtClean="0"/>
              <a:t>uspešno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turbulentnijem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.</a:t>
            </a:r>
          </a:p>
          <a:p>
            <a:r>
              <a:rPr lang="en-US" dirty="0" smtClean="0"/>
              <a:t> U </a:t>
            </a:r>
            <a:r>
              <a:rPr lang="en-US" dirty="0" err="1" smtClean="0"/>
              <a:t>praksi</a:t>
            </a:r>
            <a:r>
              <a:rPr lang="en-US" dirty="0" smtClean="0"/>
              <a:t> se </a:t>
            </a:r>
            <a:r>
              <a:rPr lang="en-US" dirty="0" err="1" smtClean="0"/>
              <a:t>razlikuju</a:t>
            </a:r>
            <a:r>
              <a:rPr lang="en-US" dirty="0" smtClean="0"/>
              <a:t> </a:t>
            </a:r>
            <a:r>
              <a:rPr lang="en-US" dirty="0" err="1" smtClean="0"/>
              <a:t>četiri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marketing-</a:t>
            </a:r>
            <a:r>
              <a:rPr lang="en-US" dirty="0" err="1" smtClean="0"/>
              <a:t>kontrole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14191" y="3352284"/>
            <a:ext cx="289566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Kontrola</a:t>
            </a:r>
            <a:r>
              <a:rPr lang="en-US" b="1" dirty="0" smtClean="0"/>
              <a:t> </a:t>
            </a:r>
            <a:r>
              <a:rPr lang="en-US" b="1" dirty="0" err="1" smtClean="0"/>
              <a:t>godišnjeg</a:t>
            </a:r>
            <a:r>
              <a:rPr lang="en-US" b="1" dirty="0" smtClean="0"/>
              <a:t> </a:t>
            </a:r>
            <a:r>
              <a:rPr lang="en-US" b="1" dirty="0" err="1" smtClean="0"/>
              <a:t>plana</a:t>
            </a: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Kontrola</a:t>
            </a:r>
            <a:r>
              <a:rPr lang="en-US" b="1" dirty="0" smtClean="0"/>
              <a:t> </a:t>
            </a:r>
            <a:r>
              <a:rPr lang="en-US" b="1" dirty="0" err="1" smtClean="0"/>
              <a:t>profitabilnosti</a:t>
            </a: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Kontrola</a:t>
            </a:r>
            <a:r>
              <a:rPr lang="en-US" b="1" dirty="0" smtClean="0"/>
              <a:t> </a:t>
            </a:r>
            <a:r>
              <a:rPr lang="en-US" b="1" dirty="0" err="1" smtClean="0"/>
              <a:t>delotvornosti</a:t>
            </a: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Strateška</a:t>
            </a:r>
            <a:r>
              <a:rPr lang="en-US" b="1" dirty="0" smtClean="0"/>
              <a:t> </a:t>
            </a:r>
            <a:r>
              <a:rPr lang="en-US" b="1" dirty="0" err="1" smtClean="0"/>
              <a:t>kontrola</a:t>
            </a:r>
            <a:endParaRPr lang="en-US" b="1" dirty="0"/>
          </a:p>
        </p:txBody>
      </p:sp>
      <p:pic>
        <p:nvPicPr>
          <p:cNvPr id="22530" name="Picture 2" descr="Strategijski menadžment - Sportski menadžment - Teorija sporta -  Savremenisport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9275" y="2540000"/>
            <a:ext cx="4585804" cy="2397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40183" y="76200"/>
            <a:ext cx="3663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MARKETING KONTROLA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8391" y="736084"/>
            <a:ext cx="30043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1. </a:t>
            </a:r>
            <a:r>
              <a:rPr lang="en-US" sz="2000" dirty="0" err="1" smtClean="0">
                <a:solidFill>
                  <a:schemeClr val="bg1"/>
                </a:solidFill>
              </a:rPr>
              <a:t>Kontrola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godišnjeg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plana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8300" y="1208385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smtClean="0"/>
              <a:t>Marketing </a:t>
            </a:r>
            <a:r>
              <a:rPr lang="en-US" b="1" u="sng" dirty="0" err="1" smtClean="0"/>
              <a:t>osoblje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proverava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proteklo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izvršenje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godišnjeg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plana</a:t>
            </a:r>
            <a:r>
              <a:rPr lang="en-US" b="1" u="sng" dirty="0" smtClean="0"/>
              <a:t>,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ukoliko</a:t>
            </a:r>
            <a:r>
              <a:rPr lang="en-US" b="1" u="sng" dirty="0" smtClean="0"/>
              <a:t> je </a:t>
            </a:r>
            <a:r>
              <a:rPr lang="en-US" b="1" u="sng" dirty="0" err="1" smtClean="0"/>
              <a:t>potrebno</a:t>
            </a:r>
            <a:r>
              <a:rPr lang="en-US" b="1" u="sng" dirty="0" smtClean="0"/>
              <a:t>, </a:t>
            </a:r>
            <a:r>
              <a:rPr lang="en-US" b="1" u="sng" dirty="0" err="1" smtClean="0"/>
              <a:t>preduzima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korektivne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akcije</a:t>
            </a:r>
            <a:r>
              <a:rPr lang="en-US" b="1" u="sng" dirty="0" smtClean="0"/>
              <a:t>. </a:t>
            </a:r>
            <a:endParaRPr lang="en-US" b="1" u="sng" dirty="0"/>
          </a:p>
        </p:txBody>
      </p:sp>
      <p:sp>
        <p:nvSpPr>
          <p:cNvPr id="12" name="Rectangle 11"/>
          <p:cNvSpPr/>
          <p:nvPr/>
        </p:nvSpPr>
        <p:spPr>
          <a:xfrm>
            <a:off x="4318000" y="172718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Suština kontrole godišnjeg plana je u upravljanju na osnovu ciljeva, koje uključuje četiri postupka: 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Mesečni ili kvartalni zadaci, kao orijentacione tačke, postavljeni od strane uprave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Uprava prati, na određenom tržištu, izvršenje godišnjeg plana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Utvrđuju se uzroci bilo kojih od ozbiljnijih odstupanja u izvršenju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Preduzimanje korektivnih akcija, u cilju eliminisanja jaza između postavljenih zadataka i izvršenja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3554" name="Picture 2" descr="Какой бывает маркетинг? | GeekBrains - образовательный портал"/>
          <p:cNvPicPr>
            <a:picLocks noChangeAspect="1" noChangeArrowheads="1"/>
          </p:cNvPicPr>
          <p:nvPr/>
        </p:nvPicPr>
        <p:blipFill>
          <a:blip r:embed="rId2" cstate="print"/>
          <a:srcRect l="12450"/>
          <a:stretch>
            <a:fillRect/>
          </a:stretch>
        </p:blipFill>
        <p:spPr bwMode="auto">
          <a:xfrm>
            <a:off x="165099" y="1917700"/>
            <a:ext cx="4104043" cy="2959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40183" y="76200"/>
            <a:ext cx="3663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MARKETING KONTROLA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8391" y="736084"/>
            <a:ext cx="30043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1. </a:t>
            </a:r>
            <a:r>
              <a:rPr lang="en-US" sz="2000" dirty="0" err="1" smtClean="0">
                <a:solidFill>
                  <a:schemeClr val="bg1"/>
                </a:solidFill>
              </a:rPr>
              <a:t>Kontrola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godišnjeg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plana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8300" y="1208385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err="1" smtClean="0"/>
              <a:t>Za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proveru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izvršenja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plana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menadžeri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koriste</a:t>
            </a:r>
            <a:r>
              <a:rPr lang="en-US" b="1" u="sng" dirty="0" smtClean="0"/>
              <a:t> pet </a:t>
            </a:r>
            <a:r>
              <a:rPr lang="en-US" b="1" u="sng" dirty="0" err="1" smtClean="0"/>
              <a:t>sredstava</a:t>
            </a:r>
            <a:r>
              <a:rPr lang="en-US" b="1" u="sng" dirty="0" smtClean="0"/>
              <a:t>:</a:t>
            </a:r>
            <a:endParaRPr lang="en-US" b="1" u="sng" dirty="0"/>
          </a:p>
        </p:txBody>
      </p:sp>
      <p:pic>
        <p:nvPicPr>
          <p:cNvPr id="23554" name="Picture 2" descr="Какой бывает маркетинг? | GeekBrains - образовательный портал"/>
          <p:cNvPicPr>
            <a:picLocks noChangeAspect="1" noChangeArrowheads="1"/>
          </p:cNvPicPr>
          <p:nvPr/>
        </p:nvPicPr>
        <p:blipFill>
          <a:blip r:embed="rId2" cstate="print"/>
          <a:srcRect l="12450"/>
          <a:stretch>
            <a:fillRect/>
          </a:stretch>
        </p:blipFill>
        <p:spPr bwMode="auto">
          <a:xfrm>
            <a:off x="609599" y="1892300"/>
            <a:ext cx="4104043" cy="29591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5078090" y="2082284"/>
            <a:ext cx="322774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Analiza</a:t>
            </a:r>
            <a:r>
              <a:rPr lang="en-US" b="1" dirty="0" smtClean="0"/>
              <a:t> </a:t>
            </a:r>
            <a:r>
              <a:rPr lang="en-US" b="1" dirty="0" err="1" smtClean="0"/>
              <a:t>prodaje</a:t>
            </a: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Analiza</a:t>
            </a:r>
            <a:r>
              <a:rPr lang="en-US" b="1" dirty="0" smtClean="0"/>
              <a:t> </a:t>
            </a:r>
            <a:r>
              <a:rPr lang="en-US" b="1" dirty="0" err="1" smtClean="0"/>
              <a:t>tržišnog</a:t>
            </a:r>
            <a:r>
              <a:rPr lang="en-US" b="1" dirty="0" smtClean="0"/>
              <a:t> </a:t>
            </a:r>
            <a:r>
              <a:rPr lang="en-US" b="1" dirty="0" err="1" smtClean="0"/>
              <a:t>učešća</a:t>
            </a: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pl-PL" b="1" dirty="0" smtClean="0"/>
              <a:t>Analiza troškova marketinga</a:t>
            </a:r>
            <a:endParaRPr lang="en-US" b="1" dirty="0" smtClean="0"/>
          </a:p>
          <a:p>
            <a:pPr marL="342900" indent="-342900"/>
            <a:r>
              <a:rPr lang="pl-PL" b="1" dirty="0" smtClean="0"/>
              <a:t> u odnosu prema prodaji</a:t>
            </a: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Finansijska</a:t>
            </a:r>
            <a:r>
              <a:rPr lang="en-US" b="1" dirty="0" smtClean="0"/>
              <a:t> </a:t>
            </a:r>
            <a:r>
              <a:rPr lang="en-US" b="1" dirty="0" err="1" smtClean="0"/>
              <a:t>analiza</a:t>
            </a: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Praćenje</a:t>
            </a:r>
            <a:r>
              <a:rPr lang="en-US" b="1" dirty="0" smtClean="0"/>
              <a:t> </a:t>
            </a:r>
            <a:r>
              <a:rPr lang="en-US" b="1" dirty="0" err="1" smtClean="0"/>
              <a:t>stavova</a:t>
            </a:r>
            <a:r>
              <a:rPr lang="en-US" b="1" dirty="0" smtClean="0"/>
              <a:t> </a:t>
            </a:r>
            <a:r>
              <a:rPr lang="en-US" b="1" dirty="0" err="1" smtClean="0"/>
              <a:t>kupaca</a:t>
            </a:r>
            <a:endParaRPr lang="en-US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5029200" y="4064000"/>
            <a:ext cx="345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KOREKTIVNA AKCIJA </a:t>
            </a:r>
            <a:endParaRPr lang="en-US" sz="2800" b="1" dirty="0"/>
          </a:p>
        </p:txBody>
      </p:sp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40183" y="76200"/>
            <a:ext cx="3663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MARKETING KONTROLA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75091" y="736084"/>
            <a:ext cx="29029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2. </a:t>
            </a:r>
            <a:r>
              <a:rPr lang="en-US" sz="2000" dirty="0" err="1" smtClean="0">
                <a:solidFill>
                  <a:schemeClr val="bg1"/>
                </a:solidFill>
              </a:rPr>
              <a:t>Kontrola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profitabilnosti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4000" y="227758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Metodologija</a:t>
            </a:r>
            <a:r>
              <a:rPr lang="en-US" dirty="0" smtClean="0"/>
              <a:t> </a:t>
            </a:r>
            <a:r>
              <a:rPr lang="en-US" dirty="0" err="1" smtClean="0"/>
              <a:t>analize</a:t>
            </a:r>
            <a:r>
              <a:rPr lang="en-US" dirty="0" smtClean="0"/>
              <a:t> marketing </a:t>
            </a:r>
            <a:r>
              <a:rPr lang="en-US" dirty="0" err="1" smtClean="0"/>
              <a:t>profitabilnosti</a:t>
            </a:r>
            <a:r>
              <a:rPr lang="x-none" dirty="0" smtClean="0"/>
              <a:t>:</a:t>
            </a:r>
            <a:r>
              <a:rPr lang="en-US" dirty="0" smtClean="0"/>
              <a:t> 1.faza: </a:t>
            </a:r>
            <a:r>
              <a:rPr lang="en-US" dirty="0" err="1" smtClean="0"/>
              <a:t>identifikacija</a:t>
            </a:r>
            <a:r>
              <a:rPr lang="en-US" dirty="0" smtClean="0"/>
              <a:t> </a:t>
            </a:r>
            <a:r>
              <a:rPr lang="en-US" dirty="0" err="1" smtClean="0"/>
              <a:t>funkcionalnih</a:t>
            </a:r>
            <a:r>
              <a:rPr lang="en-US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 2.faza: </a:t>
            </a:r>
            <a:r>
              <a:rPr lang="en-US" dirty="0" err="1" smtClean="0"/>
              <a:t>alokacija</a:t>
            </a:r>
            <a:r>
              <a:rPr lang="en-US" dirty="0" smtClean="0"/>
              <a:t> </a:t>
            </a:r>
            <a:r>
              <a:rPr lang="en-US" dirty="0" err="1" smtClean="0"/>
              <a:t>funkcionalnih</a:t>
            </a:r>
            <a:r>
              <a:rPr lang="en-US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jedinice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 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faza</a:t>
            </a:r>
            <a:r>
              <a:rPr lang="en-US" dirty="0" smtClean="0"/>
              <a:t>: </a:t>
            </a:r>
            <a:r>
              <a:rPr lang="en-US" dirty="0" err="1" smtClean="0"/>
              <a:t>priprema</a:t>
            </a:r>
            <a:r>
              <a:rPr lang="en-US" dirty="0" smtClean="0"/>
              <a:t> </a:t>
            </a:r>
            <a:r>
              <a:rPr lang="en-US" dirty="0" err="1" smtClean="0"/>
              <a:t>iskaza</a:t>
            </a:r>
            <a:r>
              <a:rPr lang="en-US" dirty="0" smtClean="0"/>
              <a:t> o </a:t>
            </a:r>
            <a:r>
              <a:rPr lang="en-US" dirty="0" err="1" smtClean="0"/>
              <a:t>profitu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gubitku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svaku</a:t>
            </a:r>
            <a:r>
              <a:rPr lang="en-US" dirty="0" smtClean="0"/>
              <a:t> </a:t>
            </a:r>
            <a:r>
              <a:rPr lang="en-US" dirty="0" err="1" smtClean="0"/>
              <a:t>jedinicu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-139700" y="1234986"/>
            <a:ext cx="9334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b="1" u="sng" dirty="0" smtClean="0">
                <a:latin typeface="Calibri" pitchFamily="34" charset="0"/>
                <a:cs typeface="Calibri" pitchFamily="34" charset="0"/>
              </a:rPr>
              <a:t>Utvrđivanje stvarne profitabilnosti različitih proizvoda, područja, tržišta krajnje potrošnje, trgovačkih kanala i veličina narudžbi.</a:t>
            </a:r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168400" y="4318000"/>
            <a:ext cx="6794500" cy="584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 smtClean="0"/>
              <a:t>UTVRĐIVANJE NAJBOLJE KOREKTIVNE AKCIJE </a:t>
            </a:r>
            <a:endParaRPr lang="en-US" sz="2000" dirty="0"/>
          </a:p>
        </p:txBody>
      </p:sp>
      <p:pic>
        <p:nvPicPr>
          <p:cNvPr id="24578" name="Picture 2" descr="Corrective action concept illustration Pictures, Corrective action concept  illustration Stock Photos &amp; Images | Depositphotos®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5300" y="1917700"/>
            <a:ext cx="2946400" cy="2278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1061</Words>
  <Application>Microsoft Office PowerPoint</Application>
  <PresentationFormat>On-screen Show (16:9)</PresentationFormat>
  <Paragraphs>131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2021-05-12T12:32:40Z</dcterms:modified>
</cp:coreProperties>
</file>