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336" r:id="rId3"/>
    <p:sldId id="346" r:id="rId4"/>
    <p:sldId id="347" r:id="rId5"/>
    <p:sldId id="345" r:id="rId6"/>
    <p:sldId id="359" r:id="rId7"/>
    <p:sldId id="349" r:id="rId8"/>
    <p:sldId id="355" r:id="rId9"/>
    <p:sldId id="360" r:id="rId10"/>
    <p:sldId id="361" r:id="rId11"/>
  </p:sldIdLst>
  <p:sldSz cx="9144000" cy="5143500" type="screen16x9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588" y="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85930-2322-48D0-8B0A-51AD5B0C797B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13FBAA-0072-4837-86D3-F2640CD042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3557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3FBAA-0072-4837-86D3-F2640CD0423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4972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3031C-6A7F-66BC-91F2-4BC99EC6C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4210D8-2F95-BFE4-8F5F-95D0F397D4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FF68ED-981F-0BBE-B388-12B7EB34B4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9D43B6-1239-2E41-0233-D9692FE284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3FBAA-0072-4837-86D3-F2640CD0423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38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118FCE-5DC6-4F46-C045-6E9CDF457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DA79CE-CEA2-76E4-0571-7AD9FA2268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719088-BF31-509F-9A39-511DDEF617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EE5F2C-C176-DF8D-B779-16588EED12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3FBAA-0072-4837-86D3-F2640CD0423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055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36658-71B9-3D9C-AA75-8DCE56BCA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F296F0-5B81-C517-D399-B4AFA630DE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75C7BD-B3CD-7E47-7EBA-9D8FF9EA1B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E8EA00-B102-96A6-F2CC-A5A56EA9B7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3FBAA-0072-4837-86D3-F2640CD0423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90358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BA3CE-C9AD-204F-EBCB-42432F34F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70D3F7-170A-9731-40AE-E056C73F13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78F787-2C3E-4FFB-30D8-D2F4AA7F04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6E5150-510B-BF77-0BE1-EFB7CDC708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3FBAA-0072-4837-86D3-F2640CD0423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5551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FB7D0-B214-C223-5A12-5998BDCB2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4ED77A-9265-520C-F98A-F16CED127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8C5120-3D2F-34B0-4022-9F1ABD1905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73A4A6-6D83-22FA-FC12-DAD31EB9DC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3FBAA-0072-4837-86D3-F2640CD0423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3945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21082-FDF3-2B43-03B2-1AE9FEFCA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438072-2ABE-1A3C-7A97-0BCBD11778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646359-387D-00F6-88FF-0E2FFFE28E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CD2551-8F8F-C72C-3464-4EF11FF5E0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3FBAA-0072-4837-86D3-F2640CD0423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05663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C8FD2-8F89-0EC3-9F87-BFB8473AF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E62485-E251-DD9D-6460-BADFB3FE2F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9A8D15-0E0A-4F1A-D828-EB13B23F22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7CF5AA-41C8-4C17-E22C-720048770E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3FBAA-0072-4837-86D3-F2640CD0423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9420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31248-6848-AD88-D44B-ADEC55696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A9133C-30F9-B006-FED9-2DBEA5C8FD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7DD1AA-D8C0-0984-5878-0E5F56990F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C39CCB-8871-7252-41A1-A0FCAF6D55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3FBAA-0072-4837-86D3-F2640CD0423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474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16.03.2026.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788216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16.03.2026.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619780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16.03.2026.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258936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16.03.2026.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593411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16.03.2026.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283822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16.03.2026.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4075221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16.03.2026.</a:t>
            </a:fld>
            <a:endParaRPr lang="sr-Cyrl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343943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16.03.2026.</a:t>
            </a:fld>
            <a:endParaRPr lang="sr-Cyrl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591233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16.03.2026.</a:t>
            </a:fld>
            <a:endParaRPr lang="sr-Cyrl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0516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16.03.2026.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855378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Cyrl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16.03.2026.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737756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A7A66-A758-4038-BD20-59D4A075E212}" type="datetimeFigureOut">
              <a:rPr lang="sr-Cyrl-RS" smtClean="0"/>
              <a:t>16.03.2026.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701336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ew">
            <a:extLst>
              <a:ext uri="{FF2B5EF4-FFF2-40B4-BE49-F238E27FC236}">
                <a16:creationId xmlns:a16="http://schemas.microsoft.com/office/drawing/2014/main" id="{E121B434-C6DB-6455-6C7A-7DD88476E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907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13200" y="4844356"/>
            <a:ext cx="6081212" cy="389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r-Cyrl-RS" sz="1200" b="1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Академија Западна Србија – одсек Ваљево, предмет: Менаџмент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C54B1F-C794-9C9E-5B98-51908852617C}"/>
              </a:ext>
            </a:extLst>
          </p:cNvPr>
          <p:cNvSpPr txBox="1"/>
          <p:nvPr/>
        </p:nvSpPr>
        <p:spPr>
          <a:xfrm>
            <a:off x="3268598" y="2102355"/>
            <a:ext cx="23326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  <a:ea typeface="Yu Gothic" panose="020B0400000000000000" pitchFamily="34" charset="-128"/>
              </a:rPr>
              <a:t>Планирање</a:t>
            </a:r>
            <a:endParaRPr lang="en-GB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Bold Condensed" panose="020B0502040204020203" pitchFamily="34" charset="0"/>
              <a:ea typeface="Yu Gothic" panose="020B0400000000000000" pitchFamily="34" charset="-12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D875D2-D99C-BE1D-B062-2B228FF6EC9E}"/>
              </a:ext>
            </a:extLst>
          </p:cNvPr>
          <p:cNvSpPr txBox="1"/>
          <p:nvPr/>
        </p:nvSpPr>
        <p:spPr>
          <a:xfrm>
            <a:off x="3707904" y="1883608"/>
            <a:ext cx="13628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Сесија</a:t>
            </a:r>
            <a:r>
              <a:rPr lang="sr-Cyrl-R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 </a:t>
            </a:r>
            <a:r>
              <a:rPr lang="sr-Cyrl-R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</a:rPr>
              <a:t>шеста:</a:t>
            </a:r>
            <a:endParaRPr lang="en-GB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Bold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035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4B64A-624D-B9E3-FE43-945E83F0A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55015-8845-44AB-5140-BD023CB59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Пословна политика</a:t>
            </a:r>
            <a:endParaRPr lang="en-GB" sz="32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ED9BA-2168-97E3-1C99-92DBB69173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Правила понашања било које организације у опхођењу с окружењем</a:t>
            </a:r>
          </a:p>
          <a:p>
            <a:pPr lvl="1"/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Правила</a:t>
            </a:r>
          </a:p>
          <a:p>
            <a:pPr lvl="1"/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Процедуре</a:t>
            </a:r>
            <a:endParaRPr lang="en-GB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1267E3D-85A3-EF5B-E3EA-0995D6E967AA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7857745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6C9EB-F14C-99D6-DF29-E26A8F6C9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B31BE-CC46-4760-0833-65022C09A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en-GB" sz="32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FCB100-4D51-F341-C611-024807F5D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r-Cyrl-RS" sz="40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sr-Cyrl-RS" sz="4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Планирање је ништа</a:t>
            </a:r>
          </a:p>
          <a:p>
            <a:pPr marL="0" indent="0" algn="ctr">
              <a:buNone/>
            </a:pPr>
            <a:r>
              <a:rPr lang="sr-Cyrl-RS" sz="4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План је све!</a:t>
            </a:r>
            <a:endParaRPr lang="en-GB" sz="40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770065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80FE2-92AE-9E63-C2E0-008B959C9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reviewer">
            <a:extLst>
              <a:ext uri="{FF2B5EF4-FFF2-40B4-BE49-F238E27FC236}">
                <a16:creationId xmlns:a16="http://schemas.microsoft.com/office/drawing/2014/main" id="{7E799248-AF0B-607E-13C7-61629741E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907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D87BD2-0F1A-3C88-9548-4CB91DAED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en-GB" sz="32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71A0A5-0E3C-4CB5-7451-70657DDE97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r-Cyrl-R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sr-Cyrl-R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Планирање је моделирање будућности</a:t>
            </a:r>
            <a:endParaRPr lang="en-GB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6B6B51B-A18D-DCF3-C2CA-227336B0DB0B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B0EFD2B-3040-E934-7282-D678E652E945}"/>
              </a:ext>
            </a:extLst>
          </p:cNvPr>
          <p:cNvSpPr txBox="1"/>
          <p:nvPr/>
        </p:nvSpPr>
        <p:spPr>
          <a:xfrm>
            <a:off x="1043608" y="1275606"/>
            <a:ext cx="2116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Обезбеђује правац</a:t>
            </a:r>
            <a:endParaRPr lang="en-GB" dirty="0">
              <a:highlight>
                <a:srgbClr val="FFFF00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0485D0-DD20-7948-957F-A591F4166AE8}"/>
              </a:ext>
            </a:extLst>
          </p:cNvPr>
          <p:cNvSpPr txBox="1"/>
          <p:nvPr/>
        </p:nvSpPr>
        <p:spPr>
          <a:xfrm>
            <a:off x="5580112" y="3507854"/>
            <a:ext cx="2412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Смањује несигурност</a:t>
            </a:r>
            <a:endParaRPr lang="en-GB" dirty="0">
              <a:highlight>
                <a:srgbClr val="FFFF00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0D957F-9290-455C-15FE-828A3295A9AF}"/>
              </a:ext>
            </a:extLst>
          </p:cNvPr>
          <p:cNvSpPr txBox="1"/>
          <p:nvPr/>
        </p:nvSpPr>
        <p:spPr>
          <a:xfrm>
            <a:off x="1043607" y="3507854"/>
            <a:ext cx="2131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Смањује трошкове</a:t>
            </a:r>
            <a:endParaRPr lang="en-GB" dirty="0">
              <a:highlight>
                <a:srgbClr val="FFFF00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356A47-DD2D-B9B0-6C70-178B3E30E621}"/>
              </a:ext>
            </a:extLst>
          </p:cNvPr>
          <p:cNvSpPr txBox="1"/>
          <p:nvPr/>
        </p:nvSpPr>
        <p:spPr>
          <a:xfrm>
            <a:off x="2987824" y="4155926"/>
            <a:ext cx="2226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Утврђује стандарде</a:t>
            </a:r>
            <a:endParaRPr lang="en-GB" dirty="0">
              <a:highlight>
                <a:srgbClr val="FFFF00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59026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55565-10B2-8EFC-7EBE-C898A5464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11047-A32B-D594-4485-5035BE4B7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Критеријуми за планове организације</a:t>
            </a:r>
            <a:endParaRPr lang="en-GB" sz="32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6D5F72-D02D-9939-FFB5-FCFFAF4A3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Обим</a:t>
            </a:r>
          </a:p>
          <a:p>
            <a:r>
              <a:rPr lang="sr-Cyrl-RS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Временски оквир</a:t>
            </a:r>
          </a:p>
          <a:p>
            <a:r>
              <a:rPr lang="sr-Cyrl-RS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Специфичност</a:t>
            </a:r>
          </a:p>
          <a:p>
            <a:r>
              <a:rPr lang="sr-Cyrl-RS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Учесталост примене</a:t>
            </a:r>
            <a:endParaRPr lang="en-GB" sz="28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D8982F3-B477-9617-4434-EB974C636823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09C3BF11-CF35-674F-81CD-E52392F2DF87}"/>
              </a:ext>
            </a:extLst>
          </p:cNvPr>
          <p:cNvSpPr txBox="1"/>
          <p:nvPr/>
        </p:nvSpPr>
        <p:spPr>
          <a:xfrm>
            <a:off x="3347864" y="3446503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Обим </a:t>
            </a:r>
            <a:endParaRPr lang="en-GB" dirty="0">
              <a:highlight>
                <a:srgbClr val="FFFF00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0D6CDA-3B08-2FB2-B38C-EEE0DE283B00}"/>
              </a:ext>
            </a:extLst>
          </p:cNvPr>
          <p:cNvSpPr txBox="1"/>
          <p:nvPr/>
        </p:nvSpPr>
        <p:spPr>
          <a:xfrm>
            <a:off x="2627784" y="4059821"/>
            <a:ext cx="1618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Стратегијски </a:t>
            </a:r>
            <a:endParaRPr lang="en-GB" dirty="0">
              <a:highlight>
                <a:srgbClr val="FFFF00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024EA4-226E-3D5C-ADBC-811467322AB3}"/>
              </a:ext>
            </a:extLst>
          </p:cNvPr>
          <p:cNvSpPr txBox="1"/>
          <p:nvPr/>
        </p:nvSpPr>
        <p:spPr>
          <a:xfrm>
            <a:off x="2703381" y="4578682"/>
            <a:ext cx="1467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Оперативни</a:t>
            </a:r>
            <a:endParaRPr lang="en-GB" dirty="0">
              <a:highlight>
                <a:srgbClr val="FFFF00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BE7848-FF4D-9695-093D-CA5E6CBA7FD4}"/>
              </a:ext>
            </a:extLst>
          </p:cNvPr>
          <p:cNvSpPr txBox="1"/>
          <p:nvPr/>
        </p:nvSpPr>
        <p:spPr>
          <a:xfrm>
            <a:off x="4151289" y="4059821"/>
            <a:ext cx="1321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>
                <a:highlight>
                  <a:srgbClr val="FF00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Дугорочни</a:t>
            </a:r>
            <a:endParaRPr lang="en-GB" dirty="0">
              <a:highlight>
                <a:srgbClr val="FF0000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958A0C-F33F-6332-0E33-50A1AFC80E49}"/>
              </a:ext>
            </a:extLst>
          </p:cNvPr>
          <p:cNvSpPr txBox="1"/>
          <p:nvPr/>
        </p:nvSpPr>
        <p:spPr>
          <a:xfrm>
            <a:off x="4151289" y="4571681"/>
            <a:ext cx="1583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>
                <a:highlight>
                  <a:srgbClr val="FF00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Краткорочни</a:t>
            </a:r>
            <a:endParaRPr lang="en-GB" dirty="0">
              <a:highlight>
                <a:srgbClr val="FF0000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BF1806-DF2D-9B9B-DF06-AF2749D481E6}"/>
              </a:ext>
            </a:extLst>
          </p:cNvPr>
          <p:cNvSpPr txBox="1"/>
          <p:nvPr/>
        </p:nvSpPr>
        <p:spPr>
          <a:xfrm>
            <a:off x="4139952" y="3446503"/>
            <a:ext cx="833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>
                <a:highlight>
                  <a:srgbClr val="FF00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Време</a:t>
            </a:r>
            <a:endParaRPr lang="en-GB" dirty="0">
              <a:highlight>
                <a:srgbClr val="FF0000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FE3844-7390-9808-80E7-04D80F66A5B1}"/>
              </a:ext>
            </a:extLst>
          </p:cNvPr>
          <p:cNvSpPr txBox="1"/>
          <p:nvPr/>
        </p:nvSpPr>
        <p:spPr>
          <a:xfrm>
            <a:off x="5765923" y="3446503"/>
            <a:ext cx="1720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>
                <a:highlight>
                  <a:srgbClr val="FF00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Специфичност</a:t>
            </a:r>
            <a:endParaRPr lang="en-GB" dirty="0">
              <a:highlight>
                <a:srgbClr val="FF00FF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DACBB3-FB12-1D3D-EEFD-5C4C82B82BBB}"/>
              </a:ext>
            </a:extLst>
          </p:cNvPr>
          <p:cNvSpPr txBox="1"/>
          <p:nvPr/>
        </p:nvSpPr>
        <p:spPr>
          <a:xfrm>
            <a:off x="7499412" y="3446503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>
                <a:highlight>
                  <a:srgbClr val="00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Примена</a:t>
            </a:r>
            <a:endParaRPr lang="en-GB" dirty="0">
              <a:highlight>
                <a:srgbClr val="00FF00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50B55A-CFC5-ADD7-204C-B06F8C135A95}"/>
              </a:ext>
            </a:extLst>
          </p:cNvPr>
          <p:cNvSpPr txBox="1"/>
          <p:nvPr/>
        </p:nvSpPr>
        <p:spPr>
          <a:xfrm>
            <a:off x="5765923" y="4026285"/>
            <a:ext cx="1576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>
                <a:highlight>
                  <a:srgbClr val="FF00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Усмеравајући</a:t>
            </a:r>
            <a:endParaRPr lang="en-GB" dirty="0">
              <a:highlight>
                <a:srgbClr val="FF00FF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7D4168C-CF7F-2187-8D1C-85ECA59A159F}"/>
              </a:ext>
            </a:extLst>
          </p:cNvPr>
          <p:cNvSpPr txBox="1"/>
          <p:nvPr/>
        </p:nvSpPr>
        <p:spPr>
          <a:xfrm>
            <a:off x="5786996" y="4540895"/>
            <a:ext cx="1515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>
                <a:highlight>
                  <a:srgbClr val="FF00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Специфични</a:t>
            </a:r>
            <a:endParaRPr lang="en-GB" dirty="0">
              <a:highlight>
                <a:srgbClr val="FF00FF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2C7FFE-FCB6-98E3-505D-10C1F06B5E9F}"/>
              </a:ext>
            </a:extLst>
          </p:cNvPr>
          <p:cNvSpPr txBox="1"/>
          <p:nvPr/>
        </p:nvSpPr>
        <p:spPr>
          <a:xfrm>
            <a:off x="7499412" y="4026285"/>
            <a:ext cx="15106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>
                <a:highlight>
                  <a:srgbClr val="00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Једнократни</a:t>
            </a:r>
            <a:endParaRPr lang="en-GB" dirty="0">
              <a:highlight>
                <a:srgbClr val="00FF00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A59CB5-05E3-64EF-F689-200EDA88BFAC}"/>
              </a:ext>
            </a:extLst>
          </p:cNvPr>
          <p:cNvSpPr txBox="1"/>
          <p:nvPr/>
        </p:nvSpPr>
        <p:spPr>
          <a:xfrm>
            <a:off x="7499412" y="4485973"/>
            <a:ext cx="887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>
                <a:highlight>
                  <a:srgbClr val="00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Трајни</a:t>
            </a:r>
            <a:endParaRPr lang="en-GB" dirty="0">
              <a:highlight>
                <a:srgbClr val="00FF00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36509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Preview">
            <a:extLst>
              <a:ext uri="{FF2B5EF4-FFF2-40B4-BE49-F238E27FC236}">
                <a16:creationId xmlns:a16="http://schemas.microsoft.com/office/drawing/2014/main" id="{EFD9FDA7-0060-F258-00B5-401CCAB1B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907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42A6A195-F685-77BD-4C33-48C7CAD5D7CC}"/>
              </a:ext>
            </a:extLst>
          </p:cNvPr>
          <p:cNvSpPr/>
          <p:nvPr/>
        </p:nvSpPr>
        <p:spPr>
          <a:xfrm>
            <a:off x="3425506" y="2074666"/>
            <a:ext cx="2592288" cy="1224136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/>
              <a:t>Планске одлуке</a:t>
            </a:r>
            <a:endParaRPr lang="en-GB" sz="3200" b="1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D6D3A12-6528-616E-F5E3-FD0DCEDF6D07}"/>
              </a:ext>
            </a:extLst>
          </p:cNvPr>
          <p:cNvSpPr/>
          <p:nvPr/>
        </p:nvSpPr>
        <p:spPr>
          <a:xfrm>
            <a:off x="830401" y="1211160"/>
            <a:ext cx="2592288" cy="1224136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600" b="1" dirty="0"/>
              <a:t>Буџет</a:t>
            </a:r>
            <a:endParaRPr lang="en-GB" sz="3600" b="1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6E11C13-85A7-16B3-5003-1ECBBFF3B154}"/>
              </a:ext>
            </a:extLst>
          </p:cNvPr>
          <p:cNvSpPr/>
          <p:nvPr/>
        </p:nvSpPr>
        <p:spPr>
          <a:xfrm>
            <a:off x="323528" y="2826646"/>
            <a:ext cx="2592288" cy="1224136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/>
              <a:t>Планови</a:t>
            </a:r>
            <a:endParaRPr lang="en-GB" sz="3200" b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A31D65A-463F-8B7F-C5C8-DFBB3E3967C4}"/>
              </a:ext>
            </a:extLst>
          </p:cNvPr>
          <p:cNvSpPr/>
          <p:nvPr/>
        </p:nvSpPr>
        <p:spPr>
          <a:xfrm>
            <a:off x="3275856" y="123478"/>
            <a:ext cx="2592288" cy="1224136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600" b="1" dirty="0"/>
              <a:t>Циљеви</a:t>
            </a:r>
            <a:endParaRPr lang="en-GB" sz="3600" b="1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B71E355-2004-C4D8-FBAC-2C5446ECC357}"/>
              </a:ext>
            </a:extLst>
          </p:cNvPr>
          <p:cNvSpPr/>
          <p:nvPr/>
        </p:nvSpPr>
        <p:spPr>
          <a:xfrm>
            <a:off x="5947792" y="850530"/>
            <a:ext cx="2592288" cy="1224136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b="1" dirty="0"/>
              <a:t>Политике</a:t>
            </a:r>
            <a:endParaRPr lang="en-GB" sz="2800" b="1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BE44DE1-3F19-D176-6DAA-0D9E6223520B}"/>
              </a:ext>
            </a:extLst>
          </p:cNvPr>
          <p:cNvSpPr/>
          <p:nvPr/>
        </p:nvSpPr>
        <p:spPr>
          <a:xfrm>
            <a:off x="6497238" y="2435296"/>
            <a:ext cx="2592288" cy="1224136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b="1" dirty="0"/>
              <a:t>Стратегије</a:t>
            </a:r>
            <a:endParaRPr lang="en-GB" sz="2800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C3FDA6E-4E01-215A-926A-45E4E19BD410}"/>
              </a:ext>
            </a:extLst>
          </p:cNvPr>
          <p:cNvSpPr/>
          <p:nvPr/>
        </p:nvSpPr>
        <p:spPr>
          <a:xfrm>
            <a:off x="5292080" y="3833072"/>
            <a:ext cx="2592288" cy="1224136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b="1" dirty="0"/>
              <a:t>Програми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415143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95DE9-3F77-9D91-5B05-E4A7BA141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6E78B-AEED-47B3-FCFF-06A550EFD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Технике креирање планова</a:t>
            </a:r>
            <a:endParaRPr lang="en-GB" sz="32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0C6B7-3A61-F443-97F0-85A4A9539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Процењивање пословног окружења</a:t>
            </a:r>
          </a:p>
          <a:p>
            <a:r>
              <a:rPr lang="sr-Cyrl-RS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Конкурентско извиђање</a:t>
            </a:r>
          </a:p>
          <a:p>
            <a:r>
              <a:rPr lang="sr-Cyrl-RS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Предвиђање</a:t>
            </a:r>
          </a:p>
          <a:p>
            <a:r>
              <a:rPr lang="sr-Cyrl-RS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Најбоље праксе (бенчмаркинг)</a:t>
            </a:r>
            <a:endParaRPr lang="en-GB" sz="28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BA7A0B5-EFED-B0C3-3CF7-C09A152781C2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78483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313C8-B3FA-B801-1C3E-C6415867A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2103C-E2CF-4095-318B-52EC39259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Сценарио</a:t>
            </a:r>
            <a:endParaRPr lang="en-GB" sz="32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FFDAD2-1A09-9469-D44A-D52085C5D7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r-Cyrl-RS" sz="40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sr-Cyrl-RS" sz="4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Сценарио је конзистентат поглед у будућност</a:t>
            </a:r>
            <a:endParaRPr lang="en-GB" sz="40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A74789B-E252-4007-79DD-B1EA7B091C68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9917821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B5FB5F-DC5A-5012-B595-52FDE7D90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8754A-A579-125B-6F2D-955D0F642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Сценарио</a:t>
            </a:r>
            <a:endParaRPr lang="en-GB" sz="32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71FDBF-AF5E-F5B3-A5F2-2EDCB8DB44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r-Cyrl-RS" sz="3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Стандард  / Алтернатива  / Изузетак</a:t>
            </a:r>
            <a:endParaRPr lang="en-GB" sz="36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67F7138-F3DC-C46A-0A60-80B66232FBF4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E92B95F-1C12-871C-ED44-D020F1F959F4}"/>
              </a:ext>
            </a:extLst>
          </p:cNvPr>
          <p:cNvCxnSpPr/>
          <p:nvPr/>
        </p:nvCxnSpPr>
        <p:spPr>
          <a:xfrm>
            <a:off x="1475656" y="2067694"/>
            <a:ext cx="0" cy="252692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F7A5BEA-99EE-64F1-C219-F12137493370}"/>
              </a:ext>
            </a:extLst>
          </p:cNvPr>
          <p:cNvSpPr/>
          <p:nvPr/>
        </p:nvSpPr>
        <p:spPr>
          <a:xfrm>
            <a:off x="4448629" y="2024743"/>
            <a:ext cx="587852" cy="2481943"/>
          </a:xfrm>
          <a:custGeom>
            <a:avLst/>
            <a:gdLst>
              <a:gd name="csX0" fmla="*/ 0 w 587852"/>
              <a:gd name="csY0" fmla="*/ 0 h 2481943"/>
              <a:gd name="csX1" fmla="*/ 14514 w 587852"/>
              <a:gd name="csY1" fmla="*/ 36286 h 2481943"/>
              <a:gd name="csX2" fmla="*/ 21771 w 587852"/>
              <a:gd name="csY2" fmla="*/ 72571 h 2481943"/>
              <a:gd name="csX3" fmla="*/ 36285 w 587852"/>
              <a:gd name="csY3" fmla="*/ 130628 h 2481943"/>
              <a:gd name="csX4" fmla="*/ 43542 w 587852"/>
              <a:gd name="csY4" fmla="*/ 181428 h 2481943"/>
              <a:gd name="csX5" fmla="*/ 50800 w 587852"/>
              <a:gd name="csY5" fmla="*/ 224971 h 2481943"/>
              <a:gd name="csX6" fmla="*/ 65314 w 587852"/>
              <a:gd name="csY6" fmla="*/ 312057 h 2481943"/>
              <a:gd name="csX7" fmla="*/ 72571 w 587852"/>
              <a:gd name="csY7" fmla="*/ 500743 h 2481943"/>
              <a:gd name="csX8" fmla="*/ 101600 w 587852"/>
              <a:gd name="csY8" fmla="*/ 544286 h 2481943"/>
              <a:gd name="csX9" fmla="*/ 137885 w 587852"/>
              <a:gd name="csY9" fmla="*/ 580571 h 2481943"/>
              <a:gd name="csX10" fmla="*/ 159657 w 587852"/>
              <a:gd name="csY10" fmla="*/ 602343 h 2481943"/>
              <a:gd name="csX11" fmla="*/ 188685 w 587852"/>
              <a:gd name="csY11" fmla="*/ 624114 h 2481943"/>
              <a:gd name="csX12" fmla="*/ 239485 w 587852"/>
              <a:gd name="csY12" fmla="*/ 653143 h 2481943"/>
              <a:gd name="csX13" fmla="*/ 275771 w 587852"/>
              <a:gd name="csY13" fmla="*/ 660400 h 2481943"/>
              <a:gd name="csX14" fmla="*/ 304800 w 587852"/>
              <a:gd name="csY14" fmla="*/ 674914 h 2481943"/>
              <a:gd name="csX15" fmla="*/ 333828 w 587852"/>
              <a:gd name="csY15" fmla="*/ 682171 h 2481943"/>
              <a:gd name="csX16" fmla="*/ 377371 w 587852"/>
              <a:gd name="csY16" fmla="*/ 696686 h 2481943"/>
              <a:gd name="csX17" fmla="*/ 399142 w 587852"/>
              <a:gd name="csY17" fmla="*/ 703943 h 2481943"/>
              <a:gd name="csX18" fmla="*/ 428171 w 587852"/>
              <a:gd name="csY18" fmla="*/ 725714 h 2481943"/>
              <a:gd name="csX19" fmla="*/ 493485 w 587852"/>
              <a:gd name="csY19" fmla="*/ 798286 h 2481943"/>
              <a:gd name="csX20" fmla="*/ 515257 w 587852"/>
              <a:gd name="csY20" fmla="*/ 805543 h 2481943"/>
              <a:gd name="csX21" fmla="*/ 537028 w 587852"/>
              <a:gd name="csY21" fmla="*/ 827314 h 2481943"/>
              <a:gd name="csX22" fmla="*/ 558800 w 587852"/>
              <a:gd name="csY22" fmla="*/ 841828 h 2481943"/>
              <a:gd name="csX23" fmla="*/ 587828 w 587852"/>
              <a:gd name="csY23" fmla="*/ 914400 h 2481943"/>
              <a:gd name="csX24" fmla="*/ 580571 w 587852"/>
              <a:gd name="csY24" fmla="*/ 1045028 h 2481943"/>
              <a:gd name="csX25" fmla="*/ 522514 w 587852"/>
              <a:gd name="csY25" fmla="*/ 1139371 h 2481943"/>
              <a:gd name="csX26" fmla="*/ 478971 w 587852"/>
              <a:gd name="csY26" fmla="*/ 1219200 h 2481943"/>
              <a:gd name="csX27" fmla="*/ 370114 w 587852"/>
              <a:gd name="csY27" fmla="*/ 1313543 h 2481943"/>
              <a:gd name="csX28" fmla="*/ 312057 w 587852"/>
              <a:gd name="csY28" fmla="*/ 1357086 h 2481943"/>
              <a:gd name="csX29" fmla="*/ 261257 w 587852"/>
              <a:gd name="csY29" fmla="*/ 1378857 h 2481943"/>
              <a:gd name="csX30" fmla="*/ 188685 w 587852"/>
              <a:gd name="csY30" fmla="*/ 1415143 h 2481943"/>
              <a:gd name="csX31" fmla="*/ 108857 w 587852"/>
              <a:gd name="csY31" fmla="*/ 1444171 h 2481943"/>
              <a:gd name="csX32" fmla="*/ 72571 w 587852"/>
              <a:gd name="csY32" fmla="*/ 1531257 h 2481943"/>
              <a:gd name="csX33" fmla="*/ 72571 w 587852"/>
              <a:gd name="csY33" fmla="*/ 2481943 h 24819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</a:cxnLst>
            <a:rect l="l" t="t" r="r" b="b"/>
            <a:pathLst>
              <a:path w="587852" h="2481943">
                <a:moveTo>
                  <a:pt x="0" y="0"/>
                </a:moveTo>
                <a:cubicBezTo>
                  <a:pt x="4838" y="12095"/>
                  <a:pt x="10771" y="23808"/>
                  <a:pt x="14514" y="36286"/>
                </a:cubicBezTo>
                <a:cubicBezTo>
                  <a:pt x="18058" y="48100"/>
                  <a:pt x="18997" y="60552"/>
                  <a:pt x="21771" y="72571"/>
                </a:cubicBezTo>
                <a:cubicBezTo>
                  <a:pt x="26256" y="92008"/>
                  <a:pt x="32373" y="111067"/>
                  <a:pt x="36285" y="130628"/>
                </a:cubicBezTo>
                <a:cubicBezTo>
                  <a:pt x="39640" y="147401"/>
                  <a:pt x="40941" y="164522"/>
                  <a:pt x="43542" y="181428"/>
                </a:cubicBezTo>
                <a:cubicBezTo>
                  <a:pt x="45780" y="195971"/>
                  <a:pt x="48562" y="210428"/>
                  <a:pt x="50800" y="224971"/>
                </a:cubicBezTo>
                <a:cubicBezTo>
                  <a:pt x="62805" y="303003"/>
                  <a:pt x="52536" y="248166"/>
                  <a:pt x="65314" y="312057"/>
                </a:cubicBezTo>
                <a:cubicBezTo>
                  <a:pt x="67733" y="374952"/>
                  <a:pt x="62854" y="438556"/>
                  <a:pt x="72571" y="500743"/>
                </a:cubicBezTo>
                <a:cubicBezTo>
                  <a:pt x="75264" y="517978"/>
                  <a:pt x="91924" y="529772"/>
                  <a:pt x="101600" y="544286"/>
                </a:cubicBezTo>
                <a:cubicBezTo>
                  <a:pt x="128210" y="584200"/>
                  <a:pt x="101599" y="550333"/>
                  <a:pt x="137885" y="580571"/>
                </a:cubicBezTo>
                <a:cubicBezTo>
                  <a:pt x="145770" y="587141"/>
                  <a:pt x="151864" y="595664"/>
                  <a:pt x="159657" y="602343"/>
                </a:cubicBezTo>
                <a:cubicBezTo>
                  <a:pt x="168840" y="610214"/>
                  <a:pt x="178843" y="617084"/>
                  <a:pt x="188685" y="624114"/>
                </a:cubicBezTo>
                <a:cubicBezTo>
                  <a:pt x="202617" y="634065"/>
                  <a:pt x="223545" y="647830"/>
                  <a:pt x="239485" y="653143"/>
                </a:cubicBezTo>
                <a:cubicBezTo>
                  <a:pt x="251187" y="657044"/>
                  <a:pt x="263676" y="657981"/>
                  <a:pt x="275771" y="660400"/>
                </a:cubicBezTo>
                <a:cubicBezTo>
                  <a:pt x="285447" y="665238"/>
                  <a:pt x="294670" y="671115"/>
                  <a:pt x="304800" y="674914"/>
                </a:cubicBezTo>
                <a:cubicBezTo>
                  <a:pt x="314139" y="678416"/>
                  <a:pt x="324275" y="679305"/>
                  <a:pt x="333828" y="682171"/>
                </a:cubicBezTo>
                <a:cubicBezTo>
                  <a:pt x="348482" y="686567"/>
                  <a:pt x="362857" y="691848"/>
                  <a:pt x="377371" y="696686"/>
                </a:cubicBezTo>
                <a:lnTo>
                  <a:pt x="399142" y="703943"/>
                </a:lnTo>
                <a:cubicBezTo>
                  <a:pt x="408818" y="711200"/>
                  <a:pt x="419618" y="717161"/>
                  <a:pt x="428171" y="725714"/>
                </a:cubicBezTo>
                <a:cubicBezTo>
                  <a:pt x="448605" y="746148"/>
                  <a:pt x="464558" y="788644"/>
                  <a:pt x="493485" y="798286"/>
                </a:cubicBezTo>
                <a:lnTo>
                  <a:pt x="515257" y="805543"/>
                </a:lnTo>
                <a:cubicBezTo>
                  <a:pt x="522514" y="812800"/>
                  <a:pt x="529144" y="820744"/>
                  <a:pt x="537028" y="827314"/>
                </a:cubicBezTo>
                <a:cubicBezTo>
                  <a:pt x="543729" y="832898"/>
                  <a:pt x="554405" y="834294"/>
                  <a:pt x="558800" y="841828"/>
                </a:cubicBezTo>
                <a:cubicBezTo>
                  <a:pt x="571928" y="864333"/>
                  <a:pt x="587828" y="914400"/>
                  <a:pt x="587828" y="914400"/>
                </a:cubicBezTo>
                <a:cubicBezTo>
                  <a:pt x="585409" y="957943"/>
                  <a:pt x="592730" y="1003147"/>
                  <a:pt x="580571" y="1045028"/>
                </a:cubicBezTo>
                <a:cubicBezTo>
                  <a:pt x="570276" y="1080489"/>
                  <a:pt x="539028" y="1106344"/>
                  <a:pt x="522514" y="1139371"/>
                </a:cubicBezTo>
                <a:cubicBezTo>
                  <a:pt x="515228" y="1153943"/>
                  <a:pt x="491016" y="1205147"/>
                  <a:pt x="478971" y="1219200"/>
                </a:cubicBezTo>
                <a:cubicBezTo>
                  <a:pt x="417082" y="1291404"/>
                  <a:pt x="430346" y="1270520"/>
                  <a:pt x="370114" y="1313543"/>
                </a:cubicBezTo>
                <a:cubicBezTo>
                  <a:pt x="350429" y="1327603"/>
                  <a:pt x="332800" y="1344640"/>
                  <a:pt x="312057" y="1357086"/>
                </a:cubicBezTo>
                <a:cubicBezTo>
                  <a:pt x="296260" y="1366564"/>
                  <a:pt x="277926" y="1371013"/>
                  <a:pt x="261257" y="1378857"/>
                </a:cubicBezTo>
                <a:cubicBezTo>
                  <a:pt x="236785" y="1390373"/>
                  <a:pt x="213694" y="1404845"/>
                  <a:pt x="188685" y="1415143"/>
                </a:cubicBezTo>
                <a:cubicBezTo>
                  <a:pt x="40051" y="1476345"/>
                  <a:pt x="207345" y="1394927"/>
                  <a:pt x="108857" y="1444171"/>
                </a:cubicBezTo>
                <a:cubicBezTo>
                  <a:pt x="83270" y="1482551"/>
                  <a:pt x="72907" y="1485190"/>
                  <a:pt x="72571" y="1531257"/>
                </a:cubicBezTo>
                <a:cubicBezTo>
                  <a:pt x="70258" y="1848144"/>
                  <a:pt x="72571" y="2165048"/>
                  <a:pt x="72571" y="2481943"/>
                </a:cubicBezTo>
              </a:path>
            </a:pathLst>
          </a:custGeom>
          <a:noFill/>
          <a:ln w="571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2E035FE-EBC2-FAF8-D0D3-636EFCDD5A28}"/>
              </a:ext>
            </a:extLst>
          </p:cNvPr>
          <p:cNvSpPr/>
          <p:nvPr/>
        </p:nvSpPr>
        <p:spPr>
          <a:xfrm>
            <a:off x="6802845" y="1915886"/>
            <a:ext cx="1027612" cy="2641600"/>
          </a:xfrm>
          <a:custGeom>
            <a:avLst/>
            <a:gdLst>
              <a:gd name="csX0" fmla="*/ 33384 w 1027612"/>
              <a:gd name="csY0" fmla="*/ 0 h 2641600"/>
              <a:gd name="csX1" fmla="*/ 26126 w 1027612"/>
              <a:gd name="csY1" fmla="*/ 239485 h 2641600"/>
              <a:gd name="csX2" fmla="*/ 33384 w 1027612"/>
              <a:gd name="csY2" fmla="*/ 464457 h 2641600"/>
              <a:gd name="csX3" fmla="*/ 592184 w 1027612"/>
              <a:gd name="csY3" fmla="*/ 442685 h 2641600"/>
              <a:gd name="csX4" fmla="*/ 773612 w 1027612"/>
              <a:gd name="csY4" fmla="*/ 420914 h 2641600"/>
              <a:gd name="csX5" fmla="*/ 962298 w 1027612"/>
              <a:gd name="csY5" fmla="*/ 384628 h 2641600"/>
              <a:gd name="csX6" fmla="*/ 984069 w 1027612"/>
              <a:gd name="csY6" fmla="*/ 885371 h 2641600"/>
              <a:gd name="csX7" fmla="*/ 998584 w 1027612"/>
              <a:gd name="csY7" fmla="*/ 1538514 h 2641600"/>
              <a:gd name="csX8" fmla="*/ 1027612 w 1027612"/>
              <a:gd name="csY8" fmla="*/ 1763485 h 2641600"/>
              <a:gd name="csX9" fmla="*/ 1027612 w 1027612"/>
              <a:gd name="csY9" fmla="*/ 2641600 h 26416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1027612" h="2641600">
                <a:moveTo>
                  <a:pt x="33384" y="0"/>
                </a:moveTo>
                <a:cubicBezTo>
                  <a:pt x="30965" y="79828"/>
                  <a:pt x="26126" y="159620"/>
                  <a:pt x="26126" y="239485"/>
                </a:cubicBezTo>
                <a:cubicBezTo>
                  <a:pt x="26126" y="314515"/>
                  <a:pt x="-37234" y="439107"/>
                  <a:pt x="33384" y="464457"/>
                </a:cubicBezTo>
                <a:cubicBezTo>
                  <a:pt x="208830" y="527438"/>
                  <a:pt x="405917" y="449942"/>
                  <a:pt x="592184" y="442685"/>
                </a:cubicBezTo>
                <a:cubicBezTo>
                  <a:pt x="652660" y="435428"/>
                  <a:pt x="713531" y="430928"/>
                  <a:pt x="773612" y="420914"/>
                </a:cubicBezTo>
                <a:cubicBezTo>
                  <a:pt x="1097049" y="367008"/>
                  <a:pt x="762317" y="406848"/>
                  <a:pt x="962298" y="384628"/>
                </a:cubicBezTo>
                <a:cubicBezTo>
                  <a:pt x="997733" y="614962"/>
                  <a:pt x="974883" y="438309"/>
                  <a:pt x="984069" y="885371"/>
                </a:cubicBezTo>
                <a:cubicBezTo>
                  <a:pt x="988543" y="1103093"/>
                  <a:pt x="987799" y="1321013"/>
                  <a:pt x="998584" y="1538514"/>
                </a:cubicBezTo>
                <a:cubicBezTo>
                  <a:pt x="1002329" y="1614033"/>
                  <a:pt x="1027612" y="1687873"/>
                  <a:pt x="1027612" y="1763485"/>
                </a:cubicBezTo>
                <a:lnTo>
                  <a:pt x="1027612" y="2641600"/>
                </a:lnTo>
              </a:path>
            </a:pathLst>
          </a:custGeom>
          <a:noFill/>
          <a:ln w="571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180701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64BC8-1B7D-DB65-0303-91A671561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B09CC-29FB-CCEF-5A0C-691ABE047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Технике креирање планова</a:t>
            </a:r>
            <a:endParaRPr lang="en-GB" sz="32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B18FA-E984-A6FF-7728-B010F86094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Процењивање пословног окружења</a:t>
            </a:r>
          </a:p>
          <a:p>
            <a:r>
              <a:rPr lang="sr-Cyrl-RS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Конкурентско извиђање</a:t>
            </a:r>
          </a:p>
          <a:p>
            <a:r>
              <a:rPr lang="sr-Cyrl-RS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Предвиђање</a:t>
            </a:r>
          </a:p>
          <a:p>
            <a:r>
              <a:rPr lang="sr-Cyrl-RS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Најбоље праксе (бенчмаркинг)</a:t>
            </a:r>
            <a:endParaRPr lang="en-GB" sz="28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415D1CE-0730-7521-C066-37323B869AF5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3706049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17158</TotalTime>
  <Words>126</Words>
  <Application>Microsoft Office PowerPoint</Application>
  <PresentationFormat>On-screen Show (16:9)</PresentationFormat>
  <Paragraphs>64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Aptos</vt:lpstr>
      <vt:lpstr>Arial</vt:lpstr>
      <vt:lpstr>Bahnschrift SemiBold Condensed</vt:lpstr>
      <vt:lpstr>Calibri</vt:lpstr>
      <vt:lpstr>Cambria</vt:lpstr>
      <vt:lpstr>Ink Free</vt:lpstr>
      <vt:lpstr>Office Theme</vt:lpstr>
      <vt:lpstr>PowerPoint Presentation</vt:lpstr>
      <vt:lpstr>PowerPoint Presentation</vt:lpstr>
      <vt:lpstr>PowerPoint Presentation</vt:lpstr>
      <vt:lpstr>Критеријуми за планове организације</vt:lpstr>
      <vt:lpstr>PowerPoint Presentation</vt:lpstr>
      <vt:lpstr>Технике креирање планова</vt:lpstr>
      <vt:lpstr>Сценарио</vt:lpstr>
      <vt:lpstr>Сценарио</vt:lpstr>
      <vt:lpstr>Технике креирање планова</vt:lpstr>
      <vt:lpstr>Пословна политика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Менаџмент људских ресурса</dc:title>
  <dc:creator>MV_Vlada</dc:creator>
  <cp:lastModifiedBy>Arijana Skoric</cp:lastModifiedBy>
  <cp:revision>88</cp:revision>
  <dcterms:created xsi:type="dcterms:W3CDTF">2025-09-30T12:52:39Z</dcterms:created>
  <dcterms:modified xsi:type="dcterms:W3CDTF">2026-03-16T10:24:48Z</dcterms:modified>
</cp:coreProperties>
</file>