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87" r:id="rId3"/>
    <p:sldId id="281" r:id="rId4"/>
    <p:sldId id="286" r:id="rId5"/>
    <p:sldId id="285" r:id="rId6"/>
    <p:sldId id="284" r:id="rId7"/>
    <p:sldId id="282" r:id="rId8"/>
    <p:sldId id="256" r:id="rId9"/>
    <p:sldId id="261" r:id="rId10"/>
    <p:sldId id="260" r:id="rId11"/>
    <p:sldId id="289" r:id="rId12"/>
    <p:sldId id="259" r:id="rId13"/>
    <p:sldId id="288" r:id="rId14"/>
    <p:sldId id="258" r:id="rId15"/>
    <p:sldId id="267" r:id="rId16"/>
    <p:sldId id="290" r:id="rId17"/>
    <p:sldId id="291" r:id="rId18"/>
    <p:sldId id="266" r:id="rId19"/>
    <p:sldId id="265" r:id="rId20"/>
    <p:sldId id="264" r:id="rId21"/>
    <p:sldId id="271" r:id="rId22"/>
    <p:sldId id="292" r:id="rId23"/>
    <p:sldId id="270" r:id="rId24"/>
    <p:sldId id="269" r:id="rId25"/>
    <p:sldId id="268" r:id="rId26"/>
    <p:sldId id="293" r:id="rId27"/>
    <p:sldId id="294" r:id="rId28"/>
    <p:sldId id="279" r:id="rId29"/>
    <p:sldId id="280" r:id="rId30"/>
    <p:sldId id="278" r:id="rId31"/>
    <p:sldId id="296" r:id="rId32"/>
    <p:sldId id="297" r:id="rId33"/>
    <p:sldId id="277" r:id="rId34"/>
    <p:sldId id="276" r:id="rId35"/>
    <p:sldId id="275" r:id="rId36"/>
    <p:sldId id="295" r:id="rId37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-738" y="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57D48-B175-4684-BD96-93C4CB5C7A6A}" type="datetimeFigureOut">
              <a:rPr lang="sr-Latn-RS" smtClean="0"/>
              <a:t>18.3.2020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BECD-4202-4929-BA5C-560A9CB61E1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35600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57D48-B175-4684-BD96-93C4CB5C7A6A}" type="datetimeFigureOut">
              <a:rPr lang="sr-Latn-RS" smtClean="0"/>
              <a:t>18.3.2020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BECD-4202-4929-BA5C-560A9CB61E1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65999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57D48-B175-4684-BD96-93C4CB5C7A6A}" type="datetimeFigureOut">
              <a:rPr lang="sr-Latn-RS" smtClean="0"/>
              <a:t>18.3.2020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BECD-4202-4929-BA5C-560A9CB61E1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453868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57D48-B175-4684-BD96-93C4CB5C7A6A}" type="datetimeFigureOut">
              <a:rPr lang="sr-Latn-RS" smtClean="0"/>
              <a:t>18.3.2020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BECD-4202-4929-BA5C-560A9CB61E1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869662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57D48-B175-4684-BD96-93C4CB5C7A6A}" type="datetimeFigureOut">
              <a:rPr lang="sr-Latn-RS" smtClean="0"/>
              <a:t>18.3.2020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BECD-4202-4929-BA5C-560A9CB61E1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199519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57D48-B175-4684-BD96-93C4CB5C7A6A}" type="datetimeFigureOut">
              <a:rPr lang="sr-Latn-RS" smtClean="0"/>
              <a:t>18.3.2020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BECD-4202-4929-BA5C-560A9CB61E1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992757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57D48-B175-4684-BD96-93C4CB5C7A6A}" type="datetimeFigureOut">
              <a:rPr lang="sr-Latn-RS" smtClean="0"/>
              <a:t>18.3.2020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BECD-4202-4929-BA5C-560A9CB61E1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745334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57D48-B175-4684-BD96-93C4CB5C7A6A}" type="datetimeFigureOut">
              <a:rPr lang="sr-Latn-RS" smtClean="0"/>
              <a:t>18.3.2020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BECD-4202-4929-BA5C-560A9CB61E1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3330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57D48-B175-4684-BD96-93C4CB5C7A6A}" type="datetimeFigureOut">
              <a:rPr lang="sr-Latn-RS" smtClean="0"/>
              <a:t>18.3.2020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BECD-4202-4929-BA5C-560A9CB61E1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16463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57D48-B175-4684-BD96-93C4CB5C7A6A}" type="datetimeFigureOut">
              <a:rPr lang="sr-Latn-RS" smtClean="0"/>
              <a:t>18.3.2020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BECD-4202-4929-BA5C-560A9CB61E1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809718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57D48-B175-4684-BD96-93C4CB5C7A6A}" type="datetimeFigureOut">
              <a:rPr lang="sr-Latn-RS" smtClean="0"/>
              <a:t>18.3.2020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EBECD-4202-4929-BA5C-560A9CB61E1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553102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57D48-B175-4684-BD96-93C4CB5C7A6A}" type="datetimeFigureOut">
              <a:rPr lang="sr-Latn-RS" smtClean="0"/>
              <a:t>18.3.2020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EBECD-4202-4929-BA5C-560A9CB61E17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449805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592" y="692696"/>
            <a:ext cx="7488832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UVOD U TURIZAM SA OSNOVAMA RURALNOG TURIZMA</a:t>
            </a:r>
            <a:endParaRPr lang="sr-Latn-RS" dirty="0"/>
          </a:p>
          <a:p>
            <a:r>
              <a:rPr lang="en-US" i="1" dirty="0" err="1"/>
              <a:t>Lekcija</a:t>
            </a:r>
            <a:r>
              <a:rPr lang="en-US" i="1" dirty="0"/>
              <a:t> </a:t>
            </a:r>
            <a:r>
              <a:rPr lang="en-US" i="1"/>
              <a:t>9 </a:t>
            </a:r>
            <a:endParaRPr lang="sr-Latn-RS" dirty="0"/>
          </a:p>
          <a:p>
            <a:r>
              <a:rPr lang="en-US" dirty="0"/>
              <a:t> </a:t>
            </a:r>
            <a:endParaRPr lang="sr-Latn-RS" dirty="0"/>
          </a:p>
          <a:p>
            <a:r>
              <a:rPr lang="en-US" b="1" dirty="0"/>
              <a:t> </a:t>
            </a:r>
            <a:endParaRPr lang="sr-Latn-RS" dirty="0"/>
          </a:p>
          <a:p>
            <a:pPr algn="ctr"/>
            <a:r>
              <a:rPr lang="en-US" sz="4800" b="1" dirty="0" smtClean="0"/>
              <a:t>ODRŽIVI </a:t>
            </a:r>
            <a:r>
              <a:rPr lang="en-US" sz="4800" b="1" dirty="0"/>
              <a:t>TURIZAM</a:t>
            </a:r>
            <a:endParaRPr lang="sr-Latn-RS" sz="4800" b="1" dirty="0"/>
          </a:p>
          <a:p>
            <a:r>
              <a:rPr lang="sr-Latn-CS" b="1" dirty="0"/>
              <a:t> </a:t>
            </a:r>
            <a:endParaRPr lang="sr-Latn-RS" dirty="0"/>
          </a:p>
          <a:p>
            <a:r>
              <a:rPr lang="sr-Latn-CS" b="1" dirty="0"/>
              <a:t> </a:t>
            </a:r>
            <a:endParaRPr lang="sr-Latn-RS" dirty="0"/>
          </a:p>
          <a:p>
            <a:r>
              <a:rPr lang="sr-Latn-RS" b="1" i="1" dirty="0"/>
              <a:t>Koncept održivog razvoja </a:t>
            </a:r>
            <a:endParaRPr lang="sr-Latn-RS" dirty="0"/>
          </a:p>
          <a:p>
            <a:r>
              <a:rPr lang="sr-Latn-RS" b="1" i="1" dirty="0"/>
              <a:t>Pozitivni i negativni efekti turizma </a:t>
            </a:r>
            <a:endParaRPr lang="sr-Latn-RS" dirty="0"/>
          </a:p>
          <a:p>
            <a:r>
              <a:rPr lang="sr-Latn-RS" b="1" i="1" dirty="0"/>
              <a:t>Indikatori održivosti i sistem balansa</a:t>
            </a:r>
            <a:r>
              <a:rPr lang="en-US" b="1" dirty="0"/>
              <a:t>  </a:t>
            </a:r>
            <a:endParaRPr lang="sr-Latn-RS" dirty="0"/>
          </a:p>
          <a:p>
            <a:r>
              <a:rPr lang="sr-Latn-RS" b="1" i="1" dirty="0"/>
              <a:t>Agenda 21.</a:t>
            </a:r>
            <a:endParaRPr lang="sr-Latn-RS" dirty="0"/>
          </a:p>
          <a:p>
            <a:r>
              <a:rPr lang="sr-Latn-RS" b="1" i="1" dirty="0"/>
              <a:t>Značaj partnerstva  </a:t>
            </a:r>
            <a:endParaRPr lang="sr-Latn-RS" dirty="0"/>
          </a:p>
          <a:p>
            <a:r>
              <a:rPr lang="en-US" dirty="0"/>
              <a:t> </a:t>
            </a:r>
            <a:endParaRPr lang="sr-Latn-RS" dirty="0"/>
          </a:p>
          <a:p>
            <a:r>
              <a:rPr lang="sr-Latn-R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53001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751344"/>
            <a:ext cx="828092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dirty="0" smtClean="0"/>
              <a:t>O</a:t>
            </a:r>
            <a:r>
              <a:rPr lang="fr-FR" dirty="0" err="1" smtClean="0"/>
              <a:t>drživi</a:t>
            </a:r>
            <a:r>
              <a:rPr lang="fr-FR" dirty="0" smtClean="0"/>
              <a:t> </a:t>
            </a:r>
            <a:r>
              <a:rPr lang="fr-FR" dirty="0" err="1"/>
              <a:t>razvoj</a:t>
            </a:r>
            <a:r>
              <a:rPr lang="fr-FR" dirty="0"/>
              <a:t> </a:t>
            </a:r>
            <a:r>
              <a:rPr lang="fr-FR" dirty="0" err="1"/>
              <a:t>podrazumeva</a:t>
            </a:r>
            <a:r>
              <a:rPr lang="fr-FR" dirty="0"/>
              <a:t> </a:t>
            </a:r>
            <a:r>
              <a:rPr lang="fr-FR" dirty="0" err="1"/>
              <a:t>opšti</a:t>
            </a:r>
            <a:r>
              <a:rPr lang="fr-FR" dirty="0"/>
              <a:t> </a:t>
            </a:r>
            <a:r>
              <a:rPr lang="fr-FR" dirty="0" err="1"/>
              <a:t>društveni</a:t>
            </a:r>
            <a:r>
              <a:rPr lang="fr-FR" dirty="0"/>
              <a:t> </a:t>
            </a:r>
            <a:r>
              <a:rPr lang="fr-FR" dirty="0" err="1"/>
              <a:t>razvoj</a:t>
            </a:r>
            <a:r>
              <a:rPr lang="fr-FR" dirty="0"/>
              <a:t> </a:t>
            </a:r>
            <a:r>
              <a:rPr lang="fr-FR" dirty="0" err="1"/>
              <a:t>kojim</a:t>
            </a:r>
            <a:r>
              <a:rPr lang="fr-FR" dirty="0"/>
              <a:t> se </a:t>
            </a:r>
            <a:r>
              <a:rPr lang="fr-FR" dirty="0" err="1"/>
              <a:t>svi</a:t>
            </a:r>
            <a:r>
              <a:rPr lang="fr-FR" dirty="0"/>
              <a:t> </a:t>
            </a:r>
            <a:r>
              <a:rPr lang="fr-FR" dirty="0" err="1"/>
              <a:t>postojeći</a:t>
            </a:r>
            <a:r>
              <a:rPr lang="fr-FR" dirty="0"/>
              <a:t> </a:t>
            </a:r>
            <a:r>
              <a:rPr lang="fr-FR" dirty="0" err="1"/>
              <a:t>resursi</a:t>
            </a:r>
            <a:r>
              <a:rPr lang="fr-FR" dirty="0"/>
              <a:t> koriste na </a:t>
            </a:r>
            <a:r>
              <a:rPr lang="fr-FR" dirty="0" err="1"/>
              <a:t>takav</a:t>
            </a:r>
            <a:r>
              <a:rPr lang="fr-FR" dirty="0"/>
              <a:t> </a:t>
            </a:r>
            <a:r>
              <a:rPr lang="fr-FR" dirty="0" err="1"/>
              <a:t>način</a:t>
            </a:r>
            <a:r>
              <a:rPr lang="fr-FR" dirty="0"/>
              <a:t> da </a:t>
            </a:r>
            <a:r>
              <a:rPr lang="fr-FR" dirty="0" err="1"/>
              <a:t>zadovoljavaju</a:t>
            </a:r>
            <a:r>
              <a:rPr lang="fr-FR" dirty="0"/>
              <a:t> </a:t>
            </a:r>
            <a:r>
              <a:rPr lang="fr-FR" dirty="0" err="1"/>
              <a:t>društvene</a:t>
            </a:r>
            <a:r>
              <a:rPr lang="fr-FR" dirty="0"/>
              <a:t> </a:t>
            </a:r>
            <a:r>
              <a:rPr lang="fr-FR" dirty="0" err="1"/>
              <a:t>potrebe</a:t>
            </a:r>
            <a:r>
              <a:rPr lang="fr-FR" dirty="0"/>
              <a:t> </a:t>
            </a:r>
            <a:r>
              <a:rPr lang="fr-FR" dirty="0" err="1"/>
              <a:t>uz</a:t>
            </a:r>
            <a:r>
              <a:rPr lang="fr-FR" dirty="0"/>
              <a:t> </a:t>
            </a:r>
            <a:r>
              <a:rPr lang="fr-FR" dirty="0" err="1"/>
              <a:t>dugoročno</a:t>
            </a:r>
            <a:r>
              <a:rPr lang="fr-FR" dirty="0"/>
              <a:t> </a:t>
            </a:r>
            <a:r>
              <a:rPr lang="fr-FR" dirty="0" err="1"/>
              <a:t>očuvanje</a:t>
            </a:r>
            <a:r>
              <a:rPr lang="fr-FR" dirty="0"/>
              <a:t> </a:t>
            </a:r>
            <a:r>
              <a:rPr lang="fr-FR" dirty="0" err="1"/>
              <a:t>resursa</a:t>
            </a:r>
            <a:r>
              <a:rPr lang="fr-FR" dirty="0"/>
              <a:t>. </a:t>
            </a:r>
            <a:endParaRPr lang="sr-Latn-RS" dirty="0" smtClean="0"/>
          </a:p>
          <a:p>
            <a:endParaRPr lang="sr-Latn-RS" sz="1600" dirty="0"/>
          </a:p>
          <a:p>
            <a:r>
              <a:rPr lang="fr-FR" dirty="0" err="1"/>
              <a:t>Održivi</a:t>
            </a:r>
            <a:r>
              <a:rPr lang="fr-FR" dirty="0"/>
              <a:t> </a:t>
            </a:r>
            <a:r>
              <a:rPr lang="fr-FR" dirty="0" err="1"/>
              <a:t>razvoj</a:t>
            </a:r>
            <a:r>
              <a:rPr lang="fr-FR" dirty="0"/>
              <a:t> </a:t>
            </a:r>
            <a:r>
              <a:rPr lang="fr-FR" dirty="0" err="1"/>
              <a:t>ima</a:t>
            </a:r>
            <a:r>
              <a:rPr lang="fr-FR" dirty="0"/>
              <a:t> </a:t>
            </a:r>
            <a:r>
              <a:rPr lang="fr-FR" dirty="0" err="1"/>
              <a:t>četiri</a:t>
            </a:r>
            <a:r>
              <a:rPr lang="fr-FR" dirty="0"/>
              <a:t> </a:t>
            </a:r>
            <a:r>
              <a:rPr lang="fr-FR" dirty="0" err="1"/>
              <a:t>osnovne</a:t>
            </a:r>
            <a:r>
              <a:rPr lang="fr-FR" dirty="0"/>
              <a:t> </a:t>
            </a:r>
            <a:r>
              <a:rPr lang="fr-FR" dirty="0" err="1" smtClean="0"/>
              <a:t>dimenzije</a:t>
            </a:r>
            <a:r>
              <a:rPr lang="sr-Latn-RS" dirty="0" smtClean="0"/>
              <a:t> (svere)</a:t>
            </a:r>
            <a:r>
              <a:rPr lang="fr-FR" dirty="0" smtClean="0"/>
              <a:t> </a:t>
            </a:r>
            <a:r>
              <a:rPr lang="fr-FR" dirty="0" err="1"/>
              <a:t>održivosti</a:t>
            </a:r>
            <a:r>
              <a:rPr lang="fr-FR" dirty="0"/>
              <a:t>: </a:t>
            </a:r>
            <a:endParaRPr lang="sr-Latn-RS" dirty="0" smtClean="0"/>
          </a:p>
          <a:p>
            <a:endParaRPr lang="sr-Latn-RS" sz="1600" dirty="0"/>
          </a:p>
          <a:p>
            <a:pPr lvl="1"/>
            <a:r>
              <a:rPr lang="fr-FR" dirty="0" err="1"/>
              <a:t>ekološku</a:t>
            </a:r>
            <a:r>
              <a:rPr lang="fr-FR" dirty="0"/>
              <a:t> (</a:t>
            </a:r>
            <a:r>
              <a:rPr lang="fr-FR" dirty="0" err="1"/>
              <a:t>prostorno</a:t>
            </a:r>
            <a:r>
              <a:rPr lang="fr-FR" dirty="0"/>
              <a:t> </a:t>
            </a:r>
            <a:r>
              <a:rPr lang="fr-FR" dirty="0" err="1"/>
              <a:t>envajeronmentalnu</a:t>
            </a:r>
            <a:r>
              <a:rPr lang="fr-FR" dirty="0"/>
              <a:t>), </a:t>
            </a:r>
            <a:endParaRPr lang="sr-Latn-RS" sz="1600" dirty="0"/>
          </a:p>
          <a:p>
            <a:pPr lvl="1"/>
            <a:r>
              <a:rPr lang="fr-FR" dirty="0" err="1"/>
              <a:t>ekonomsku</a:t>
            </a:r>
            <a:r>
              <a:rPr lang="fr-FR" dirty="0"/>
              <a:t>, </a:t>
            </a:r>
            <a:endParaRPr lang="sr-Latn-RS" sz="1600" dirty="0"/>
          </a:p>
          <a:p>
            <a:pPr lvl="1"/>
            <a:r>
              <a:rPr lang="fr-FR" dirty="0" err="1"/>
              <a:t>socijalnu</a:t>
            </a:r>
            <a:r>
              <a:rPr lang="fr-FR" dirty="0"/>
              <a:t> (</a:t>
            </a:r>
            <a:r>
              <a:rPr lang="fr-FR" dirty="0" err="1"/>
              <a:t>društvenu</a:t>
            </a:r>
            <a:r>
              <a:rPr lang="fr-FR" dirty="0"/>
              <a:t>) i </a:t>
            </a:r>
            <a:endParaRPr lang="sr-Latn-RS" sz="1600" dirty="0"/>
          </a:p>
          <a:p>
            <a:pPr lvl="1"/>
            <a:r>
              <a:rPr lang="fr-FR" dirty="0" err="1"/>
              <a:t>kulturnu</a:t>
            </a:r>
            <a:r>
              <a:rPr lang="fr-FR" dirty="0"/>
              <a:t> </a:t>
            </a:r>
            <a:r>
              <a:rPr lang="fr-FR" dirty="0" err="1"/>
              <a:t>održivost</a:t>
            </a:r>
            <a:r>
              <a:rPr lang="fr-FR" dirty="0"/>
              <a:t>,</a:t>
            </a:r>
            <a:endParaRPr lang="sr-Latn-RS" sz="1600" dirty="0"/>
          </a:p>
          <a:p>
            <a:endParaRPr lang="sr-Latn-RS" dirty="0" smtClean="0"/>
          </a:p>
          <a:p>
            <a:r>
              <a:rPr lang="fr-FR" dirty="0" smtClean="0"/>
              <a:t>s </a:t>
            </a:r>
            <a:r>
              <a:rPr lang="fr-FR" dirty="0" err="1"/>
              <a:t>tim</a:t>
            </a:r>
            <a:r>
              <a:rPr lang="fr-FR" dirty="0"/>
              <a:t> </a:t>
            </a:r>
            <a:r>
              <a:rPr lang="fr-FR" dirty="0" err="1"/>
              <a:t>što</a:t>
            </a:r>
            <a:r>
              <a:rPr lang="fr-FR" dirty="0"/>
              <a:t> se </a:t>
            </a:r>
            <a:r>
              <a:rPr lang="fr-FR" dirty="0" err="1"/>
              <a:t>neretko</a:t>
            </a:r>
            <a:r>
              <a:rPr lang="fr-FR" dirty="0"/>
              <a:t> u </a:t>
            </a:r>
            <a:r>
              <a:rPr lang="fr-FR" dirty="0" err="1"/>
              <a:t>analizama</a:t>
            </a:r>
            <a:r>
              <a:rPr lang="fr-FR" dirty="0"/>
              <a:t> </a:t>
            </a:r>
            <a:r>
              <a:rPr lang="fr-FR" dirty="0" err="1"/>
              <a:t>poslednje</a:t>
            </a:r>
            <a:r>
              <a:rPr lang="fr-FR" dirty="0"/>
              <a:t> </a:t>
            </a:r>
            <a:r>
              <a:rPr lang="fr-FR" dirty="0" err="1"/>
              <a:t>dve</a:t>
            </a:r>
            <a:r>
              <a:rPr lang="fr-FR" dirty="0"/>
              <a:t> </a:t>
            </a:r>
            <a:r>
              <a:rPr lang="fr-FR" dirty="0" err="1"/>
              <a:t>dimenzije</a:t>
            </a:r>
            <a:r>
              <a:rPr lang="fr-FR" dirty="0"/>
              <a:t> </a:t>
            </a:r>
            <a:r>
              <a:rPr lang="fr-FR" dirty="0" err="1"/>
              <a:t>objedinjuju</a:t>
            </a:r>
            <a:r>
              <a:rPr lang="fr-FR" dirty="0"/>
              <a:t> u </a:t>
            </a:r>
            <a:r>
              <a:rPr lang="fr-FR" dirty="0" err="1"/>
              <a:t>jedinstvenu</a:t>
            </a:r>
            <a:r>
              <a:rPr lang="fr-FR" dirty="0"/>
              <a:t> </a:t>
            </a:r>
            <a:r>
              <a:rPr lang="fr-FR" dirty="0" err="1"/>
              <a:t>dimenziju</a:t>
            </a:r>
            <a:r>
              <a:rPr lang="fr-FR" dirty="0"/>
              <a:t> socio-</a:t>
            </a:r>
            <a:r>
              <a:rPr lang="fr-FR" dirty="0" err="1"/>
              <a:t>kulturne</a:t>
            </a:r>
            <a:r>
              <a:rPr lang="fr-FR" dirty="0"/>
              <a:t> </a:t>
            </a:r>
            <a:r>
              <a:rPr lang="fr-FR" dirty="0" err="1"/>
              <a:t>održivosti</a:t>
            </a:r>
            <a:r>
              <a:rPr lang="fr-FR" dirty="0"/>
              <a:t>. U </a:t>
            </a:r>
            <a:r>
              <a:rPr lang="fr-FR" dirty="0" err="1"/>
              <a:t>skladu</a:t>
            </a:r>
            <a:r>
              <a:rPr lang="fr-FR" dirty="0"/>
              <a:t> sa </a:t>
            </a:r>
            <a:r>
              <a:rPr lang="fr-FR" dirty="0" err="1"/>
              <a:t>tim</a:t>
            </a:r>
            <a:r>
              <a:rPr lang="fr-FR" dirty="0"/>
              <a:t> u </a:t>
            </a:r>
            <a:r>
              <a:rPr lang="fr-FR" dirty="0" err="1"/>
              <a:t>pojedinim</a:t>
            </a:r>
            <a:r>
              <a:rPr lang="fr-FR" dirty="0"/>
              <a:t> </a:t>
            </a:r>
            <a:r>
              <a:rPr lang="fr-FR" dirty="0" err="1"/>
              <a:t>radovima</a:t>
            </a:r>
            <a:r>
              <a:rPr lang="fr-FR" dirty="0"/>
              <a:t> se </a:t>
            </a:r>
            <a:r>
              <a:rPr lang="sr-Latn-RS" dirty="0" smtClean="0"/>
              <a:t>navode </a:t>
            </a:r>
            <a:r>
              <a:rPr lang="fr-FR" dirty="0" smtClean="0"/>
              <a:t>tri </a:t>
            </a:r>
            <a:r>
              <a:rPr lang="fr-FR" dirty="0" err="1"/>
              <a:t>osnovne</a:t>
            </a:r>
            <a:r>
              <a:rPr lang="fr-FR" dirty="0"/>
              <a:t> </a:t>
            </a:r>
            <a:r>
              <a:rPr lang="fr-FR" dirty="0" err="1"/>
              <a:t>dimenzije</a:t>
            </a:r>
            <a:r>
              <a:rPr lang="fr-FR" dirty="0"/>
              <a:t> (</a:t>
            </a:r>
            <a:r>
              <a:rPr lang="fr-FR" dirty="0" err="1"/>
              <a:t>svere</a:t>
            </a:r>
            <a:r>
              <a:rPr lang="fr-FR" dirty="0"/>
              <a:t>) </a:t>
            </a:r>
            <a:r>
              <a:rPr lang="fr-FR" dirty="0" err="1"/>
              <a:t>održivosti</a:t>
            </a:r>
            <a:r>
              <a:rPr lang="fr-FR" dirty="0"/>
              <a:t> : </a:t>
            </a:r>
            <a:endParaRPr lang="sr-Latn-RS" dirty="0" smtClean="0"/>
          </a:p>
          <a:p>
            <a:endParaRPr lang="sr-Latn-RS" sz="1600" dirty="0"/>
          </a:p>
          <a:p>
            <a:pPr lvl="1"/>
            <a:r>
              <a:rPr lang="fr-FR" dirty="0" err="1"/>
              <a:t>ekološka</a:t>
            </a:r>
            <a:r>
              <a:rPr lang="fr-FR" dirty="0"/>
              <a:t>, </a:t>
            </a:r>
            <a:endParaRPr lang="sr-Latn-RS" sz="1600" dirty="0"/>
          </a:p>
          <a:p>
            <a:pPr lvl="1"/>
            <a:r>
              <a:rPr lang="fr-FR" dirty="0" err="1"/>
              <a:t>ekonomska</a:t>
            </a:r>
            <a:r>
              <a:rPr lang="fr-FR" dirty="0"/>
              <a:t>, </a:t>
            </a:r>
            <a:endParaRPr lang="sr-Latn-RS" sz="1600" dirty="0"/>
          </a:p>
          <a:p>
            <a:pPr lvl="1"/>
            <a:r>
              <a:rPr lang="fr-FR" dirty="0"/>
              <a:t>socio-</a:t>
            </a:r>
            <a:r>
              <a:rPr lang="fr-FR" dirty="0" err="1"/>
              <a:t>kulturna</a:t>
            </a:r>
            <a:r>
              <a:rPr lang="fr-FR" dirty="0"/>
              <a:t>.</a:t>
            </a:r>
            <a:endParaRPr lang="sr-Latn-RS" sz="1600" dirty="0"/>
          </a:p>
        </p:txBody>
      </p:sp>
    </p:spTree>
    <p:extLst>
      <p:ext uri="{BB962C8B-B14F-4D97-AF65-F5344CB8AC3E}">
        <p14:creationId xmlns:p14="http://schemas.microsoft.com/office/powerpoint/2010/main" val="953001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1772816"/>
            <a:ext cx="7776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400" b="1" dirty="0">
                <a:solidFill>
                  <a:srgbClr val="FF0000"/>
                </a:solidFill>
              </a:rPr>
              <a:t>Održivi razvoj</a:t>
            </a:r>
            <a:r>
              <a:rPr lang="sr-Latn-RS" sz="2400" dirty="0">
                <a:solidFill>
                  <a:srgbClr val="FF0000"/>
                </a:solidFill>
              </a:rPr>
              <a:t> </a:t>
            </a:r>
            <a:endParaRPr lang="sr-Latn-RS" sz="2400" dirty="0" smtClean="0">
              <a:solidFill>
                <a:srgbClr val="FF0000"/>
              </a:solidFill>
            </a:endParaRPr>
          </a:p>
          <a:p>
            <a:pPr algn="ctr"/>
            <a:r>
              <a:rPr lang="sr-Latn-RS" sz="2400" dirty="0" smtClean="0">
                <a:solidFill>
                  <a:srgbClr val="FF0000"/>
                </a:solidFill>
              </a:rPr>
              <a:t>je </a:t>
            </a:r>
            <a:r>
              <a:rPr lang="sr-Latn-RS" sz="2400" dirty="0">
                <a:solidFill>
                  <a:srgbClr val="FF0000"/>
                </a:solidFill>
              </a:rPr>
              <a:t>razvoj koji zadovoljava potrebe sadašnjice, ne dovodeći u pitanje sposobnost budućih generacija da zadovolje vlastite potrebe.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880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520" y="332656"/>
            <a:ext cx="36742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2400" b="1" dirty="0" smtClean="0"/>
              <a:t>POZITIVNI EFEKTI </a:t>
            </a:r>
            <a:r>
              <a:rPr lang="sr-Latn-RS" sz="2400" b="1" dirty="0"/>
              <a:t>TURIZMA</a:t>
            </a:r>
            <a:endParaRPr lang="sr-Latn-RS" sz="2400" dirty="0"/>
          </a:p>
        </p:txBody>
      </p:sp>
      <p:sp>
        <p:nvSpPr>
          <p:cNvPr id="4" name="Rectangle 3"/>
          <p:cNvSpPr/>
          <p:nvPr/>
        </p:nvSpPr>
        <p:spPr>
          <a:xfrm>
            <a:off x="179512" y="908720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dirty="0"/>
              <a:t>Razvoj turizma je u početku bio vezan za koncept ekonomskog rasta i meren je prvenstveno </a:t>
            </a:r>
            <a:r>
              <a:rPr lang="sr-Latn-CS" b="1" dirty="0"/>
              <a:t>ekonomskim </a:t>
            </a:r>
            <a:r>
              <a:rPr lang="sr-Latn-CS" b="1" dirty="0" smtClean="0"/>
              <a:t>pokazateljima</a:t>
            </a:r>
            <a:r>
              <a:rPr lang="sr-Latn-CS" dirty="0" smtClean="0"/>
              <a:t>.</a:t>
            </a:r>
          </a:p>
          <a:p>
            <a:endParaRPr lang="sr-Latn-CS" dirty="0"/>
          </a:p>
          <a:p>
            <a:r>
              <a:rPr lang="sr-Latn-CS" b="1" dirty="0" smtClean="0"/>
              <a:t>Okruženja </a:t>
            </a:r>
            <a:r>
              <a:rPr lang="sr-Latn-CS" b="1" dirty="0" smtClean="0"/>
              <a:t>u kojima se turizam razvijao i sama su se ubrzano razvijala. </a:t>
            </a:r>
            <a:endParaRPr lang="sr-Latn-RS" b="1" dirty="0"/>
          </a:p>
        </p:txBody>
      </p:sp>
      <p:pic>
        <p:nvPicPr>
          <p:cNvPr id="3074" name="Picture 2" descr="https://www.bokanews.me/wp-content/uploads/2017/07/Arsenal-tridesetih-godina-20.vijeka_resiz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492896"/>
            <a:ext cx="3312368" cy="2311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waytomonte.com/img/slider/8/1/7154/110d2780c9f3363c7d0a29c217ed73e8_thum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492896"/>
            <a:ext cx="4977059" cy="230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47864" y="5044534"/>
            <a:ext cx="1987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i="1" dirty="0" smtClean="0"/>
              <a:t>Tivat nekada i sada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953001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404664"/>
            <a:ext cx="817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b="1" dirty="0" smtClean="0"/>
              <a:t>Postoje i neekonomski pokazatelji pozitivnih efekata turizma</a:t>
            </a:r>
          </a:p>
          <a:p>
            <a:endParaRPr lang="sr-Latn-C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999382"/>
              </p:ext>
            </p:extLst>
          </p:nvPr>
        </p:nvGraphicFramePr>
        <p:xfrm>
          <a:off x="167268" y="1057157"/>
          <a:ext cx="8581195" cy="54681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2484"/>
                <a:gridCol w="6408711"/>
              </a:tblGrid>
              <a:tr h="21558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CS" dirty="0" smtClean="0"/>
                        <a:t>Turizam podstiče i obnavljanje starih spomenika.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6561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CS" dirty="0" smtClean="0"/>
                        <a:t>Turizam podstiče i zaštitu prirodne okoline.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656184">
                <a:tc>
                  <a:txBody>
                    <a:bodyPr/>
                    <a:lstStyle/>
                    <a:p>
                      <a:r>
                        <a:rPr lang="sr-Latn-CS" dirty="0" smtClean="0"/>
                        <a:t>Močvare, baruštine i pustare pretvaraju u sredinu pogodnu za život.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https://opusteno.rs/slike/2012/07/golubacki-grad-golubac-15168/golubacka-tvrdjava-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239" y="1124744"/>
            <a:ext cx="2628291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ocdn.eu/pulscms-transforms/1/q5Bk9lMaHR0cDovL29jZG4uZXUvaW1hZ2VzL3B1bHNjbXMvWTJRN01EQV8vZGRhMWI1NTg2NWRlOTNiNTAwYTk2N2ZjYzdiOTFjN2YuanBlZ5GTAs0CgACBAAU"/>
          <p:cNvSpPr>
            <a:spLocks noChangeAspect="1" noChangeArrowheads="1"/>
          </p:cNvSpPr>
          <p:nvPr/>
        </p:nvSpPr>
        <p:spPr bwMode="auto">
          <a:xfrm>
            <a:off x="155575" y="-1943100"/>
            <a:ext cx="6096000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2" name="Picture 6" descr="https://www.novosti.rs/upload/thumbs/images/2019a/07/24n/GOLUBAC-Golubacki-grad-FOTO_620x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701" y="1143235"/>
            <a:ext cx="3168352" cy="1839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www.ebranicevo.com/slike_vesti/11078/tamo-gde-dunav-izgleda-kao-mor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565" y="3429000"/>
            <a:ext cx="2448272" cy="140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turizam.sremskevesti.rs/wp-content/uploads/2015/11/Zasavica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603" y="4941168"/>
            <a:ext cx="2742196" cy="156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828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332656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b="1" dirty="0"/>
              <a:t>Ilustrativan je primer </a:t>
            </a:r>
            <a:r>
              <a:rPr lang="sr-Latn-CS" b="1" i="1" dirty="0"/>
              <a:t>Vilijamsburga</a:t>
            </a:r>
            <a:r>
              <a:rPr lang="sr-Latn-CS" dirty="0"/>
              <a:t> (SAD), prestonica britanske kolonije Virdžinije iz XVIII veka</a:t>
            </a:r>
            <a:r>
              <a:rPr lang="sr-Latn-CS" dirty="0" smtClean="0"/>
              <a:t>. Ovaj </a:t>
            </a:r>
            <a:r>
              <a:rPr lang="sr-Latn-CS" dirty="0"/>
              <a:t>grad je obnovljen i restauriran skoro iz ruševina, a kada restauracija postojećih zgrada nije bila moguća, građene su nove kopije. </a:t>
            </a:r>
            <a:endParaRPr lang="sr-Latn-CS" dirty="0" smtClean="0"/>
          </a:p>
          <a:p>
            <a:r>
              <a:rPr lang="sr-Latn-CS" b="1" dirty="0" smtClean="0"/>
              <a:t>Danas </a:t>
            </a:r>
            <a:r>
              <a:rPr lang="sr-Latn-CS" b="1" dirty="0"/>
              <a:t>je Vilijamsburg značajna turistička atrakcija </a:t>
            </a:r>
            <a:r>
              <a:rPr lang="sr-Latn-CS" b="1" dirty="0" smtClean="0"/>
              <a:t>Amerike</a:t>
            </a:r>
            <a:r>
              <a:rPr lang="sr-Latn-CS" dirty="0" smtClean="0"/>
              <a:t>.</a:t>
            </a:r>
            <a:endParaRPr lang="sr-Latn-RS" dirty="0"/>
          </a:p>
        </p:txBody>
      </p:sp>
      <p:pic>
        <p:nvPicPr>
          <p:cNvPr id="1026" name="Picture 2" descr="Backpalace Williamsburg Virgin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09984"/>
            <a:ext cx="2965048" cy="222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tatic.wixstatic.com/media/2ccecc_753e2ce4d6c9404c8d146cefd88be10f~mv2.jpg/v1/fill/w_425,h_319,al_c,q_80/2ccecc_753e2ce4d6c9404c8d146cefd88be10f~mv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42620"/>
            <a:ext cx="2997436" cy="224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americanspirit.rs/wp-content/uploads/2018/10/colonial-williamsburg-virginia-17-1-683x102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802" y="1809984"/>
            <a:ext cx="3148549" cy="4716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0019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512" y="1916832"/>
            <a:ext cx="8496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dirty="0"/>
              <a:t>U zanosu nastalom na osnovu ovakvih primera, a sa težištem pažnje usmerenim pre svega ka ekonomskim pokazateljima, neki autori su smatrali da </a:t>
            </a:r>
            <a:r>
              <a:rPr lang="sr-Latn-CS" b="1" dirty="0"/>
              <a:t>turizam donosi isključivo korist</a:t>
            </a:r>
            <a:r>
              <a:rPr lang="sr-Latn-CS" dirty="0"/>
              <a:t>, bez ikakve štete po okolinu, ili pak da su te </a:t>
            </a:r>
            <a:r>
              <a:rPr lang="sr-Latn-CS" b="1" dirty="0"/>
              <a:t>štete minimalne i zanemarljive</a:t>
            </a:r>
            <a:r>
              <a:rPr lang="sr-Latn-CS" dirty="0"/>
              <a:t>. </a:t>
            </a:r>
            <a:endParaRPr lang="sr-Latn-CS" dirty="0" smtClean="0"/>
          </a:p>
          <a:p>
            <a:endParaRPr lang="sr-Latn-CS" dirty="0"/>
          </a:p>
          <a:p>
            <a:endParaRPr lang="sr-Latn-CS" dirty="0" smtClean="0"/>
          </a:p>
          <a:p>
            <a:r>
              <a:rPr lang="sr-Latn-CS" dirty="0" smtClean="0"/>
              <a:t>Zato </a:t>
            </a:r>
            <a:r>
              <a:rPr lang="sr-Latn-CS" b="1" dirty="0"/>
              <a:t>na </a:t>
            </a:r>
            <a:r>
              <a:rPr lang="en-US" b="1" dirty="0" err="1"/>
              <a:t>negativne</a:t>
            </a:r>
            <a:r>
              <a:rPr lang="en-US" b="1" dirty="0"/>
              <a:t> </a:t>
            </a:r>
            <a:r>
              <a:rPr lang="en-US" b="1" dirty="0" err="1"/>
              <a:t>posledice</a:t>
            </a:r>
            <a:r>
              <a:rPr lang="en-US" b="1" dirty="0"/>
              <a:t> </a:t>
            </a:r>
            <a:r>
              <a:rPr lang="en-US" b="1" dirty="0" err="1"/>
              <a:t>koje</a:t>
            </a:r>
            <a:r>
              <a:rPr lang="en-US" b="1" dirty="0"/>
              <a:t> </a:t>
            </a:r>
            <a:r>
              <a:rPr lang="en-US" b="1" dirty="0" err="1"/>
              <a:t>turizam</a:t>
            </a:r>
            <a:r>
              <a:rPr lang="en-US" b="1" dirty="0"/>
              <a:t> </a:t>
            </a:r>
            <a:r>
              <a:rPr lang="en-US" b="1" dirty="0" err="1"/>
              <a:t>može</a:t>
            </a:r>
            <a:r>
              <a:rPr lang="en-US" b="1" dirty="0"/>
              <a:t> da </a:t>
            </a:r>
            <a:r>
              <a:rPr lang="en-US" b="1" dirty="0" err="1"/>
              <a:t>izazove</a:t>
            </a:r>
            <a:r>
              <a:rPr lang="en-US" b="1" dirty="0"/>
              <a:t> </a:t>
            </a:r>
            <a:r>
              <a:rPr lang="en-US" b="1" dirty="0" err="1"/>
              <a:t>nije</a:t>
            </a:r>
            <a:r>
              <a:rPr lang="en-US" b="1" dirty="0"/>
              <a:t> </a:t>
            </a:r>
            <a:r>
              <a:rPr lang="en-US" b="1" dirty="0" err="1"/>
              <a:t>obraćana</a:t>
            </a:r>
            <a:r>
              <a:rPr lang="en-US" b="1" dirty="0"/>
              <a:t> </a:t>
            </a:r>
            <a:r>
              <a:rPr lang="en-US" b="1" dirty="0" err="1"/>
              <a:t>pažnja</a:t>
            </a:r>
            <a:r>
              <a:rPr lang="en-US" dirty="0"/>
              <a:t>. </a:t>
            </a:r>
            <a:r>
              <a:rPr lang="sr-Latn-CS" dirty="0"/>
              <a:t>One nisu uočavane, ili im nije pridavan značaj. </a:t>
            </a:r>
            <a:endParaRPr lang="sr-Latn-CS" dirty="0" smtClean="0"/>
          </a:p>
          <a:p>
            <a:endParaRPr lang="sr-Latn-CS" dirty="0"/>
          </a:p>
        </p:txBody>
      </p:sp>
      <p:sp>
        <p:nvSpPr>
          <p:cNvPr id="4" name="Rectangle 3"/>
          <p:cNvSpPr/>
          <p:nvPr/>
        </p:nvSpPr>
        <p:spPr>
          <a:xfrm>
            <a:off x="251520" y="332656"/>
            <a:ext cx="37837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2400" b="1" dirty="0" smtClean="0"/>
              <a:t>NEGATIVNI EFEKTI </a:t>
            </a:r>
            <a:r>
              <a:rPr lang="sr-Latn-RS" sz="2400" b="1" dirty="0"/>
              <a:t>TURIZMA</a:t>
            </a:r>
            <a:endParaRPr lang="sr-Latn-RS" sz="2400" dirty="0"/>
          </a:p>
        </p:txBody>
      </p:sp>
    </p:spTree>
    <p:extLst>
      <p:ext uri="{BB962C8B-B14F-4D97-AF65-F5344CB8AC3E}">
        <p14:creationId xmlns:p14="http://schemas.microsoft.com/office/powerpoint/2010/main" val="24210660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520" y="764704"/>
            <a:ext cx="84969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b="1" dirty="0" smtClean="0"/>
              <a:t>Međutim</a:t>
            </a:r>
            <a:r>
              <a:rPr lang="sr-Latn-CS" b="1" dirty="0"/>
              <a:t>, sa ubrzanim razvojem tradicionalnog masovnog turizma različite negativne posledice postajale su sve uočljivije</a:t>
            </a:r>
            <a:r>
              <a:rPr lang="sr-Latn-CS" dirty="0"/>
              <a:t>. </a:t>
            </a:r>
            <a:endParaRPr lang="sr-Latn-CS" dirty="0" smtClean="0"/>
          </a:p>
          <a:p>
            <a:endParaRPr lang="sr-Latn-CS" dirty="0"/>
          </a:p>
          <a:p>
            <a:r>
              <a:rPr lang="sr-Latn-CS" dirty="0" smtClean="0"/>
              <a:t>Ubrzana </a:t>
            </a:r>
            <a:r>
              <a:rPr lang="sr-Latn-CS" dirty="0"/>
              <a:t>izgradnja novih smeštajnih kapaciteta, koje uglavnom otvaraju preduzeća sa strane, i napori da se oni „napune“ kako bi u kratkom roku povratila uložena sredstva i ostvario profit dovodili su do promena koje su uz pozitivne imale i negativne </a:t>
            </a:r>
            <a:r>
              <a:rPr lang="sr-Latn-CS" dirty="0" smtClean="0"/>
              <a:t>efekte</a:t>
            </a:r>
            <a:endParaRPr lang="sr-Latn-RS" b="1" dirty="0"/>
          </a:p>
        </p:txBody>
      </p:sp>
      <p:pic>
        <p:nvPicPr>
          <p:cNvPr id="5122" name="Picture 2" descr="https://www.bokanews.me/wp-content/uploads/2019/11/212_001dwcwcwdd_resize-606x4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44007"/>
            <a:ext cx="3672408" cy="2545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www.bokanews.me/wp-content/uploads/2019/11/IMG-c3159a41a612d0690c2470fae9a14f08-V_resize-630x4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213" y="3044007"/>
            <a:ext cx="3862274" cy="257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26113" y="5867898"/>
            <a:ext cx="7992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>
                <a:solidFill>
                  <a:srgbClr val="FF0000"/>
                </a:solidFill>
              </a:rPr>
              <a:t>Jedan</a:t>
            </a:r>
            <a:r>
              <a:rPr lang="en-US" sz="1400" dirty="0">
                <a:solidFill>
                  <a:srgbClr val="FF0000"/>
                </a:solidFill>
              </a:rPr>
              <a:t> od </a:t>
            </a:r>
            <a:r>
              <a:rPr lang="en-US" sz="1400" dirty="0" err="1">
                <a:solidFill>
                  <a:srgbClr val="FF0000"/>
                </a:solidFill>
              </a:rPr>
              <a:t>preostala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dva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velika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primorska</a:t>
            </a:r>
            <a:r>
              <a:rPr lang="en-US" sz="1400" dirty="0">
                <a:solidFill>
                  <a:srgbClr val="FF0000"/>
                </a:solidFill>
              </a:rPr>
              <a:t> bora – </a:t>
            </a:r>
            <a:r>
              <a:rPr lang="en-US" sz="1400" dirty="0" err="1">
                <a:solidFill>
                  <a:srgbClr val="FF0000"/>
                </a:solidFill>
              </a:rPr>
              <a:t>pinije</a:t>
            </a:r>
            <a:r>
              <a:rPr lang="en-US" sz="1400" dirty="0">
                <a:solidFill>
                  <a:srgbClr val="FF0000"/>
                </a:solidFill>
              </a:rPr>
              <a:t>, </a:t>
            </a:r>
            <a:r>
              <a:rPr lang="en-US" sz="1400" dirty="0" err="1">
                <a:solidFill>
                  <a:srgbClr val="FF0000"/>
                </a:solidFill>
              </a:rPr>
              <a:t>iz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nekada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raskošne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bašte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hotela</a:t>
            </a:r>
            <a:r>
              <a:rPr lang="en-US" sz="1400" dirty="0">
                <a:solidFill>
                  <a:srgbClr val="FF0000"/>
                </a:solidFill>
              </a:rPr>
              <a:t> „</a:t>
            </a:r>
            <a:r>
              <a:rPr lang="en-US" sz="1400" dirty="0" err="1">
                <a:solidFill>
                  <a:srgbClr val="FF0000"/>
                </a:solidFill>
              </a:rPr>
              <a:t>Mimoza</a:t>
            </a:r>
            <a:r>
              <a:rPr lang="en-US" sz="1400" dirty="0">
                <a:solidFill>
                  <a:srgbClr val="FF0000"/>
                </a:solidFill>
              </a:rPr>
              <a:t>“ </a:t>
            </a:r>
            <a:r>
              <a:rPr lang="en-US" sz="1400" dirty="0" err="1">
                <a:solidFill>
                  <a:srgbClr val="FF0000"/>
                </a:solidFill>
              </a:rPr>
              <a:t>na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gradskoj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rivi</a:t>
            </a:r>
            <a:r>
              <a:rPr lang="en-US" sz="1400" dirty="0">
                <a:solidFill>
                  <a:srgbClr val="FF0000"/>
                </a:solidFill>
              </a:rPr>
              <a:t> u </a:t>
            </a:r>
            <a:r>
              <a:rPr lang="en-US" sz="1400" dirty="0" err="1">
                <a:solidFill>
                  <a:srgbClr val="FF0000"/>
                </a:solidFill>
              </a:rPr>
              <a:t>Tivtu</a:t>
            </a:r>
            <a:r>
              <a:rPr lang="en-US" sz="1400" dirty="0">
                <a:solidFill>
                  <a:srgbClr val="FF0000"/>
                </a:solidFill>
              </a:rPr>
              <a:t>, </a:t>
            </a:r>
            <a:r>
              <a:rPr lang="en-US" sz="1400" dirty="0" err="1">
                <a:solidFill>
                  <a:srgbClr val="FF0000"/>
                </a:solidFill>
              </a:rPr>
              <a:t>posječen</a:t>
            </a:r>
            <a:r>
              <a:rPr lang="en-US" sz="1400" dirty="0">
                <a:solidFill>
                  <a:srgbClr val="FF0000"/>
                </a:solidFill>
              </a:rPr>
              <a:t> je </a:t>
            </a:r>
            <a:r>
              <a:rPr lang="en-US" sz="1400" dirty="0" err="1">
                <a:solidFill>
                  <a:srgbClr val="FF0000"/>
                </a:solidFill>
              </a:rPr>
              <a:t>juče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čime</a:t>
            </a:r>
            <a:r>
              <a:rPr lang="en-US" sz="1400" dirty="0">
                <a:solidFill>
                  <a:srgbClr val="FF0000"/>
                </a:solidFill>
              </a:rPr>
              <a:t> se </a:t>
            </a:r>
            <a:r>
              <a:rPr lang="en-US" sz="1400" dirty="0" err="1">
                <a:solidFill>
                  <a:srgbClr val="FF0000"/>
                </a:solidFill>
              </a:rPr>
              <a:t>nastavilo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desetkovanje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te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zelene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oaze</a:t>
            </a:r>
            <a:r>
              <a:rPr lang="en-US" sz="1400" dirty="0">
                <a:solidFill>
                  <a:srgbClr val="FF0000"/>
                </a:solidFill>
              </a:rPr>
              <a:t> u </a:t>
            </a:r>
            <a:r>
              <a:rPr lang="en-US" sz="1400" dirty="0" err="1">
                <a:solidFill>
                  <a:srgbClr val="FF0000"/>
                </a:solidFill>
              </a:rPr>
              <a:t>centru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grada</a:t>
            </a:r>
            <a:r>
              <a:rPr lang="en-US" sz="14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12171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1844824"/>
            <a:ext cx="66247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dirty="0" smtClean="0"/>
              <a:t>Negativne efekti se uočavaju na</a:t>
            </a:r>
            <a:endParaRPr lang="sr-Latn-CS" dirty="0"/>
          </a:p>
          <a:p>
            <a:r>
              <a:rPr lang="sr-Latn-CS" sz="800" dirty="0"/>
              <a:t>   </a:t>
            </a:r>
          </a:p>
          <a:p>
            <a:r>
              <a:rPr lang="sr-Latn-CS" b="1" dirty="0"/>
              <a:t>- </a:t>
            </a:r>
            <a:r>
              <a:rPr lang="sr-Latn-CS" b="1" dirty="0" smtClean="0"/>
              <a:t>ekonomiji</a:t>
            </a:r>
            <a:endParaRPr lang="sr-Latn-CS" b="1" dirty="0"/>
          </a:p>
          <a:p>
            <a:r>
              <a:rPr lang="sr-Latn-CS" b="1" dirty="0"/>
              <a:t>- </a:t>
            </a:r>
            <a:r>
              <a:rPr lang="sr-Latn-CS" b="1" dirty="0" smtClean="0"/>
              <a:t>socio-kulturnim odnosima </a:t>
            </a:r>
            <a:r>
              <a:rPr lang="sr-Latn-CS" b="1" dirty="0"/>
              <a:t>u </a:t>
            </a:r>
            <a:r>
              <a:rPr lang="sr-Latn-CS" b="1" dirty="0" smtClean="0"/>
              <a:t>okruženju, </a:t>
            </a:r>
            <a:r>
              <a:rPr lang="sr-Latn-CS" b="1" dirty="0"/>
              <a:t>i</a:t>
            </a:r>
          </a:p>
          <a:p>
            <a:r>
              <a:rPr lang="sr-Latn-CS" b="1" dirty="0"/>
              <a:t>- </a:t>
            </a:r>
            <a:r>
              <a:rPr lang="sr-Latn-CS" b="1" dirty="0" smtClean="0"/>
              <a:t>na turističkom prostoru (ekološki aspekt).</a:t>
            </a:r>
            <a:endParaRPr lang="sr-Latn-RS" b="1" dirty="0"/>
          </a:p>
        </p:txBody>
      </p:sp>
    </p:spTree>
    <p:extLst>
      <p:ext uri="{BB962C8B-B14F-4D97-AF65-F5344CB8AC3E}">
        <p14:creationId xmlns:p14="http://schemas.microsoft.com/office/powerpoint/2010/main" val="36411255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8541" y="404664"/>
            <a:ext cx="842493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NEGATIVNI EKONOMSKI ASPEKTI 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err="1"/>
              <a:t>održivi</a:t>
            </a:r>
            <a:r>
              <a:rPr lang="en-US" dirty="0"/>
              <a:t> </a:t>
            </a:r>
            <a:r>
              <a:rPr lang="en-US" dirty="0" err="1"/>
              <a:t>razvoj</a:t>
            </a:r>
            <a:r>
              <a:rPr lang="en-US" dirty="0"/>
              <a:t> </a:t>
            </a:r>
            <a:r>
              <a:rPr lang="en-US" dirty="0" err="1"/>
              <a:t>turizma</a:t>
            </a:r>
            <a:r>
              <a:rPr lang="en-US" dirty="0"/>
              <a:t> </a:t>
            </a:r>
            <a:r>
              <a:rPr lang="en-US" dirty="0" err="1"/>
              <a:t>izraženi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kroz</a:t>
            </a:r>
            <a:r>
              <a:rPr lang="en-US" dirty="0" smtClean="0"/>
              <a:t>:</a:t>
            </a:r>
            <a:endParaRPr lang="sr-Latn-RS" dirty="0" smtClean="0"/>
          </a:p>
          <a:p>
            <a:endParaRPr lang="sr-Latn-RS" dirty="0"/>
          </a:p>
          <a:p>
            <a:r>
              <a:rPr lang="en-US" dirty="0"/>
              <a:t>   -  </a:t>
            </a:r>
            <a:r>
              <a:rPr lang="en-US" b="1" dirty="0" err="1"/>
              <a:t>Uticaj</a:t>
            </a:r>
            <a:r>
              <a:rPr lang="en-US" b="1" dirty="0"/>
              <a:t> </a:t>
            </a:r>
            <a:r>
              <a:rPr lang="en-US" b="1" dirty="0" err="1"/>
              <a:t>sezonskih</a:t>
            </a:r>
            <a:r>
              <a:rPr lang="en-US" b="1" dirty="0"/>
              <a:t> </a:t>
            </a:r>
            <a:r>
              <a:rPr lang="en-US" b="1" dirty="0" err="1"/>
              <a:t>činilaca</a:t>
            </a:r>
            <a:r>
              <a:rPr lang="en-US" b="1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turističko</a:t>
            </a:r>
            <a:r>
              <a:rPr lang="en-US" dirty="0"/>
              <a:t> </a:t>
            </a:r>
            <a:r>
              <a:rPr lang="en-US" dirty="0" err="1" smtClean="0"/>
              <a:t>poslovanje</a:t>
            </a:r>
            <a:r>
              <a:rPr lang="en-US" dirty="0" smtClean="0"/>
              <a:t>.</a:t>
            </a:r>
            <a:endParaRPr lang="sr-Latn-RS" dirty="0" smtClean="0"/>
          </a:p>
          <a:p>
            <a:endParaRPr lang="sr-Latn-RS" dirty="0"/>
          </a:p>
          <a:p>
            <a:r>
              <a:rPr lang="en-US" dirty="0"/>
              <a:t>   -  </a:t>
            </a:r>
            <a:r>
              <a:rPr lang="en-US" b="1" dirty="0" err="1"/>
              <a:t>Delovanje</a:t>
            </a:r>
            <a:r>
              <a:rPr lang="en-US" b="1" dirty="0"/>
              <a:t> </a:t>
            </a:r>
            <a:r>
              <a:rPr lang="en-US" b="1" dirty="0" err="1"/>
              <a:t>konkurencije</a:t>
            </a:r>
            <a:r>
              <a:rPr lang="en-US" dirty="0"/>
              <a:t>: </a:t>
            </a:r>
            <a:r>
              <a:rPr lang="en-US" dirty="0" err="1"/>
              <a:t>zbog</a:t>
            </a:r>
            <a:r>
              <a:rPr lang="en-US" dirty="0"/>
              <a:t> </a:t>
            </a:r>
            <a:r>
              <a:rPr lang="en-US" dirty="0" err="1"/>
              <a:t>pojave</a:t>
            </a:r>
            <a:r>
              <a:rPr lang="en-US" dirty="0"/>
              <a:t> </a:t>
            </a:r>
            <a:r>
              <a:rPr lang="en-US" dirty="0" err="1"/>
              <a:t>brojnih</a:t>
            </a:r>
            <a:r>
              <a:rPr lang="en-US" dirty="0"/>
              <a:t> </a:t>
            </a:r>
            <a:r>
              <a:rPr lang="en-US" dirty="0" err="1"/>
              <a:t>drugih</a:t>
            </a:r>
            <a:r>
              <a:rPr lang="en-US" dirty="0"/>
              <a:t> </a:t>
            </a:r>
            <a:r>
              <a:rPr lang="en-US" dirty="0" err="1"/>
              <a:t>sličnih</a:t>
            </a:r>
            <a:r>
              <a:rPr lang="en-US" dirty="0"/>
              <a:t> </a:t>
            </a:r>
            <a:r>
              <a:rPr lang="en-US" dirty="0" err="1"/>
              <a:t>destinacija</a:t>
            </a:r>
            <a:r>
              <a:rPr lang="en-US" dirty="0"/>
              <a:t>, do </a:t>
            </a:r>
            <a:r>
              <a:rPr lang="en-US" dirty="0" err="1"/>
              <a:t>čega</a:t>
            </a:r>
            <a:r>
              <a:rPr lang="en-US" dirty="0"/>
              <a:t> </a:t>
            </a:r>
            <a:r>
              <a:rPr lang="en-US" dirty="0" err="1"/>
              <a:t>dolazi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razvojem</a:t>
            </a:r>
            <a:r>
              <a:rPr lang="en-US" dirty="0"/>
              <a:t> </a:t>
            </a:r>
            <a:r>
              <a:rPr lang="en-US" dirty="0" err="1"/>
              <a:t>masovnog</a:t>
            </a:r>
            <a:r>
              <a:rPr lang="en-US" dirty="0"/>
              <a:t> </a:t>
            </a:r>
            <a:r>
              <a:rPr lang="en-US" dirty="0" err="1"/>
              <a:t>turizma</a:t>
            </a:r>
            <a:r>
              <a:rPr lang="en-US" dirty="0"/>
              <a:t>, </a:t>
            </a:r>
            <a:r>
              <a:rPr lang="en-US" dirty="0" err="1"/>
              <a:t>turisti</a:t>
            </a:r>
            <a:r>
              <a:rPr lang="en-US" dirty="0"/>
              <a:t> </a:t>
            </a:r>
            <a:r>
              <a:rPr lang="en-US" dirty="0" err="1"/>
              <a:t>odlaze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drugu</a:t>
            </a:r>
            <a:r>
              <a:rPr lang="en-US" dirty="0"/>
              <a:t>, </a:t>
            </a:r>
            <a:r>
              <a:rPr lang="en-US" dirty="0" err="1"/>
              <a:t>konkurencijsku</a:t>
            </a:r>
            <a:r>
              <a:rPr lang="en-US" dirty="0"/>
              <a:t> </a:t>
            </a:r>
            <a:r>
              <a:rPr lang="en-US" dirty="0" err="1"/>
              <a:t>destinaciju</a:t>
            </a:r>
            <a:r>
              <a:rPr lang="en-US" dirty="0"/>
              <a:t>; </a:t>
            </a:r>
            <a:endParaRPr lang="sr-Latn-RS" dirty="0" smtClean="0"/>
          </a:p>
          <a:p>
            <a:endParaRPr lang="sr-Latn-RS" dirty="0"/>
          </a:p>
          <a:p>
            <a:r>
              <a:rPr lang="en-US" dirty="0"/>
              <a:t>   - </a:t>
            </a:r>
            <a:r>
              <a:rPr lang="en-US" dirty="0" err="1"/>
              <a:t>Moguća</a:t>
            </a:r>
            <a:r>
              <a:rPr lang="en-US" dirty="0"/>
              <a:t> </a:t>
            </a:r>
            <a:r>
              <a:rPr lang="en-US" b="1" dirty="0" err="1"/>
              <a:t>visoka</a:t>
            </a:r>
            <a:r>
              <a:rPr lang="en-US" b="1" dirty="0"/>
              <a:t> </a:t>
            </a:r>
            <a:r>
              <a:rPr lang="en-US" b="1" dirty="0" err="1"/>
              <a:t>uvozna</a:t>
            </a:r>
            <a:r>
              <a:rPr lang="en-US" b="1" dirty="0"/>
              <a:t> </a:t>
            </a:r>
            <a:r>
              <a:rPr lang="en-US" b="1" dirty="0" err="1"/>
              <a:t>zavisnost</a:t>
            </a:r>
            <a:r>
              <a:rPr lang="en-US" dirty="0"/>
              <a:t>:  </a:t>
            </a:r>
            <a:r>
              <a:rPr lang="en-US" dirty="0" err="1"/>
              <a:t>aktivnosti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sestinaciji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da </a:t>
            </a:r>
            <a:r>
              <a:rPr lang="en-US" dirty="0" err="1"/>
              <a:t>zavise</a:t>
            </a:r>
            <a:r>
              <a:rPr lang="en-US" dirty="0"/>
              <a:t> od </a:t>
            </a:r>
            <a:r>
              <a:rPr lang="en-US" dirty="0" err="1"/>
              <a:t>uvoza</a:t>
            </a:r>
            <a:r>
              <a:rPr lang="en-US" dirty="0"/>
              <a:t> </a:t>
            </a:r>
            <a:r>
              <a:rPr lang="en-US" dirty="0" err="1"/>
              <a:t>raznih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en-US" dirty="0"/>
              <a:t> (</a:t>
            </a:r>
            <a:r>
              <a:rPr lang="en-US" dirty="0" err="1"/>
              <a:t>oprema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hotele</a:t>
            </a:r>
            <a:r>
              <a:rPr lang="en-US" dirty="0"/>
              <a:t>, </a:t>
            </a:r>
            <a:r>
              <a:rPr lang="en-US" dirty="0" err="1"/>
              <a:t>hrana</a:t>
            </a:r>
            <a:r>
              <a:rPr lang="en-US" dirty="0"/>
              <a:t>  sl..);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zatvaranjem</a:t>
            </a:r>
            <a:r>
              <a:rPr lang="en-US" dirty="0"/>
              <a:t> </a:t>
            </a:r>
            <a:r>
              <a:rPr lang="en-US" dirty="0" err="1"/>
              <a:t>granica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raznih</a:t>
            </a:r>
            <a:r>
              <a:rPr lang="en-US" dirty="0"/>
              <a:t> </a:t>
            </a:r>
            <a:r>
              <a:rPr lang="en-US" dirty="0" err="1"/>
              <a:t>razloga</a:t>
            </a:r>
            <a:r>
              <a:rPr lang="en-US" dirty="0"/>
              <a:t>, </a:t>
            </a:r>
            <a:r>
              <a:rPr lang="en-US" dirty="0" err="1"/>
              <a:t>ako</a:t>
            </a:r>
            <a:r>
              <a:rPr lang="en-US" dirty="0"/>
              <a:t> se ne </a:t>
            </a:r>
            <a:r>
              <a:rPr lang="en-US" dirty="0" err="1"/>
              <a:t>pronađe</a:t>
            </a:r>
            <a:r>
              <a:rPr lang="en-US" dirty="0"/>
              <a:t> </a:t>
            </a:r>
            <a:r>
              <a:rPr lang="en-US" dirty="0" err="1"/>
              <a:t>drugi</a:t>
            </a:r>
            <a:r>
              <a:rPr lang="en-US" dirty="0"/>
              <a:t> </a:t>
            </a:r>
            <a:r>
              <a:rPr lang="en-US" dirty="0" err="1"/>
              <a:t>izvor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nabavku</a:t>
            </a:r>
            <a:r>
              <a:rPr lang="en-US" dirty="0"/>
              <a:t> </a:t>
            </a:r>
            <a:r>
              <a:rPr lang="en-US" dirty="0" err="1"/>
              <a:t>tih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en-US" dirty="0"/>
              <a:t>, </a:t>
            </a:r>
            <a:r>
              <a:rPr lang="en-US" dirty="0" err="1"/>
              <a:t>postaje</a:t>
            </a:r>
            <a:r>
              <a:rPr lang="en-US" dirty="0"/>
              <a:t> </a:t>
            </a:r>
            <a:r>
              <a:rPr lang="en-US" dirty="0" err="1"/>
              <a:t>nemoguće</a:t>
            </a:r>
            <a:r>
              <a:rPr lang="en-US" dirty="0"/>
              <a:t> </a:t>
            </a:r>
            <a:r>
              <a:rPr lang="en-US" dirty="0" err="1"/>
              <a:t>zadovoljenje</a:t>
            </a:r>
            <a:r>
              <a:rPr lang="en-US" dirty="0"/>
              <a:t> </a:t>
            </a:r>
            <a:r>
              <a:rPr lang="en-US" dirty="0" err="1"/>
              <a:t>potreba</a:t>
            </a:r>
            <a:r>
              <a:rPr lang="en-US" dirty="0"/>
              <a:t> </a:t>
            </a:r>
            <a:r>
              <a:rPr lang="en-US" dirty="0" err="1"/>
              <a:t>turista</a:t>
            </a:r>
            <a:r>
              <a:rPr lang="en-US" dirty="0"/>
              <a:t>, I </a:t>
            </a:r>
            <a:r>
              <a:rPr lang="en-US" dirty="0" err="1"/>
              <a:t>oni</a:t>
            </a:r>
            <a:r>
              <a:rPr lang="en-US" dirty="0"/>
              <a:t> </a:t>
            </a:r>
            <a:r>
              <a:rPr lang="en-US" dirty="0" err="1"/>
              <a:t>napuštaju</a:t>
            </a:r>
            <a:r>
              <a:rPr lang="en-US" dirty="0"/>
              <a:t> </a:t>
            </a:r>
            <a:r>
              <a:rPr lang="en-US" dirty="0" err="1"/>
              <a:t>našu</a:t>
            </a:r>
            <a:r>
              <a:rPr lang="en-US" dirty="0"/>
              <a:t> </a:t>
            </a:r>
            <a:r>
              <a:rPr lang="en-US" dirty="0" err="1"/>
              <a:t>destinaciju</a:t>
            </a:r>
            <a:r>
              <a:rPr lang="en-US" dirty="0" smtClean="0"/>
              <a:t>.</a:t>
            </a:r>
            <a:endParaRPr lang="sr-Latn-RS" dirty="0" smtClean="0"/>
          </a:p>
          <a:p>
            <a:endParaRPr lang="sr-Latn-RS" dirty="0"/>
          </a:p>
          <a:p>
            <a:r>
              <a:rPr lang="en-US" dirty="0"/>
              <a:t>  - </a:t>
            </a:r>
            <a:r>
              <a:rPr lang="en-US" b="1" dirty="0" err="1"/>
              <a:t>Visok</a:t>
            </a:r>
            <a:r>
              <a:rPr lang="en-US" b="1" dirty="0"/>
              <a:t> </a:t>
            </a:r>
            <a:r>
              <a:rPr lang="en-US" b="1" dirty="0" err="1"/>
              <a:t>udeo</a:t>
            </a:r>
            <a:r>
              <a:rPr lang="en-US" b="1" dirty="0"/>
              <a:t> </a:t>
            </a:r>
            <a:r>
              <a:rPr lang="en-US" b="1" dirty="0" err="1"/>
              <a:t>nekvalifikovanih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slabo</a:t>
            </a:r>
            <a:r>
              <a:rPr lang="en-US" b="1" dirty="0"/>
              <a:t> </a:t>
            </a:r>
            <a:r>
              <a:rPr lang="en-US" b="1" dirty="0" err="1"/>
              <a:t>plaćenih</a:t>
            </a:r>
            <a:r>
              <a:rPr lang="en-US" b="1" dirty="0"/>
              <a:t> </a:t>
            </a:r>
            <a:r>
              <a:rPr lang="en-US" b="1" dirty="0" err="1"/>
              <a:t>poslova</a:t>
            </a:r>
            <a:r>
              <a:rPr lang="en-US" b="1" dirty="0"/>
              <a:t> </a:t>
            </a:r>
            <a:r>
              <a:rPr lang="en-US" dirty="0"/>
              <a:t>u </a:t>
            </a:r>
            <a:r>
              <a:rPr lang="en-US" dirty="0" err="1"/>
              <a:t>ukupnoj</a:t>
            </a:r>
            <a:r>
              <a:rPr lang="en-US" dirty="0"/>
              <a:t> </a:t>
            </a:r>
            <a:r>
              <a:rPr lang="en-US" dirty="0" err="1"/>
              <a:t>zaposlenosti</a:t>
            </a:r>
            <a:r>
              <a:rPr lang="en-US" dirty="0"/>
              <a:t>: </a:t>
            </a:r>
            <a:r>
              <a:rPr lang="en-US" dirty="0" err="1"/>
              <a:t>lokalni</a:t>
            </a:r>
            <a:r>
              <a:rPr lang="en-US" dirty="0"/>
              <a:t> </a:t>
            </a:r>
            <a:r>
              <a:rPr lang="en-US" dirty="0" err="1"/>
              <a:t>meštani</a:t>
            </a:r>
            <a:r>
              <a:rPr lang="en-US" dirty="0"/>
              <a:t> </a:t>
            </a:r>
            <a:r>
              <a:rPr lang="en-US" dirty="0" err="1"/>
              <a:t>uglavnom</a:t>
            </a:r>
            <a:r>
              <a:rPr lang="en-US" dirty="0"/>
              <a:t> </a:t>
            </a:r>
            <a:r>
              <a:rPr lang="en-US" dirty="0" err="1"/>
              <a:t>obavljaju</a:t>
            </a:r>
            <a:r>
              <a:rPr lang="en-US" dirty="0"/>
              <a:t> </a:t>
            </a:r>
            <a:r>
              <a:rPr lang="en-US" dirty="0" err="1"/>
              <a:t>malo</a:t>
            </a:r>
            <a:r>
              <a:rPr lang="en-US" dirty="0"/>
              <a:t> </a:t>
            </a:r>
            <a:r>
              <a:rPr lang="en-US" dirty="0" err="1"/>
              <a:t>plaćene</a:t>
            </a:r>
            <a:r>
              <a:rPr lang="en-US" dirty="0"/>
              <a:t> </a:t>
            </a:r>
            <a:r>
              <a:rPr lang="en-US" dirty="0" err="1"/>
              <a:t>poslove</a:t>
            </a:r>
            <a:r>
              <a:rPr lang="en-US" dirty="0"/>
              <a:t> (</a:t>
            </a:r>
            <a:r>
              <a:rPr lang="en-US" dirty="0" err="1"/>
              <a:t>sobarice</a:t>
            </a:r>
            <a:r>
              <a:rPr lang="en-US" dirty="0"/>
              <a:t>, </a:t>
            </a:r>
            <a:r>
              <a:rPr lang="en-US" dirty="0" err="1"/>
              <a:t>kelneri</a:t>
            </a:r>
            <a:r>
              <a:rPr lang="en-US" dirty="0"/>
              <a:t>, </a:t>
            </a:r>
            <a:r>
              <a:rPr lang="en-US" dirty="0" err="1"/>
              <a:t>portiri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sl</a:t>
            </a:r>
            <a:r>
              <a:rPr lang="en-US" dirty="0"/>
              <a:t>), a </a:t>
            </a:r>
            <a:r>
              <a:rPr lang="en-US" dirty="0" err="1"/>
              <a:t>bolje</a:t>
            </a:r>
            <a:r>
              <a:rPr lang="en-US" dirty="0"/>
              <a:t> </a:t>
            </a:r>
            <a:r>
              <a:rPr lang="en-US" dirty="0" err="1"/>
              <a:t>plaćene</a:t>
            </a:r>
            <a:r>
              <a:rPr lang="en-US" dirty="0"/>
              <a:t> </a:t>
            </a:r>
            <a:r>
              <a:rPr lang="en-US" dirty="0" err="1"/>
              <a:t>poslove</a:t>
            </a:r>
            <a:r>
              <a:rPr lang="en-US" dirty="0"/>
              <a:t> (</a:t>
            </a:r>
            <a:r>
              <a:rPr lang="en-US" dirty="0" err="1"/>
              <a:t>kuvari</a:t>
            </a:r>
            <a:r>
              <a:rPr lang="en-US" dirty="0"/>
              <a:t>, </a:t>
            </a:r>
            <a:r>
              <a:rPr lang="en-US" dirty="0" err="1"/>
              <a:t>menadžeri</a:t>
            </a:r>
            <a:r>
              <a:rPr lang="en-US" dirty="0"/>
              <a:t>…) </a:t>
            </a:r>
            <a:r>
              <a:rPr lang="en-US" dirty="0" err="1"/>
              <a:t>obavljaju</a:t>
            </a:r>
            <a:r>
              <a:rPr lang="en-US" dirty="0"/>
              <a:t> </a:t>
            </a:r>
            <a:r>
              <a:rPr lang="en-US" dirty="0" err="1"/>
              <a:t>ljudi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dolaze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 smtClean="0"/>
              <a:t>strane</a:t>
            </a:r>
            <a:r>
              <a:rPr lang="en-US" dirty="0" smtClean="0"/>
              <a:t>.</a:t>
            </a:r>
            <a:endParaRPr lang="sr-Latn-RS" dirty="0"/>
          </a:p>
          <a:p>
            <a:endParaRPr lang="sr-Latn-RS" dirty="0" smtClean="0"/>
          </a:p>
          <a:p>
            <a:r>
              <a:rPr lang="en-US" dirty="0" smtClean="0"/>
              <a:t> </a:t>
            </a:r>
            <a:r>
              <a:rPr lang="en-US" dirty="0"/>
              <a:t>- </a:t>
            </a:r>
            <a:r>
              <a:rPr lang="en-US" b="1" dirty="0" err="1"/>
              <a:t>Uništavanje</a:t>
            </a:r>
            <a:r>
              <a:rPr lang="en-US" b="1" dirty="0"/>
              <a:t> </a:t>
            </a:r>
            <a:r>
              <a:rPr lang="en-US" b="1" dirty="0" err="1"/>
              <a:t>tradicionalnih</a:t>
            </a:r>
            <a:r>
              <a:rPr lang="en-US" b="1" dirty="0"/>
              <a:t> </a:t>
            </a:r>
            <a:r>
              <a:rPr lang="en-US" b="1" dirty="0" err="1"/>
              <a:t>oblika</a:t>
            </a:r>
            <a:r>
              <a:rPr lang="en-US" b="1" dirty="0"/>
              <a:t> </a:t>
            </a:r>
            <a:r>
              <a:rPr lang="en-US" b="1" dirty="0" err="1"/>
              <a:t>zapošljavanja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en-US" dirty="0" err="1"/>
              <a:t>poljoprivreda</a:t>
            </a:r>
            <a:r>
              <a:rPr lang="en-US" dirty="0"/>
              <a:t>, </a:t>
            </a:r>
            <a:r>
              <a:rPr lang="en-US" dirty="0" err="1"/>
              <a:t>ribarstvo</a:t>
            </a:r>
            <a:r>
              <a:rPr lang="en-US" dirty="0"/>
              <a:t>, </a:t>
            </a:r>
            <a:r>
              <a:rPr lang="en-US" dirty="0" err="1"/>
              <a:t>zanati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sl</a:t>
            </a:r>
            <a:r>
              <a:rPr lang="en-US" dirty="0"/>
              <a:t>):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razvojem</a:t>
            </a:r>
            <a:r>
              <a:rPr lang="en-US" dirty="0"/>
              <a:t> </a:t>
            </a:r>
            <a:r>
              <a:rPr lang="en-US" dirty="0" err="1"/>
              <a:t>turizma</a:t>
            </a:r>
            <a:r>
              <a:rPr lang="en-US" dirty="0"/>
              <a:t> </a:t>
            </a:r>
            <a:r>
              <a:rPr lang="en-US" dirty="0" err="1"/>
              <a:t>gase</a:t>
            </a:r>
            <a:r>
              <a:rPr lang="en-US" dirty="0"/>
              <a:t> se </a:t>
            </a:r>
            <a:r>
              <a:rPr lang="en-US" dirty="0" err="1"/>
              <a:t>mnogi</a:t>
            </a:r>
            <a:r>
              <a:rPr lang="en-US" dirty="0"/>
              <a:t> </a:t>
            </a:r>
            <a:r>
              <a:rPr lang="en-US" dirty="0" err="1"/>
              <a:t>stari</a:t>
            </a:r>
            <a:r>
              <a:rPr lang="en-US" dirty="0"/>
              <a:t> </a:t>
            </a:r>
            <a:r>
              <a:rPr lang="en-US" dirty="0" err="1"/>
              <a:t>vidovi</a:t>
            </a:r>
            <a:r>
              <a:rPr lang="en-US" dirty="0"/>
              <a:t> </a:t>
            </a:r>
            <a:r>
              <a:rPr lang="en-US" dirty="0" err="1"/>
              <a:t>privređivanja</a:t>
            </a:r>
            <a:r>
              <a:rPr lang="en-US" dirty="0"/>
              <a:t>; </a:t>
            </a:r>
            <a:r>
              <a:rPr lang="en-US" dirty="0" err="1"/>
              <a:t>ljudi</a:t>
            </a:r>
            <a:r>
              <a:rPr lang="en-US" dirty="0"/>
              <a:t> </a:t>
            </a:r>
            <a:r>
              <a:rPr lang="en-US" dirty="0" err="1"/>
              <a:t>napuštaju</a:t>
            </a:r>
            <a:r>
              <a:rPr lang="en-US" dirty="0"/>
              <a:t> stare </a:t>
            </a:r>
            <a:r>
              <a:rPr lang="en-US" dirty="0" err="1"/>
              <a:t>poslove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zapošljavaju</a:t>
            </a:r>
            <a:r>
              <a:rPr lang="en-US" dirty="0"/>
              <a:t> se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nove</a:t>
            </a:r>
            <a:r>
              <a:rPr lang="en-US" dirty="0"/>
              <a:t>, </a:t>
            </a:r>
            <a:r>
              <a:rPr lang="en-US" dirty="0" err="1"/>
              <a:t>lakše</a:t>
            </a:r>
            <a:r>
              <a:rPr lang="en-US" dirty="0"/>
              <a:t>, </a:t>
            </a:r>
            <a:r>
              <a:rPr lang="en-US" dirty="0" err="1"/>
              <a:t>ali</a:t>
            </a:r>
            <a:r>
              <a:rPr lang="en-US" dirty="0"/>
              <a:t> u </a:t>
            </a:r>
            <a:r>
              <a:rPr lang="en-US" dirty="0" err="1"/>
              <a:t>ukupnom</a:t>
            </a:r>
            <a:r>
              <a:rPr lang="en-US" dirty="0"/>
              <a:t> </a:t>
            </a:r>
            <a:r>
              <a:rPr lang="en-US" dirty="0" err="1"/>
              <a:t>sistemu</a:t>
            </a:r>
            <a:r>
              <a:rPr lang="en-US" dirty="0"/>
              <a:t> </a:t>
            </a:r>
            <a:r>
              <a:rPr lang="en-US" dirty="0" err="1"/>
              <a:t>slabije</a:t>
            </a:r>
            <a:r>
              <a:rPr lang="en-US" dirty="0"/>
              <a:t> </a:t>
            </a:r>
            <a:r>
              <a:rPr lang="en-US" dirty="0" err="1"/>
              <a:t>plaćene</a:t>
            </a:r>
            <a:r>
              <a:rPr lang="en-US" dirty="0"/>
              <a:t>; stare </a:t>
            </a:r>
            <a:r>
              <a:rPr lang="en-US" dirty="0" err="1"/>
              <a:t>delatnosti</a:t>
            </a:r>
            <a:r>
              <a:rPr lang="en-US" dirty="0"/>
              <a:t> </a:t>
            </a:r>
            <a:r>
              <a:rPr lang="en-US" dirty="0" err="1"/>
              <a:t>zamiru</a:t>
            </a:r>
            <a:r>
              <a:rPr lang="en-US" dirty="0"/>
              <a:t>, </a:t>
            </a:r>
            <a:r>
              <a:rPr lang="sr-Latn-RS" dirty="0" smtClean="0"/>
              <a:t>i</a:t>
            </a:r>
            <a:r>
              <a:rPr lang="en-US" dirty="0" smtClean="0"/>
              <a:t> </a:t>
            </a:r>
            <a:r>
              <a:rPr lang="en-US" dirty="0" err="1"/>
              <a:t>ako</a:t>
            </a:r>
            <a:r>
              <a:rPr lang="en-US" dirty="0"/>
              <a:t> se </a:t>
            </a:r>
            <a:r>
              <a:rPr lang="en-US" dirty="0" err="1"/>
              <a:t>smanji</a:t>
            </a:r>
            <a:r>
              <a:rPr lang="en-US" dirty="0"/>
              <a:t> </a:t>
            </a:r>
            <a:r>
              <a:rPr lang="en-US" dirty="0" err="1"/>
              <a:t>broj</a:t>
            </a:r>
            <a:r>
              <a:rPr lang="en-US" dirty="0"/>
              <a:t> </a:t>
            </a:r>
            <a:r>
              <a:rPr lang="en-US" dirty="0" err="1"/>
              <a:t>turista</a:t>
            </a:r>
            <a:r>
              <a:rPr lang="en-US" dirty="0"/>
              <a:t> </a:t>
            </a:r>
            <a:r>
              <a:rPr lang="en-US" dirty="0" err="1"/>
              <a:t>ti</a:t>
            </a:r>
            <a:r>
              <a:rPr lang="en-US" dirty="0"/>
              <a:t> </a:t>
            </a:r>
            <a:r>
              <a:rPr lang="en-US" dirty="0" err="1"/>
              <a:t>ljudi</a:t>
            </a:r>
            <a:r>
              <a:rPr lang="en-US" dirty="0"/>
              <a:t> </a:t>
            </a:r>
            <a:r>
              <a:rPr lang="en-US" dirty="0" err="1"/>
              <a:t>ostaju</a:t>
            </a:r>
            <a:r>
              <a:rPr lang="en-US" dirty="0"/>
              <a:t> </a:t>
            </a:r>
            <a:r>
              <a:rPr lang="en-US" dirty="0" err="1"/>
              <a:t>nezaposleni</a:t>
            </a:r>
            <a:r>
              <a:rPr lang="en-US" dirty="0"/>
              <a:t>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4210660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5805" y="332656"/>
            <a:ext cx="84249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NEGATIVNI SOCIO-KULTURNI ASPEKTI 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err="1"/>
              <a:t>održivi</a:t>
            </a:r>
            <a:r>
              <a:rPr lang="en-US" dirty="0"/>
              <a:t> </a:t>
            </a:r>
            <a:r>
              <a:rPr lang="en-US" dirty="0" err="1"/>
              <a:t>razvoj</a:t>
            </a:r>
            <a:r>
              <a:rPr lang="en-US" dirty="0"/>
              <a:t> </a:t>
            </a:r>
            <a:r>
              <a:rPr lang="en-US" dirty="0" err="1"/>
              <a:t>turizma</a:t>
            </a:r>
            <a:r>
              <a:rPr lang="en-US" dirty="0"/>
              <a:t> </a:t>
            </a:r>
            <a:r>
              <a:rPr lang="en-US" dirty="0" err="1"/>
              <a:t>izraženi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kroz</a:t>
            </a:r>
            <a:r>
              <a:rPr lang="en-US" dirty="0" smtClean="0"/>
              <a:t>:</a:t>
            </a:r>
            <a:endParaRPr lang="sr-Latn-RS" dirty="0" smtClean="0"/>
          </a:p>
          <a:p>
            <a:endParaRPr lang="sr-Latn-RS" dirty="0"/>
          </a:p>
          <a:p>
            <a:r>
              <a:rPr lang="en-US" dirty="0"/>
              <a:t>   -  </a:t>
            </a:r>
            <a:r>
              <a:rPr lang="en-US" b="1" dirty="0" err="1"/>
              <a:t>Gubitak</a:t>
            </a:r>
            <a:r>
              <a:rPr lang="en-US" b="1" dirty="0"/>
              <a:t> </a:t>
            </a:r>
            <a:r>
              <a:rPr lang="en-US" b="1" dirty="0" err="1"/>
              <a:t>kulturnog</a:t>
            </a:r>
            <a:r>
              <a:rPr lang="en-US" b="1" dirty="0"/>
              <a:t> </a:t>
            </a:r>
            <a:r>
              <a:rPr lang="en-US" b="1" dirty="0" err="1"/>
              <a:t>identiteta</a:t>
            </a:r>
            <a:r>
              <a:rPr lang="en-US" dirty="0"/>
              <a:t>: </a:t>
            </a:r>
            <a:r>
              <a:rPr lang="en-US" dirty="0" err="1"/>
              <a:t>veliki</a:t>
            </a:r>
            <a:r>
              <a:rPr lang="en-US" dirty="0"/>
              <a:t> </a:t>
            </a:r>
            <a:r>
              <a:rPr lang="en-US" dirty="0" err="1"/>
              <a:t>broj</a:t>
            </a:r>
            <a:r>
              <a:rPr lang="en-US" dirty="0"/>
              <a:t> </a:t>
            </a:r>
            <a:r>
              <a:rPr lang="en-US" dirty="0" err="1"/>
              <a:t>stranaca</a:t>
            </a:r>
            <a:r>
              <a:rPr lang="en-US" dirty="0"/>
              <a:t>,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niovi</a:t>
            </a:r>
            <a:r>
              <a:rPr lang="en-US" dirty="0"/>
              <a:t> </a:t>
            </a:r>
            <a:r>
              <a:rPr lang="en-US" dirty="0" err="1"/>
              <a:t>način</a:t>
            </a:r>
            <a:r>
              <a:rPr lang="en-US" dirty="0"/>
              <a:t> </a:t>
            </a:r>
            <a:r>
              <a:rPr lang="en-US" dirty="0" err="1"/>
              <a:t>života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donosi</a:t>
            </a:r>
            <a:r>
              <a:rPr lang="en-US" dirty="0"/>
              <a:t> </a:t>
            </a:r>
            <a:r>
              <a:rPr lang="en-US" dirty="0" err="1"/>
              <a:t>razvoj</a:t>
            </a:r>
            <a:r>
              <a:rPr lang="en-US" dirty="0"/>
              <a:t> </a:t>
            </a:r>
            <a:r>
              <a:rPr lang="en-US" dirty="0" err="1"/>
              <a:t>masovnog</a:t>
            </a:r>
            <a:r>
              <a:rPr lang="en-US" dirty="0"/>
              <a:t> </a:t>
            </a:r>
            <a:r>
              <a:rPr lang="en-US" dirty="0" err="1"/>
              <a:t>turizma</a:t>
            </a:r>
            <a:r>
              <a:rPr lang="en-US" dirty="0"/>
              <a:t> </a:t>
            </a:r>
            <a:r>
              <a:rPr lang="en-US" dirty="0" err="1"/>
              <a:t>dovode</a:t>
            </a:r>
            <a:r>
              <a:rPr lang="en-US" dirty="0"/>
              <a:t> do </a:t>
            </a:r>
            <a:r>
              <a:rPr lang="en-US" dirty="0" err="1"/>
              <a:t>gubitka</a:t>
            </a:r>
            <a:r>
              <a:rPr lang="en-US" dirty="0"/>
              <a:t> </a:t>
            </a:r>
            <a:r>
              <a:rPr lang="en-US" dirty="0" err="1"/>
              <a:t>kulturnog</a:t>
            </a:r>
            <a:r>
              <a:rPr lang="en-US" dirty="0"/>
              <a:t> </a:t>
            </a:r>
            <a:r>
              <a:rPr lang="en-US" dirty="0" err="1"/>
              <a:t>identiteta</a:t>
            </a:r>
            <a:r>
              <a:rPr lang="en-US" dirty="0"/>
              <a:t> </a:t>
            </a:r>
            <a:endParaRPr lang="sr-Latn-RS" dirty="0" smtClean="0"/>
          </a:p>
          <a:p>
            <a:endParaRPr lang="sr-Latn-RS" dirty="0"/>
          </a:p>
          <a:p>
            <a:r>
              <a:rPr lang="en-US" dirty="0"/>
              <a:t>   - </a:t>
            </a:r>
            <a:r>
              <a:rPr lang="en-US" b="1" dirty="0" err="1"/>
              <a:t>Nestanak</a:t>
            </a:r>
            <a:r>
              <a:rPr lang="en-US" b="1" dirty="0"/>
              <a:t> </a:t>
            </a:r>
            <a:r>
              <a:rPr lang="en-US" b="1" dirty="0" err="1"/>
              <a:t>tradicionalnog</a:t>
            </a:r>
            <a:r>
              <a:rPr lang="en-US" b="1" dirty="0"/>
              <a:t> </a:t>
            </a:r>
            <a:r>
              <a:rPr lang="en-US" b="1" dirty="0" err="1"/>
              <a:t>sistema</a:t>
            </a:r>
            <a:r>
              <a:rPr lang="en-US" b="1" dirty="0"/>
              <a:t> </a:t>
            </a:r>
            <a:r>
              <a:rPr lang="en-US" b="1" dirty="0" err="1"/>
              <a:t>vrednosti</a:t>
            </a:r>
            <a:r>
              <a:rPr lang="en-US" dirty="0"/>
              <a:t>, </a:t>
            </a:r>
            <a:r>
              <a:rPr lang="en-US" dirty="0" err="1"/>
              <a:t>ugrožavanje</a:t>
            </a:r>
            <a:r>
              <a:rPr lang="en-US" dirty="0"/>
              <a:t> </a:t>
            </a:r>
            <a:r>
              <a:rPr lang="en-US" dirty="0" err="1"/>
              <a:t>ljudskih</a:t>
            </a:r>
            <a:r>
              <a:rPr lang="en-US" dirty="0"/>
              <a:t> </a:t>
            </a:r>
            <a:r>
              <a:rPr lang="en-US" dirty="0" err="1"/>
              <a:t>prava</a:t>
            </a:r>
            <a:r>
              <a:rPr lang="en-US" dirty="0"/>
              <a:t>, </a:t>
            </a:r>
            <a:r>
              <a:rPr lang="en-US" dirty="0" err="1"/>
              <a:t>kriminal</a:t>
            </a:r>
            <a:r>
              <a:rPr lang="en-US" dirty="0"/>
              <a:t>, </a:t>
            </a:r>
            <a:r>
              <a:rPr lang="en-US" dirty="0" err="1"/>
              <a:t>prostitucija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dr</a:t>
            </a:r>
            <a:r>
              <a:rPr lang="en-US" dirty="0" smtClean="0"/>
              <a:t>.</a:t>
            </a:r>
            <a:endParaRPr lang="sr-Latn-RS" dirty="0" smtClean="0"/>
          </a:p>
          <a:p>
            <a:endParaRPr lang="sr-Latn-RS" dirty="0"/>
          </a:p>
          <a:p>
            <a:r>
              <a:rPr lang="en-US" dirty="0"/>
              <a:t>   - </a:t>
            </a:r>
            <a:r>
              <a:rPr lang="en-US" b="1" dirty="0" err="1"/>
              <a:t>Devastacija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degradacija</a:t>
            </a:r>
            <a:r>
              <a:rPr lang="en-US" b="1" dirty="0"/>
              <a:t> </a:t>
            </a:r>
            <a:r>
              <a:rPr lang="en-US" b="1" dirty="0" err="1"/>
              <a:t>kulturne</a:t>
            </a:r>
            <a:r>
              <a:rPr lang="en-US" b="1" dirty="0"/>
              <a:t> </a:t>
            </a:r>
            <a:r>
              <a:rPr lang="en-US" b="1" dirty="0" err="1" smtClean="0"/>
              <a:t>baštine</a:t>
            </a:r>
            <a:r>
              <a:rPr lang="sr-Latn-RS" dirty="0" smtClean="0"/>
              <a:t>.</a:t>
            </a:r>
            <a:endParaRPr lang="sr-Latn-RS" dirty="0"/>
          </a:p>
        </p:txBody>
      </p:sp>
      <p:pic>
        <p:nvPicPr>
          <p:cNvPr id="6146" name="Picture 2" descr="https://www.cdm.me/wp-content/uploads/2019/06/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49080"/>
            <a:ext cx="4319117" cy="212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OLYMPUS DIGITAL CAMER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645023"/>
            <a:ext cx="3855332" cy="289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066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53506"/>
            <a:ext cx="28260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3600" b="1" dirty="0" smtClean="0">
                <a:solidFill>
                  <a:srgbClr val="FF0000"/>
                </a:solidFill>
              </a:rPr>
              <a:t>PODSEĆANJE!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512" y="800239"/>
            <a:ext cx="8712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/>
              <a:t>Kada </a:t>
            </a:r>
            <a:r>
              <a:rPr lang="hr-HR" dirty="0"/>
              <a:t>je bilo reči o </a:t>
            </a:r>
            <a:r>
              <a:rPr lang="hr-HR" b="1" dirty="0" smtClean="0"/>
              <a:t>EKONOMSKIM I NEEKONOMSKIM (DRUŠTVENIM I POLITIČKIM) FUNKCIJAMA TURIZMA, </a:t>
            </a:r>
            <a:r>
              <a:rPr lang="hr-HR" dirty="0" smtClean="0"/>
              <a:t>naglašeno je da pored </a:t>
            </a:r>
            <a:r>
              <a:rPr lang="hr-HR" dirty="0"/>
              <a:t>neospornih velikih pozitivnih – razvojnih funkcija turuzam sa sobom nosi i negativne posledice po društvo.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3528" y="2204864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Ako </a:t>
            </a:r>
            <a:r>
              <a:rPr lang="hr-HR" dirty="0">
                <a:solidFill>
                  <a:srgbClr val="FF0000"/>
                </a:solidFill>
              </a:rPr>
              <a:t>se ne razvija planski i osmišljeno, turizam može da donese i negativne posledice po društvo kroz razvoj kriminala, kocke, prostitucije, narkomanije, širenja epidemija ali i urušavanje tradicije i lokalne kulture.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536" y="3645024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Otvorenost </a:t>
            </a:r>
            <a:r>
              <a:rPr lang="hr-HR" dirty="0">
                <a:solidFill>
                  <a:srgbClr val="FF0000"/>
                </a:solidFill>
              </a:rPr>
              <a:t>jedne države za turizam može da imati i negativne posledice uglavnom vezane za bezbednost (terorizam), a ako se turizam ne razvija planski i osmišljeno može da dođe i do nezadovoljstva lokalnog stanovništva koje ne oseća benefite od dolaska velikog broja turista, i doživljava ih kao smetnju.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1860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332656"/>
            <a:ext cx="828092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NEGATIVNI EKOLOŠKI ASPEKTI 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err="1"/>
              <a:t>održivi</a:t>
            </a:r>
            <a:r>
              <a:rPr lang="en-US" dirty="0"/>
              <a:t> </a:t>
            </a:r>
            <a:r>
              <a:rPr lang="en-US" dirty="0" err="1"/>
              <a:t>razvoj</a:t>
            </a:r>
            <a:r>
              <a:rPr lang="en-US" dirty="0"/>
              <a:t> </a:t>
            </a:r>
            <a:r>
              <a:rPr lang="en-US" dirty="0" err="1"/>
              <a:t>turizma</a:t>
            </a:r>
            <a:r>
              <a:rPr lang="en-US" dirty="0"/>
              <a:t> </a:t>
            </a:r>
            <a:r>
              <a:rPr lang="en-US" dirty="0" err="1"/>
              <a:t>izraženi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kroz</a:t>
            </a:r>
            <a:r>
              <a:rPr lang="en-US" dirty="0" smtClean="0"/>
              <a:t>:</a:t>
            </a:r>
            <a:endParaRPr lang="sr-Latn-RS" dirty="0" smtClean="0"/>
          </a:p>
          <a:p>
            <a:endParaRPr lang="sr-Latn-RS" dirty="0" smtClean="0"/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   - </a:t>
            </a:r>
            <a:r>
              <a:rPr lang="en-US" b="1" dirty="0" err="1"/>
              <a:t>Emisiju</a:t>
            </a:r>
            <a:r>
              <a:rPr lang="en-US" b="1" dirty="0"/>
              <a:t> </a:t>
            </a:r>
            <a:r>
              <a:rPr lang="en-US" b="1" dirty="0" err="1"/>
              <a:t>štetnih</a:t>
            </a:r>
            <a:r>
              <a:rPr lang="en-US" b="1" dirty="0"/>
              <a:t> </a:t>
            </a:r>
            <a:r>
              <a:rPr lang="en-US" b="1" dirty="0" err="1"/>
              <a:t>gasova</a:t>
            </a:r>
            <a:r>
              <a:rPr lang="en-US" b="1" dirty="0"/>
              <a:t> </a:t>
            </a:r>
            <a:r>
              <a:rPr lang="en-US" dirty="0"/>
              <a:t>od </a:t>
            </a:r>
            <a:r>
              <a:rPr lang="en-US" dirty="0" err="1"/>
              <a:t>strane</a:t>
            </a:r>
            <a:r>
              <a:rPr lang="en-US" dirty="0"/>
              <a:t> </a:t>
            </a:r>
            <a:r>
              <a:rPr lang="en-US" dirty="0" err="1"/>
              <a:t>turističkih</a:t>
            </a:r>
            <a:r>
              <a:rPr lang="en-US" dirty="0"/>
              <a:t> </a:t>
            </a:r>
            <a:r>
              <a:rPr lang="en-US" dirty="0" err="1"/>
              <a:t>saobraćajnih</a:t>
            </a:r>
            <a:r>
              <a:rPr lang="en-US" dirty="0"/>
              <a:t> </a:t>
            </a:r>
            <a:r>
              <a:rPr lang="en-US" dirty="0" err="1"/>
              <a:t>sredstava</a:t>
            </a:r>
            <a:r>
              <a:rPr lang="en-US" dirty="0"/>
              <a:t>; </a:t>
            </a:r>
            <a:endParaRPr lang="sr-Latn-RS" dirty="0" smtClean="0"/>
          </a:p>
          <a:p>
            <a:endParaRPr lang="sr-Latn-RS" dirty="0" smtClean="0"/>
          </a:p>
          <a:p>
            <a:endParaRPr lang="sr-Latn-RS" dirty="0"/>
          </a:p>
          <a:p>
            <a:r>
              <a:rPr lang="en-US" dirty="0"/>
              <a:t>   - </a:t>
            </a:r>
            <a:r>
              <a:rPr lang="en-US" dirty="0" err="1"/>
              <a:t>Ogromno</a:t>
            </a:r>
            <a:r>
              <a:rPr lang="en-US" dirty="0"/>
              <a:t>, </a:t>
            </a:r>
            <a:r>
              <a:rPr lang="en-US" b="1" dirty="0" err="1"/>
              <a:t>neograničeno</a:t>
            </a:r>
            <a:r>
              <a:rPr lang="en-US" b="1" dirty="0"/>
              <a:t> </a:t>
            </a:r>
            <a:r>
              <a:rPr lang="en-US" b="1" dirty="0" err="1"/>
              <a:t>korišćenje</a:t>
            </a:r>
            <a:r>
              <a:rPr lang="en-US" b="1" dirty="0"/>
              <a:t> </a:t>
            </a:r>
            <a:r>
              <a:rPr lang="en-US" b="1" dirty="0" err="1"/>
              <a:t>resursa</a:t>
            </a:r>
            <a:r>
              <a:rPr lang="en-US" dirty="0"/>
              <a:t>, </a:t>
            </a:r>
            <a:r>
              <a:rPr lang="en-US" dirty="0" err="1"/>
              <a:t>poput</a:t>
            </a:r>
            <a:r>
              <a:rPr lang="en-US" dirty="0"/>
              <a:t> </a:t>
            </a:r>
            <a:r>
              <a:rPr lang="en-US" dirty="0" err="1"/>
              <a:t>vode</a:t>
            </a:r>
            <a:r>
              <a:rPr lang="en-US" dirty="0"/>
              <a:t> (</a:t>
            </a:r>
            <a:r>
              <a:rPr lang="en-US" dirty="0" err="1"/>
              <a:t>nekada</a:t>
            </a:r>
            <a:r>
              <a:rPr lang="en-US" dirty="0"/>
              <a:t> je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ostrvu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npr</a:t>
            </a:r>
            <a:r>
              <a:rPr lang="en-US" dirty="0"/>
              <a:t> 1.000 </a:t>
            </a:r>
            <a:r>
              <a:rPr lang="en-US" dirty="0" err="1"/>
              <a:t>stanovnika</a:t>
            </a:r>
            <a:r>
              <a:rPr lang="en-US" dirty="0"/>
              <a:t> </a:t>
            </a:r>
            <a:r>
              <a:rPr lang="en-US" dirty="0" err="1"/>
              <a:t>bilo</a:t>
            </a:r>
            <a:r>
              <a:rPr lang="en-US" dirty="0"/>
              <a:t> </a:t>
            </a:r>
            <a:r>
              <a:rPr lang="en-US" dirty="0" err="1"/>
              <a:t>dovoljno</a:t>
            </a:r>
            <a:r>
              <a:rPr lang="en-US" dirty="0"/>
              <a:t> </a:t>
            </a:r>
            <a:r>
              <a:rPr lang="en-US" dirty="0" err="1"/>
              <a:t>pitke</a:t>
            </a:r>
            <a:r>
              <a:rPr lang="en-US" dirty="0"/>
              <a:t> </a:t>
            </a:r>
            <a:r>
              <a:rPr lang="en-US" dirty="0" err="1"/>
              <a:t>vode</a:t>
            </a:r>
            <a:r>
              <a:rPr lang="en-US" dirty="0"/>
              <a:t>;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dolaskom</a:t>
            </a:r>
            <a:r>
              <a:rPr lang="en-US" dirty="0"/>
              <a:t> </a:t>
            </a:r>
            <a:r>
              <a:rPr lang="en-US" dirty="0" err="1"/>
              <a:t>turista</a:t>
            </a:r>
            <a:r>
              <a:rPr lang="en-US" dirty="0"/>
              <a:t> </a:t>
            </a:r>
            <a:r>
              <a:rPr lang="en-US" dirty="0" err="1"/>
              <a:t>vode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nema</a:t>
            </a:r>
            <a:r>
              <a:rPr lang="en-US" dirty="0"/>
              <a:t> </a:t>
            </a:r>
            <a:r>
              <a:rPr lang="en-US" dirty="0" err="1"/>
              <a:t>dovoljno</a:t>
            </a:r>
            <a:r>
              <a:rPr lang="en-US" dirty="0"/>
              <a:t>)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zemišta</a:t>
            </a:r>
            <a:r>
              <a:rPr lang="en-US" dirty="0"/>
              <a:t> (</a:t>
            </a:r>
            <a:r>
              <a:rPr lang="en-US" dirty="0" err="1"/>
              <a:t>voćnaci</a:t>
            </a:r>
            <a:r>
              <a:rPr lang="en-US" dirty="0"/>
              <a:t>, </a:t>
            </a:r>
            <a:r>
              <a:rPr lang="en-US" dirty="0" err="1"/>
              <a:t>maslinjaci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sl</a:t>
            </a:r>
            <a:r>
              <a:rPr lang="en-US" dirty="0"/>
              <a:t> se </a:t>
            </a:r>
            <a:r>
              <a:rPr lang="en-US" dirty="0" err="1"/>
              <a:t>uništavaju</a:t>
            </a:r>
            <a:r>
              <a:rPr lang="en-US" dirty="0"/>
              <a:t> da bi se </a:t>
            </a: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pravili</a:t>
            </a:r>
            <a:r>
              <a:rPr lang="en-US" dirty="0"/>
              <a:t> </a:t>
            </a:r>
            <a:r>
              <a:rPr lang="en-US" dirty="0" err="1"/>
              <a:t>hoteli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sl</a:t>
            </a:r>
            <a:r>
              <a:rPr lang="en-US" dirty="0"/>
              <a:t>); </a:t>
            </a:r>
            <a:endParaRPr lang="sr-Latn-RS" dirty="0" smtClean="0"/>
          </a:p>
          <a:p>
            <a:endParaRPr lang="sr-Latn-RS" dirty="0" smtClean="0"/>
          </a:p>
          <a:p>
            <a:endParaRPr lang="sr-Latn-RS" dirty="0"/>
          </a:p>
          <a:p>
            <a:r>
              <a:rPr lang="en-US" dirty="0"/>
              <a:t>   -  </a:t>
            </a:r>
            <a:r>
              <a:rPr lang="en-US" b="1" dirty="0" err="1"/>
              <a:t>Proizvodnju</a:t>
            </a:r>
            <a:r>
              <a:rPr lang="en-US" b="1" dirty="0"/>
              <a:t> </a:t>
            </a:r>
            <a:r>
              <a:rPr lang="en-US" b="1" dirty="0" err="1"/>
              <a:t>otpada</a:t>
            </a:r>
            <a:r>
              <a:rPr lang="en-US" dirty="0"/>
              <a:t>: </a:t>
            </a:r>
            <a:r>
              <a:rPr lang="en-US" dirty="0" err="1"/>
              <a:t>veliki</a:t>
            </a:r>
            <a:r>
              <a:rPr lang="en-US" dirty="0"/>
              <a:t> </a:t>
            </a:r>
            <a:r>
              <a:rPr lang="en-US" dirty="0" err="1"/>
              <a:t>broj</a:t>
            </a:r>
            <a:r>
              <a:rPr lang="en-US" dirty="0"/>
              <a:t> </a:t>
            </a:r>
            <a:r>
              <a:rPr lang="en-US" dirty="0" err="1"/>
              <a:t>turista</a:t>
            </a:r>
            <a:r>
              <a:rPr lang="en-US" dirty="0"/>
              <a:t> </a:t>
            </a:r>
            <a:r>
              <a:rPr lang="en-US" dirty="0" err="1"/>
              <a:t>iza</a:t>
            </a:r>
            <a:r>
              <a:rPr lang="en-US" dirty="0"/>
              <a:t> </a:t>
            </a:r>
            <a:r>
              <a:rPr lang="en-US" dirty="0" err="1"/>
              <a:t>sebe</a:t>
            </a:r>
            <a:r>
              <a:rPr lang="en-US" dirty="0"/>
              <a:t> </a:t>
            </a:r>
            <a:r>
              <a:rPr lang="en-US" dirty="0" err="1"/>
              <a:t>ostavlja</a:t>
            </a:r>
            <a:r>
              <a:rPr lang="en-US" dirty="0"/>
              <a:t> </a:t>
            </a:r>
            <a:r>
              <a:rPr lang="en-US" dirty="0" err="1"/>
              <a:t>puno</a:t>
            </a:r>
            <a:r>
              <a:rPr lang="en-US" dirty="0"/>
              <a:t> </a:t>
            </a:r>
            <a:r>
              <a:rPr lang="en-US" dirty="0" err="1"/>
              <a:t>raznog</a:t>
            </a:r>
            <a:r>
              <a:rPr lang="en-US" dirty="0"/>
              <a:t> </a:t>
            </a:r>
            <a:r>
              <a:rPr lang="en-US" dirty="0" err="1"/>
              <a:t>otpada</a:t>
            </a:r>
            <a:r>
              <a:rPr lang="en-US" dirty="0"/>
              <a:t>, od </a:t>
            </a:r>
            <a:r>
              <a:rPr lang="en-US" dirty="0" err="1"/>
              <a:t>otpadnih</a:t>
            </a:r>
            <a:r>
              <a:rPr lang="en-US" dirty="0"/>
              <a:t> </a:t>
            </a:r>
            <a:r>
              <a:rPr lang="en-US" dirty="0" err="1"/>
              <a:t>kanalizacionih</a:t>
            </a:r>
            <a:r>
              <a:rPr lang="en-US" dirty="0"/>
              <a:t>  </a:t>
            </a:r>
            <a:r>
              <a:rPr lang="en-US" dirty="0" err="1"/>
              <a:t>voda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se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hotela</a:t>
            </a:r>
            <a:r>
              <a:rPr lang="en-US" dirty="0"/>
              <a:t> </a:t>
            </a:r>
            <a:r>
              <a:rPr lang="en-US" dirty="0" err="1"/>
              <a:t>ulivaju</a:t>
            </a:r>
            <a:r>
              <a:rPr lang="en-US" dirty="0"/>
              <a:t> u </a:t>
            </a:r>
            <a:r>
              <a:rPr lang="en-US" dirty="0" err="1"/>
              <a:t>reke</a:t>
            </a:r>
            <a:r>
              <a:rPr lang="en-US" dirty="0"/>
              <a:t>, </a:t>
            </a:r>
            <a:r>
              <a:rPr lang="en-US" dirty="0" err="1"/>
              <a:t>jezera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more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uništavaju</a:t>
            </a:r>
            <a:r>
              <a:rPr lang="en-US" dirty="0"/>
              <a:t> </a:t>
            </a:r>
            <a:r>
              <a:rPr lang="en-US" dirty="0" err="1"/>
              <a:t>floru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faunu</a:t>
            </a:r>
            <a:r>
              <a:rPr lang="en-US" dirty="0"/>
              <a:t>, do </a:t>
            </a:r>
            <a:r>
              <a:rPr lang="en-US" dirty="0" err="1"/>
              <a:t>fizičkog</a:t>
            </a:r>
            <a:r>
              <a:rPr lang="en-US" dirty="0"/>
              <a:t> </a:t>
            </a:r>
            <a:r>
              <a:rPr lang="en-US" dirty="0" err="1"/>
              <a:t>otpada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nema</a:t>
            </a:r>
            <a:r>
              <a:rPr lang="en-US" dirty="0"/>
              <a:t> </a:t>
            </a:r>
            <a:r>
              <a:rPr lang="en-US" dirty="0" err="1"/>
              <a:t>gde</a:t>
            </a:r>
            <a:r>
              <a:rPr lang="en-US" dirty="0"/>
              <a:t> da se </a:t>
            </a:r>
            <a:r>
              <a:rPr lang="en-US" dirty="0" err="1"/>
              <a:t>deponuje</a:t>
            </a:r>
            <a:r>
              <a:rPr lang="en-US" dirty="0"/>
              <a:t>; </a:t>
            </a:r>
            <a:r>
              <a:rPr lang="en-US" dirty="0" err="1"/>
              <a:t>deponije</a:t>
            </a:r>
            <a:r>
              <a:rPr lang="en-US" dirty="0"/>
              <a:t> </a:t>
            </a:r>
            <a:r>
              <a:rPr lang="en-US" dirty="0" err="1"/>
              <a:t>postaju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veće</a:t>
            </a:r>
            <a:r>
              <a:rPr lang="en-US" dirty="0"/>
              <a:t>, </a:t>
            </a:r>
            <a:r>
              <a:rPr lang="en-US" dirty="0" err="1"/>
              <a:t>zagadjuju</a:t>
            </a:r>
            <a:r>
              <a:rPr lang="en-US" dirty="0"/>
              <a:t> </a:t>
            </a:r>
            <a:r>
              <a:rPr lang="en-US" dirty="0" err="1"/>
              <a:t>prirodu</a:t>
            </a:r>
            <a:r>
              <a:rPr lang="en-US" dirty="0"/>
              <a:t>, </a:t>
            </a:r>
            <a:r>
              <a:rPr lang="en-US" dirty="0" err="1"/>
              <a:t>negativno</a:t>
            </a:r>
            <a:r>
              <a:rPr lang="en-US" dirty="0"/>
              <a:t> </a:t>
            </a:r>
            <a:r>
              <a:rPr lang="en-US" dirty="0" err="1"/>
              <a:t>utiču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zdravlje</a:t>
            </a:r>
            <a:r>
              <a:rPr lang="en-US" dirty="0"/>
              <a:t>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4210660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260648"/>
            <a:ext cx="828092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sz="1600" dirty="0"/>
              <a:t>Reprezentativan primer konflikta izazvanih razvojem masovnog turizma predstavlja </a:t>
            </a:r>
            <a:r>
              <a:rPr lang="sr-Latn-CS" sz="1600" b="1" dirty="0"/>
              <a:t>studija slučaja zapadnoindijske destinacije </a:t>
            </a:r>
            <a:r>
              <a:rPr lang="sr-Latn-CS" sz="1600" b="1" dirty="0" smtClean="0"/>
              <a:t>GOA </a:t>
            </a:r>
            <a:r>
              <a:rPr lang="sr-Latn-CS" sz="1600" dirty="0"/>
              <a:t>gde se turizam ubrzano razvija od osamdesetih godina prošloga veka. </a:t>
            </a:r>
            <a:endParaRPr lang="sr-Latn-CS" sz="1600" dirty="0" smtClean="0"/>
          </a:p>
          <a:p>
            <a:endParaRPr lang="sr-Latn-CS" sz="1600" dirty="0"/>
          </a:p>
          <a:p>
            <a:r>
              <a:rPr lang="sr-Latn-CS" sz="1600" dirty="0" smtClean="0"/>
              <a:t>Okosnicu </a:t>
            </a:r>
            <a:r>
              <a:rPr lang="sr-Latn-CS" sz="1600" dirty="0"/>
              <a:t>razvoja turizma su predstavljale velike strane kompanije koje su duž obale izgradile hotele sa četiri i pet zvezdica. </a:t>
            </a:r>
            <a:endParaRPr lang="sr-Latn-CS" sz="1600" dirty="0" smtClean="0"/>
          </a:p>
          <a:p>
            <a:endParaRPr lang="sr-Latn-CS" sz="1600" dirty="0"/>
          </a:p>
          <a:p>
            <a:r>
              <a:rPr lang="sr-Latn-CS" sz="1600" dirty="0" smtClean="0"/>
              <a:t>Takav </a:t>
            </a:r>
            <a:r>
              <a:rPr lang="sr-Latn-CS" sz="1600" dirty="0"/>
              <a:t>pristup razvoju turizma je u potpunosti isključio mogućnost aktivnog učešća lokalne zajednice, a dodatno joj je otežao život time što je zbog potreba hotela i turista koji u njima borave uvedena drastična restrikcija potrošnje vode, od jedan do dva sata dnevno, dok su hoteli imali vodu 24 časa. A jedan hotel potroši vode više nego pet okolnih sela, i jedan turista potroši 28 puta više električne energije nego jedan lokalni stanovnik. Ovakav sled događaja je lokalno stanovništvo okrenuo protiv razvoja turizma, dovodeći do njihovog organizovanja u udruženje Spremna Goanska armija (</a:t>
            </a:r>
            <a:r>
              <a:rPr lang="sr-Latn-CS" sz="1600" i="1" dirty="0"/>
              <a:t>Vilingilant Goan</a:t>
            </a:r>
            <a:r>
              <a:rPr lang="en-US" sz="1600" i="1" dirty="0"/>
              <a:t>’</a:t>
            </a:r>
            <a:r>
              <a:rPr lang="sr-Latn-CS" sz="1600" i="1" dirty="0"/>
              <a:t>s Army</a:t>
            </a:r>
            <a:r>
              <a:rPr lang="sr-Latn-CS" sz="1600" dirty="0"/>
              <a:t>), što je uzrokovalo brojne konflikte. </a:t>
            </a:r>
            <a:endParaRPr lang="sr-Latn-RS" sz="1600" dirty="0"/>
          </a:p>
        </p:txBody>
      </p:sp>
      <p:pic>
        <p:nvPicPr>
          <p:cNvPr id="8194" name="Picture 2" descr="https://cache.marriott.com/marriottassets/marriott/GOIMC/goimc-exterior-3043-hor-feat.jpg?interpolation=progressive-bilinear&amp;downsize=1180px:*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32089"/>
            <a:ext cx="7315200" cy="29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4217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692696"/>
            <a:ext cx="4823240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487783"/>
            <a:ext cx="4398268" cy="3370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86244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1556792"/>
            <a:ext cx="82809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dirty="0"/>
              <a:t>Na sličan način krčenje šuma u planinskim predelima, radi izgradnje hotela i skijališta, takođe dovodi do smanjenja početne atraktivnosti okruženja, ali i do stalnih erozija i opasnosti od odronjavanja i lavina. </a:t>
            </a:r>
            <a:endParaRPr lang="sr-Latn-CS" dirty="0" smtClean="0"/>
          </a:p>
          <a:p>
            <a:endParaRPr lang="sr-Latn-CS" dirty="0"/>
          </a:p>
          <a:p>
            <a:r>
              <a:rPr lang="sr-Latn-CS" dirty="0" smtClean="0"/>
              <a:t>Tako </a:t>
            </a:r>
            <a:r>
              <a:rPr lang="sr-Latn-CS" dirty="0"/>
              <a:t>je 1987. godine u </a:t>
            </a:r>
            <a:r>
              <a:rPr lang="sr-Latn-CS" b="1" dirty="0"/>
              <a:t>alpskom pograničnom području izmedju Italije i Švajcarske </a:t>
            </a:r>
            <a:r>
              <a:rPr lang="sr-Latn-CS" dirty="0"/>
              <a:t>lavina zemlje i blata odnela 60 ljudskih života i oštetila 50 manjih i većih naselja, uništavajući i glavne resurse skijaške destinacije. 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4164217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332656"/>
            <a:ext cx="806489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sz="1600" dirty="0"/>
              <a:t>Na negativan uticaj masovnog turizma, ali sa pozitivnim planskim prelaskom na razvoj novog turizma, ukazuje </a:t>
            </a:r>
            <a:r>
              <a:rPr lang="sr-Latn-CS" sz="1600" b="1" dirty="0"/>
              <a:t>primer Kalvije, turističkog centra na balearskom ostrvu Majorka</a:t>
            </a:r>
            <a:r>
              <a:rPr lang="sr-Latn-CS" sz="1600" dirty="0"/>
              <a:t>. </a:t>
            </a:r>
            <a:endParaRPr lang="sr-Latn-CS" sz="1600" dirty="0" smtClean="0"/>
          </a:p>
          <a:p>
            <a:r>
              <a:rPr lang="sr-Latn-CS" sz="800" dirty="0" smtClean="0"/>
              <a:t>   </a:t>
            </a:r>
            <a:endParaRPr lang="sr-Latn-CS" sz="800" dirty="0"/>
          </a:p>
          <a:p>
            <a:r>
              <a:rPr lang="sr-Latn-CS" sz="1600" dirty="0" smtClean="0"/>
              <a:t>Privlačnost </a:t>
            </a:r>
            <a:r>
              <a:rPr lang="sr-Latn-CS" sz="1600" dirty="0"/>
              <a:t>ove oblasti bazirala se na 60 kilometara dugoj obali sa 27 plaža. Tokom perioda u kome je preovlađivao masovni turizam Kalvija se ubrzano razvijala i broj stanovnika se sa 3.000 povećao na 50.000. </a:t>
            </a:r>
            <a:endParaRPr lang="sr-Latn-CS" sz="1600" dirty="0" smtClean="0"/>
          </a:p>
          <a:p>
            <a:endParaRPr lang="sr-Latn-CS" sz="800" dirty="0" smtClean="0"/>
          </a:p>
          <a:p>
            <a:r>
              <a:rPr lang="sr-Latn-CS" sz="1600" dirty="0" smtClean="0"/>
              <a:t>Međutim </a:t>
            </a:r>
            <a:r>
              <a:rPr lang="sr-Latn-CS" sz="1600" dirty="0"/>
              <a:t>sa početkom promena turističkih interesovanja, a zbog zadržavanja tradicionalne ponude tipa sunce – more – pesak, bez praćenja savremenih tendencija, turistički promet je počeo drastično da opada. Samo tokom perioda 1988-1991. opao je za 20%. </a:t>
            </a:r>
            <a:endParaRPr lang="sr-Latn-CS" sz="1600" dirty="0" smtClean="0"/>
          </a:p>
          <a:p>
            <a:r>
              <a:rPr lang="sr-Latn-CS" sz="800" dirty="0"/>
              <a:t> </a:t>
            </a:r>
            <a:endParaRPr lang="sr-Latn-CS" sz="800" dirty="0" smtClean="0"/>
          </a:p>
          <a:p>
            <a:r>
              <a:rPr lang="sr-Latn-CS" sz="1600" dirty="0" smtClean="0"/>
              <a:t>Zato </a:t>
            </a:r>
            <a:r>
              <a:rPr lang="sr-Latn-CS" sz="1600" dirty="0"/>
              <a:t>su nadležni, tokom devedesetih godina, u saradnji sa privrednim sektorom i ekspertima sa univerziteta načinili detaljnu analizu i plan budućeg razvoja Kalvije koji je pored tradicionalne ponude pasivnog odmora predvideo i ponude zasnovane na kulturnom nasleđu i atrakcijama šireg prirodnog okruženja, uz niz mera njihove zaštite, ali i uključivanje lokalne zajednice.</a:t>
            </a:r>
            <a:endParaRPr lang="sr-Latn-RS" sz="1600" dirty="0"/>
          </a:p>
        </p:txBody>
      </p:sp>
      <p:pic>
        <p:nvPicPr>
          <p:cNvPr id="9218" name="Picture 2" descr="https://mk0abcmallorca71dgvy.kinstacdn.com/wp-content/uploads/2015/03/calvia-01-955x505_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4149080"/>
            <a:ext cx="3979110" cy="210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158832095.g.lyrcdn.com/HotelImage/1/10246/105756_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336" y="4149080"/>
            <a:ext cx="3846472" cy="210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4217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260648"/>
            <a:ext cx="2729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Vlkolinec</a:t>
            </a:r>
            <a:r>
              <a:rPr lang="en-US" b="1" dirty="0"/>
              <a:t> – </a:t>
            </a:r>
            <a:r>
              <a:rPr lang="en-US" b="1" dirty="0" err="1"/>
              <a:t>studija</a:t>
            </a:r>
            <a:r>
              <a:rPr lang="en-US" b="1" dirty="0"/>
              <a:t> </a:t>
            </a:r>
            <a:r>
              <a:rPr lang="en-US" b="1" dirty="0" err="1"/>
              <a:t>slučaja</a:t>
            </a:r>
            <a:r>
              <a:rPr lang="en-US" i="1" dirty="0"/>
              <a:t>  </a:t>
            </a:r>
            <a:endParaRPr lang="sr-Latn-RS" dirty="0"/>
          </a:p>
        </p:txBody>
      </p:sp>
      <p:pic>
        <p:nvPicPr>
          <p:cNvPr id="2050" name="Picture 2" descr="https://i.ytimg.com/vi/f5wUBbuIkW0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8227863" cy="462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4217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3978167"/>
              </p:ext>
            </p:extLst>
          </p:nvPr>
        </p:nvGraphicFramePr>
        <p:xfrm>
          <a:off x="251520" y="1340768"/>
          <a:ext cx="8712968" cy="50921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7520"/>
                <a:gridCol w="2985523"/>
                <a:gridCol w="4329925"/>
              </a:tblGrid>
              <a:tr h="119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 dirty="0">
                          <a:effectLst/>
                        </a:rPr>
                        <a:t>Vrsta uticaja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8" marR="388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effectLst/>
                        </a:rPr>
                        <a:t>Pozitivni uticaji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8" marR="388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effectLst/>
                        </a:rPr>
                        <a:t>Negativni uticaji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8" marR="38838" marT="0" marB="0"/>
                </a:tc>
              </a:tr>
              <a:tr h="17865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 dirty="0">
                          <a:effectLst/>
                        </a:rPr>
                        <a:t>Ekonomski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8" marR="388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 dirty="0">
                          <a:effectLst/>
                        </a:rPr>
                        <a:t>Povećana potrošnja</a:t>
                      </a:r>
                      <a:endParaRPr lang="en-US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 dirty="0">
                          <a:effectLst/>
                        </a:rPr>
                        <a:t>Novi poslovi i zaposlenost</a:t>
                      </a:r>
                      <a:endParaRPr lang="en-US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 dirty="0">
                          <a:effectLst/>
                        </a:rPr>
                        <a:t>Nova radna snaga</a:t>
                      </a:r>
                      <a:endParaRPr lang="en-US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 dirty="0">
                          <a:effectLst/>
                        </a:rPr>
                        <a:t>Povećanje standarda</a:t>
                      </a:r>
                      <a:endParaRPr lang="en-US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 dirty="0">
                          <a:effectLst/>
                        </a:rPr>
                        <a:t>Nove investicije</a:t>
                      </a:r>
                      <a:endParaRPr lang="en-US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 dirty="0">
                          <a:effectLst/>
                        </a:rPr>
                        <a:t>Nova znanja i veštine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8" marR="388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effectLst/>
                        </a:rPr>
                        <a:t>Lokalizovana inflacija</a:t>
                      </a:r>
                      <a:endParaRPr lang="en-US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effectLst/>
                        </a:rPr>
                        <a:t>Špekulacije nekretninama</a:t>
                      </a:r>
                      <a:endParaRPr lang="en-US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effectLst/>
                        </a:rPr>
                        <a:t>Neuspeh u privlačenju turista</a:t>
                      </a:r>
                      <a:endParaRPr lang="en-US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effectLst/>
                        </a:rPr>
                        <a:t>Odliv kapitala</a:t>
                      </a:r>
                      <a:endParaRPr lang="en-US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effectLst/>
                        </a:rPr>
                        <a:t>Neadekvatne procene troškova razvoja turizma</a:t>
                      </a:r>
                      <a:endParaRPr lang="en-US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effectLst/>
                        </a:rPr>
                        <a:t>Povećani troškovi života</a:t>
                      </a:r>
                      <a:endParaRPr lang="en-US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effectLst/>
                        </a:rPr>
                        <a:t>Sticanje loše reputacije usled neadekvatnih kapaciteta, loših usluga i cene</a:t>
                      </a:r>
                      <a:endParaRPr lang="en-US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effectLst/>
                        </a:rPr>
                        <a:t>Negativna reakcija lokalnih preduzeća zbog konkurencije u obezbeđivanju lokalne radne snage i državnih fondova</a:t>
                      </a:r>
                      <a:endParaRPr lang="en-US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effectLst/>
                        </a:rPr>
                        <a:t>Ekonomska eksploatacija lokalnog stanovništva zarad ekonomskih i političkih ambicija.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8" marR="38838" marT="0" marB="0"/>
                </a:tc>
              </a:tr>
              <a:tr h="14292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effectLst/>
                        </a:rPr>
                        <a:t>Socio-kulturni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8" marR="388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 dirty="0">
                          <a:effectLst/>
                        </a:rPr>
                        <a:t>Povećanje kvaliteta življenja</a:t>
                      </a:r>
                      <a:endParaRPr lang="en-US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 dirty="0">
                          <a:effectLst/>
                        </a:rPr>
                        <a:t>Povećanje interesa i angažovanja lokalnog stanovništva</a:t>
                      </a:r>
                      <a:endParaRPr lang="en-US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 dirty="0">
                          <a:effectLst/>
                        </a:rPr>
                        <a:t>Jačanje regionalnih vrednosti i tradicije</a:t>
                      </a:r>
                      <a:endParaRPr lang="en-US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 dirty="0">
                          <a:effectLst/>
                        </a:rPr>
                        <a:t>Nove percepcije stanovništva</a:t>
                      </a:r>
                      <a:endParaRPr lang="en-US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 dirty="0">
                          <a:effectLst/>
                        </a:rPr>
                        <a:t>Priznanje vrednosti lokalnih zajednica u regionalnom okruženju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8" marR="388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 dirty="0">
                          <a:effectLst/>
                        </a:rPr>
                        <a:t>Komercijalizacija skoro svih aktivnosti, što dovodi do degradacije vrednosti.</a:t>
                      </a:r>
                      <a:endParaRPr lang="en-US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 dirty="0">
                          <a:effectLst/>
                        </a:rPr>
                        <a:t>Modifikacija aktivnosti i događaja prevashodne prema potrebama turista</a:t>
                      </a:r>
                      <a:endParaRPr lang="en-US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 dirty="0">
                          <a:effectLst/>
                        </a:rPr>
                        <a:t>Potencijalno povećanje kriminala</a:t>
                      </a:r>
                      <a:endParaRPr lang="en-US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 dirty="0">
                          <a:effectLst/>
                        </a:rPr>
                        <a:t>Promene u društvenoj strukturi i raslojavanje</a:t>
                      </a:r>
                      <a:endParaRPr lang="en-US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 dirty="0">
                          <a:effectLst/>
                        </a:rPr>
                        <a:t>Kulturne razlike između domaćeg stanovništva i turista dovode do međusobnog nerazumevanja, uznemiravanja, netrpeljivosti...</a:t>
                      </a:r>
                      <a:endParaRPr lang="en-US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 dirty="0">
                          <a:effectLst/>
                        </a:rPr>
                        <a:t>Korišćenje turizma za uvođenje nepopularnih mera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8" marR="38838" marT="0" marB="0"/>
                </a:tc>
              </a:tr>
              <a:tr h="11910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effectLst/>
                        </a:rPr>
                        <a:t>Prostorno – envajero-nmentalni (ekološki)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8" marR="388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effectLst/>
                        </a:rPr>
                        <a:t>Razvoj novih atrakcija, receptivnih kapaciteta i lokalne infrastrukture</a:t>
                      </a:r>
                      <a:endParaRPr lang="en-US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effectLst/>
                        </a:rPr>
                        <a:t>Povećana dostupnost prostora</a:t>
                      </a:r>
                      <a:endParaRPr lang="en-US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effectLst/>
                        </a:rPr>
                        <a:t>Ulaganja u zaštitu i prezentaciju prirodne i kulturne baštine</a:t>
                      </a:r>
                      <a:endParaRPr lang="en-US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>
                          <a:effectLst/>
                        </a:rPr>
                        <a:t>Strategija upravljanja posetiocima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8" marR="388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 dirty="0">
                          <a:effectLst/>
                        </a:rPr>
                        <a:t>Zagađenje životne sredine</a:t>
                      </a:r>
                      <a:endParaRPr lang="en-US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 dirty="0">
                          <a:effectLst/>
                        </a:rPr>
                        <a:t>Promene u ekološkim procesima</a:t>
                      </a:r>
                      <a:endParaRPr lang="en-US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 dirty="0">
                          <a:effectLst/>
                        </a:rPr>
                        <a:t>Ugrožavanje biodiverziteta</a:t>
                      </a:r>
                      <a:endParaRPr lang="en-US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 dirty="0">
                          <a:effectLst/>
                        </a:rPr>
                        <a:t>Promene staništa, uslova razmnožavanja, vrste ishrane...</a:t>
                      </a:r>
                      <a:endParaRPr lang="en-US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 dirty="0">
                          <a:effectLst/>
                        </a:rPr>
                        <a:t>Ugrožavanje kulturnog nasleđa</a:t>
                      </a:r>
                      <a:endParaRPr lang="en-US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 dirty="0">
                          <a:effectLst/>
                        </a:rPr>
                        <a:t>Devastacija prostora neprimerenom arhitekturom</a:t>
                      </a:r>
                      <a:endParaRPr lang="en-US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 dirty="0">
                          <a:effectLst/>
                        </a:rPr>
                        <a:t>Nekontrolisano širenje izgradnje i povećan intenzitet korišćenja prostora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838" marR="38838" marT="0" marB="0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619672" y="404664"/>
            <a:ext cx="62646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400" b="1" dirty="0"/>
              <a:t>UTICAJ TURIZMA NA LOKALNU ZAJEDNICU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819950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63688" y="332656"/>
            <a:ext cx="52445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CS" sz="2400" b="1" dirty="0"/>
              <a:t>INDIKATORI ODRŽIVOSTI TURIZMA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555350" y="1340768"/>
            <a:ext cx="792088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dirty="0"/>
              <a:t>Imajući u obzir i pozitivne i negativne efekte razvoja tradicionalnog masovnog turizma, turizam zasnovan na održivom razvoju ima za cilj da se planiranim i usmeravanim upravljanjem razvoja, održivost dostigne sa tri već pominjana aspekta: </a:t>
            </a:r>
            <a:endParaRPr lang="sr-Latn-RS" dirty="0" smtClean="0"/>
          </a:p>
          <a:p>
            <a:endParaRPr lang="en-US" dirty="0"/>
          </a:p>
          <a:p>
            <a:r>
              <a:rPr lang="sr-Latn-RS" dirty="0"/>
              <a:t> - </a:t>
            </a:r>
            <a:r>
              <a:rPr lang="sr-Latn-RS" i="1" dirty="0"/>
              <a:t>Envajeronmentalna (ekološka) održivost</a:t>
            </a:r>
            <a:r>
              <a:rPr lang="sr-Latn-RS" dirty="0"/>
              <a:t> podrazumeva održavanje postojećih ekoloških procesa, biološke raznovrsnosti i kulturnog nasleđa prostora</a:t>
            </a:r>
            <a:r>
              <a:rPr lang="sr-Latn-RS" dirty="0" smtClean="0"/>
              <a:t>.</a:t>
            </a:r>
          </a:p>
          <a:p>
            <a:endParaRPr lang="en-US" dirty="0"/>
          </a:p>
          <a:p>
            <a:r>
              <a:rPr lang="sr-Latn-RS" dirty="0"/>
              <a:t> - </a:t>
            </a:r>
            <a:r>
              <a:rPr lang="sr-Latn-RS" i="1" dirty="0"/>
              <a:t>Socio-kulturna održivost</a:t>
            </a:r>
            <a:r>
              <a:rPr lang="sr-Latn-RS" dirty="0"/>
              <a:t> podrazumeva razvoj koji uvažava socijalnu jednakost i očuvanje lokalnih društvenih, kulturnih vrednosti </a:t>
            </a:r>
            <a:r>
              <a:rPr lang="sr-Latn-RS" dirty="0" smtClean="0"/>
              <a:t>zajednice.</a:t>
            </a:r>
          </a:p>
          <a:p>
            <a:endParaRPr lang="en-US" dirty="0"/>
          </a:p>
          <a:p>
            <a:r>
              <a:rPr lang="sr-Latn-RS" dirty="0"/>
              <a:t> - </a:t>
            </a:r>
            <a:r>
              <a:rPr lang="sr-Latn-RS" i="1" dirty="0"/>
              <a:t>Ekonomska održivost</a:t>
            </a:r>
            <a:r>
              <a:rPr lang="sr-Latn-RS" dirty="0"/>
              <a:t> podrazumeva ekonomski efikasan razvoj turizma i turističkog područja, u korist i turista i preduzetnika i lokalnog stanovništva.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4755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9252" y="332656"/>
            <a:ext cx="8439211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800" b="1" dirty="0" smtClean="0"/>
              <a:t>INDIKATORE</a:t>
            </a:r>
            <a:r>
              <a:rPr lang="sr-Latn-RS" dirty="0" smtClean="0"/>
              <a:t> </a:t>
            </a:r>
            <a:r>
              <a:rPr lang="sr-Latn-RS" b="1" dirty="0"/>
              <a:t>koji ukazuju na dostizanje, ili nedostizanje održivosti turizma možemo da svrstamo u </a:t>
            </a:r>
            <a:r>
              <a:rPr lang="en-US" b="1" dirty="0"/>
              <a:t>5 </a:t>
            </a:r>
            <a:r>
              <a:rPr lang="en-US" b="1" dirty="0" err="1"/>
              <a:t>grupa</a:t>
            </a:r>
            <a:r>
              <a:rPr lang="en-US" b="1" dirty="0"/>
              <a:t>: </a:t>
            </a:r>
            <a:endParaRPr lang="sr-Latn-RS" b="1" dirty="0" smtClean="0"/>
          </a:p>
          <a:p>
            <a:endParaRPr lang="sr-Latn-RS" b="1" dirty="0"/>
          </a:p>
          <a:p>
            <a:pPr indent="-342900">
              <a:buAutoNum type="arabicPeriod"/>
            </a:pPr>
            <a:r>
              <a:rPr lang="en-US" b="1" dirty="0" err="1"/>
              <a:t>Ekonomski</a:t>
            </a:r>
            <a:r>
              <a:rPr lang="en-US" b="1" dirty="0"/>
              <a:t> </a:t>
            </a:r>
            <a:r>
              <a:rPr lang="en-US" b="1" dirty="0" err="1"/>
              <a:t>indikatori</a:t>
            </a:r>
            <a:r>
              <a:rPr lang="en-US" dirty="0"/>
              <a:t>: </a:t>
            </a:r>
            <a:r>
              <a:rPr lang="en-US" dirty="0" err="1"/>
              <a:t>prikazuju</a:t>
            </a:r>
            <a:r>
              <a:rPr lang="en-US" dirty="0"/>
              <a:t> </a:t>
            </a:r>
            <a:r>
              <a:rPr lang="en-US" dirty="0" err="1"/>
              <a:t>ekonomske</a:t>
            </a:r>
            <a:r>
              <a:rPr lang="en-US" dirty="0"/>
              <a:t> </a:t>
            </a:r>
            <a:r>
              <a:rPr lang="en-US" dirty="0" err="1"/>
              <a:t>efekte</a:t>
            </a:r>
            <a:r>
              <a:rPr lang="en-US" dirty="0"/>
              <a:t> </a:t>
            </a:r>
            <a:r>
              <a:rPr lang="en-US" dirty="0" err="1"/>
              <a:t>turističkog</a:t>
            </a:r>
            <a:r>
              <a:rPr lang="en-US" dirty="0"/>
              <a:t> </a:t>
            </a:r>
            <a:r>
              <a:rPr lang="en-US" dirty="0" err="1"/>
              <a:t>privređivanja</a:t>
            </a:r>
            <a:r>
              <a:rPr lang="en-US" dirty="0"/>
              <a:t> u </a:t>
            </a:r>
            <a:r>
              <a:rPr lang="en-US" dirty="0" err="1"/>
              <a:t>turističkom</a:t>
            </a:r>
            <a:r>
              <a:rPr lang="en-US" dirty="0"/>
              <a:t> </a:t>
            </a:r>
            <a:r>
              <a:rPr lang="en-US" dirty="0" err="1"/>
              <a:t>mestu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području</a:t>
            </a:r>
            <a:r>
              <a:rPr lang="en-US" dirty="0"/>
              <a:t>.</a:t>
            </a:r>
            <a:endParaRPr lang="sr-Latn-RS" dirty="0"/>
          </a:p>
          <a:p>
            <a:pPr marL="342900" indent="-342900">
              <a:buAutoNum type="arabicPeriod"/>
            </a:pPr>
            <a:endParaRPr lang="sr-Latn-RS" dirty="0"/>
          </a:p>
          <a:p>
            <a:r>
              <a:rPr lang="en-US" dirty="0"/>
              <a:t>2. </a:t>
            </a:r>
            <a:r>
              <a:rPr lang="en-US" b="1" i="1" dirty="0" err="1"/>
              <a:t>Zadovoljstvo</a:t>
            </a:r>
            <a:r>
              <a:rPr lang="en-US" b="1" i="1" dirty="0"/>
              <a:t> </a:t>
            </a:r>
            <a:r>
              <a:rPr lang="en-US" b="1" i="1" dirty="0" err="1"/>
              <a:t>turista</a:t>
            </a:r>
            <a:r>
              <a:rPr lang="en-US" dirty="0"/>
              <a:t>: </a:t>
            </a:r>
            <a:r>
              <a:rPr lang="en-US" dirty="0" err="1"/>
              <a:t>podrazumeva</a:t>
            </a:r>
            <a:r>
              <a:rPr lang="en-US" dirty="0"/>
              <a:t> </a:t>
            </a:r>
            <a:r>
              <a:rPr lang="en-US" dirty="0" err="1"/>
              <a:t>stepen</a:t>
            </a:r>
            <a:r>
              <a:rPr lang="en-US" dirty="0"/>
              <a:t> </a:t>
            </a:r>
            <a:r>
              <a:rPr lang="en-US" dirty="0" err="1"/>
              <a:t>zadovoljstva</a:t>
            </a:r>
            <a:r>
              <a:rPr lang="en-US" dirty="0"/>
              <a:t> </a:t>
            </a:r>
            <a:r>
              <a:rPr lang="en-US" dirty="0" err="1"/>
              <a:t>turista</a:t>
            </a:r>
            <a:r>
              <a:rPr lang="en-US" dirty="0"/>
              <a:t> </a:t>
            </a:r>
            <a:r>
              <a:rPr lang="en-US" dirty="0" err="1"/>
              <a:t>kvalitetom</a:t>
            </a:r>
            <a:r>
              <a:rPr lang="en-US" dirty="0"/>
              <a:t> </a:t>
            </a:r>
            <a:r>
              <a:rPr lang="en-US" dirty="0" err="1"/>
              <a:t>turističkih</a:t>
            </a:r>
            <a:r>
              <a:rPr lang="en-US" dirty="0"/>
              <a:t> </a:t>
            </a:r>
            <a:r>
              <a:rPr lang="en-US" dirty="0" err="1"/>
              <a:t>kapaciteta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pruženih</a:t>
            </a:r>
            <a:r>
              <a:rPr lang="en-US" dirty="0"/>
              <a:t> </a:t>
            </a:r>
            <a:r>
              <a:rPr lang="en-US" dirty="0" err="1"/>
              <a:t>usluga</a:t>
            </a:r>
            <a:r>
              <a:rPr lang="en-US" dirty="0"/>
              <a:t>,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njihovo</a:t>
            </a:r>
            <a:r>
              <a:rPr lang="en-US" dirty="0"/>
              <a:t> </a:t>
            </a:r>
            <a:r>
              <a:rPr lang="en-US" dirty="0" err="1"/>
              <a:t>mišljenje</a:t>
            </a:r>
            <a:r>
              <a:rPr lang="en-US" dirty="0"/>
              <a:t> o </a:t>
            </a:r>
            <a:r>
              <a:rPr lang="en-US" dirty="0" err="1"/>
              <a:t>atraktivnosti</a:t>
            </a:r>
            <a:r>
              <a:rPr lang="en-US" dirty="0"/>
              <a:t> </a:t>
            </a:r>
            <a:r>
              <a:rPr lang="en-US" dirty="0" err="1"/>
              <a:t>motiva</a:t>
            </a:r>
            <a:r>
              <a:rPr lang="en-US" dirty="0"/>
              <a:t>, </a:t>
            </a:r>
            <a:r>
              <a:rPr lang="en-US" dirty="0" err="1"/>
              <a:t>stanju</a:t>
            </a:r>
            <a:r>
              <a:rPr lang="en-US" dirty="0"/>
              <a:t> </a:t>
            </a:r>
            <a:r>
              <a:rPr lang="en-US" dirty="0" err="1"/>
              <a:t>životne</a:t>
            </a:r>
            <a:r>
              <a:rPr lang="en-US" dirty="0"/>
              <a:t> </a:t>
            </a:r>
            <a:r>
              <a:rPr lang="en-US" dirty="0" err="1"/>
              <a:t>sredine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socio-</a:t>
            </a:r>
            <a:r>
              <a:rPr lang="en-US" dirty="0" err="1"/>
              <a:t>kulturnim</a:t>
            </a:r>
            <a:r>
              <a:rPr lang="en-US" dirty="0"/>
              <a:t> </a:t>
            </a:r>
            <a:r>
              <a:rPr lang="en-US" dirty="0" err="1"/>
              <a:t>osobenostima</a:t>
            </a:r>
            <a:r>
              <a:rPr lang="en-US" dirty="0"/>
              <a:t> </a:t>
            </a:r>
            <a:r>
              <a:rPr lang="en-US" dirty="0" err="1"/>
              <a:t>receptivnog</a:t>
            </a:r>
            <a:r>
              <a:rPr lang="en-US" dirty="0"/>
              <a:t> </a:t>
            </a:r>
            <a:r>
              <a:rPr lang="en-US" dirty="0" err="1"/>
              <a:t>područja</a:t>
            </a:r>
            <a:r>
              <a:rPr lang="en-US" dirty="0" smtClean="0"/>
              <a:t>.</a:t>
            </a:r>
            <a:endParaRPr lang="sr-Latn-RS" dirty="0" smtClean="0"/>
          </a:p>
          <a:p>
            <a:endParaRPr lang="sr-Latn-RS" dirty="0"/>
          </a:p>
          <a:p>
            <a:r>
              <a:rPr lang="en-US" dirty="0"/>
              <a:t>3. </a:t>
            </a:r>
            <a:r>
              <a:rPr lang="en-US" b="1" i="1" dirty="0" err="1"/>
              <a:t>Socijalni</a:t>
            </a:r>
            <a:r>
              <a:rPr lang="en-US" b="1" i="1" dirty="0"/>
              <a:t> </a:t>
            </a:r>
            <a:r>
              <a:rPr lang="en-US" b="1" i="1" dirty="0" err="1"/>
              <a:t>indikatori</a:t>
            </a:r>
            <a:r>
              <a:rPr lang="en-US" dirty="0"/>
              <a:t>: </a:t>
            </a:r>
            <a:r>
              <a:rPr lang="en-US" dirty="0" err="1"/>
              <a:t>odražavaju</a:t>
            </a:r>
            <a:r>
              <a:rPr lang="en-US" dirty="0"/>
              <a:t> </a:t>
            </a:r>
            <a:r>
              <a:rPr lang="en-US" dirty="0" err="1"/>
              <a:t>socijalni</a:t>
            </a:r>
            <a:r>
              <a:rPr lang="en-US" dirty="0"/>
              <a:t> </a:t>
            </a:r>
            <a:r>
              <a:rPr lang="en-US" dirty="0" err="1"/>
              <a:t>integritet</a:t>
            </a:r>
            <a:r>
              <a:rPr lang="en-US" dirty="0"/>
              <a:t> </a:t>
            </a:r>
            <a:r>
              <a:rPr lang="en-US" dirty="0" err="1"/>
              <a:t>lokalne</a:t>
            </a:r>
            <a:r>
              <a:rPr lang="en-US" dirty="0"/>
              <a:t> </a:t>
            </a:r>
            <a:r>
              <a:rPr lang="en-US" dirty="0" err="1"/>
              <a:t>zajednice</a:t>
            </a:r>
            <a:r>
              <a:rPr lang="en-US" dirty="0"/>
              <a:t>,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aspekta</a:t>
            </a:r>
            <a:r>
              <a:rPr lang="en-US" dirty="0"/>
              <a:t> </a:t>
            </a:r>
            <a:r>
              <a:rPr lang="en-US" dirty="0" err="1"/>
              <a:t>subjektivnog</a:t>
            </a:r>
            <a:r>
              <a:rPr lang="en-US" dirty="0"/>
              <a:t> </a:t>
            </a:r>
            <a:r>
              <a:rPr lang="en-US" dirty="0" err="1"/>
              <a:t>blagostanja</a:t>
            </a:r>
            <a:r>
              <a:rPr lang="en-US" dirty="0"/>
              <a:t> </a:t>
            </a:r>
            <a:r>
              <a:rPr lang="en-US" dirty="0" err="1"/>
              <a:t>domicilnog</a:t>
            </a:r>
            <a:r>
              <a:rPr lang="en-US" dirty="0"/>
              <a:t> </a:t>
            </a:r>
            <a:r>
              <a:rPr lang="en-US" dirty="0" err="1"/>
              <a:t>stanovništva</a:t>
            </a:r>
            <a:r>
              <a:rPr lang="en-US" dirty="0" smtClean="0"/>
              <a:t>.</a:t>
            </a:r>
            <a:endParaRPr lang="sr-Latn-RS" dirty="0" smtClean="0"/>
          </a:p>
          <a:p>
            <a:endParaRPr lang="sr-Latn-RS" dirty="0"/>
          </a:p>
          <a:p>
            <a:r>
              <a:rPr lang="en-US" dirty="0"/>
              <a:t>4. </a:t>
            </a:r>
            <a:r>
              <a:rPr lang="en-US" b="1" i="1" dirty="0" err="1"/>
              <a:t>Kulturni</a:t>
            </a:r>
            <a:r>
              <a:rPr lang="en-US" b="1" i="1" dirty="0"/>
              <a:t> </a:t>
            </a:r>
            <a:r>
              <a:rPr lang="en-US" b="1" i="1" dirty="0" err="1"/>
              <a:t>indikatori</a:t>
            </a:r>
            <a:r>
              <a:rPr lang="en-US" dirty="0"/>
              <a:t>: </a:t>
            </a:r>
            <a:r>
              <a:rPr lang="en-US" dirty="0" err="1"/>
              <a:t>izražavaju</a:t>
            </a:r>
            <a:r>
              <a:rPr lang="en-US" dirty="0"/>
              <a:t> </a:t>
            </a:r>
            <a:r>
              <a:rPr lang="en-US" dirty="0" err="1"/>
              <a:t>stepen</a:t>
            </a:r>
            <a:r>
              <a:rPr lang="en-US" dirty="0"/>
              <a:t> </a:t>
            </a:r>
            <a:r>
              <a:rPr lang="en-US" dirty="0" err="1"/>
              <a:t>očuvanosti</a:t>
            </a:r>
            <a:r>
              <a:rPr lang="en-US" dirty="0"/>
              <a:t> </a:t>
            </a:r>
            <a:r>
              <a:rPr lang="en-US" dirty="0" err="1"/>
              <a:t>kulturnog</a:t>
            </a:r>
            <a:r>
              <a:rPr lang="en-US" dirty="0"/>
              <a:t> </a:t>
            </a:r>
            <a:r>
              <a:rPr lang="en-US" dirty="0" err="1"/>
              <a:t>identiteta</a:t>
            </a:r>
            <a:r>
              <a:rPr lang="en-US" dirty="0"/>
              <a:t> </a:t>
            </a:r>
            <a:r>
              <a:rPr lang="en-US" dirty="0" err="1"/>
              <a:t>lokalne</a:t>
            </a:r>
            <a:r>
              <a:rPr lang="en-US" dirty="0"/>
              <a:t> </a:t>
            </a:r>
            <a:r>
              <a:rPr lang="en-US" dirty="0" err="1"/>
              <a:t>zajednice</a:t>
            </a:r>
            <a:r>
              <a:rPr lang="en-US" dirty="0"/>
              <a:t>, pod </a:t>
            </a:r>
            <a:r>
              <a:rPr lang="en-US" dirty="0" err="1"/>
              <a:t>dejstvom</a:t>
            </a:r>
            <a:r>
              <a:rPr lang="en-US" dirty="0"/>
              <a:t> </a:t>
            </a:r>
            <a:r>
              <a:rPr lang="en-US" dirty="0" err="1"/>
              <a:t>uticaja</a:t>
            </a:r>
            <a:r>
              <a:rPr lang="en-US" dirty="0"/>
              <a:t> </a:t>
            </a:r>
            <a:r>
              <a:rPr lang="en-US" dirty="0" err="1"/>
              <a:t>turista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dolaze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sredina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drugačijim</a:t>
            </a:r>
            <a:r>
              <a:rPr lang="en-US" dirty="0"/>
              <a:t> </a:t>
            </a:r>
            <a:r>
              <a:rPr lang="en-US" dirty="0" err="1"/>
              <a:t>kulturnim</a:t>
            </a:r>
            <a:r>
              <a:rPr lang="en-US" dirty="0"/>
              <a:t> </a:t>
            </a:r>
            <a:r>
              <a:rPr lang="en-US" dirty="0" err="1"/>
              <a:t>osobenostima</a:t>
            </a:r>
            <a:r>
              <a:rPr lang="en-US" dirty="0" smtClean="0"/>
              <a:t>.</a:t>
            </a:r>
            <a:endParaRPr lang="sr-Latn-RS" dirty="0" smtClean="0"/>
          </a:p>
          <a:p>
            <a:endParaRPr lang="sr-Latn-RS" dirty="0"/>
          </a:p>
          <a:p>
            <a:r>
              <a:rPr lang="en-US" dirty="0"/>
              <a:t>5. </a:t>
            </a:r>
            <a:r>
              <a:rPr lang="en-US" b="1" i="1" dirty="0" err="1"/>
              <a:t>Indikatori</a:t>
            </a:r>
            <a:r>
              <a:rPr lang="en-US" b="1" i="1" dirty="0"/>
              <a:t> </a:t>
            </a:r>
            <a:r>
              <a:rPr lang="en-US" b="1" i="1" dirty="0" err="1"/>
              <a:t>stanja</a:t>
            </a:r>
            <a:r>
              <a:rPr lang="en-US" b="1" i="1" dirty="0"/>
              <a:t> </a:t>
            </a:r>
            <a:r>
              <a:rPr lang="en-US" b="1" i="1" dirty="0" err="1"/>
              <a:t>životne</a:t>
            </a:r>
            <a:r>
              <a:rPr lang="en-US" b="1" i="1" dirty="0"/>
              <a:t> </a:t>
            </a:r>
            <a:r>
              <a:rPr lang="en-US" b="1" i="1" dirty="0" err="1"/>
              <a:t>sredine</a:t>
            </a:r>
            <a:r>
              <a:rPr lang="en-US" dirty="0"/>
              <a:t>: </a:t>
            </a:r>
            <a:r>
              <a:rPr lang="en-US" dirty="0" err="1"/>
              <a:t>pružaju</a:t>
            </a:r>
            <a:r>
              <a:rPr lang="en-US" dirty="0"/>
              <a:t> </a:t>
            </a:r>
            <a:r>
              <a:rPr lang="en-US" dirty="0" err="1"/>
              <a:t>sliku</a:t>
            </a:r>
            <a:r>
              <a:rPr lang="en-US" dirty="0"/>
              <a:t> o </a:t>
            </a:r>
            <a:r>
              <a:rPr lang="en-US" dirty="0" err="1"/>
              <a:t>stanju</a:t>
            </a:r>
            <a:r>
              <a:rPr lang="en-US" dirty="0"/>
              <a:t> </a:t>
            </a:r>
            <a:r>
              <a:rPr lang="en-US" dirty="0" err="1"/>
              <a:t>životne</a:t>
            </a:r>
            <a:r>
              <a:rPr lang="en-US" dirty="0"/>
              <a:t> </a:t>
            </a:r>
            <a:r>
              <a:rPr lang="en-US" dirty="0" err="1"/>
              <a:t>sredine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uticajima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turizam</a:t>
            </a:r>
            <a:r>
              <a:rPr lang="en-US" dirty="0"/>
              <a:t> </a:t>
            </a:r>
            <a:r>
              <a:rPr lang="en-US" dirty="0" err="1"/>
              <a:t>vrši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pojedine</a:t>
            </a:r>
            <a:r>
              <a:rPr lang="en-US" dirty="0"/>
              <a:t> </a:t>
            </a:r>
            <a:r>
              <a:rPr lang="en-US" dirty="0" err="1"/>
              <a:t>resurse</a:t>
            </a:r>
            <a:r>
              <a:rPr lang="en-US" dirty="0"/>
              <a:t> 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126517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99792" y="476672"/>
            <a:ext cx="38950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b="1" dirty="0"/>
              <a:t>SISTEM BALANSA ODRŽIVOG TURIZMA</a:t>
            </a:r>
            <a:endParaRPr lang="sr-Latn-R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6752"/>
            <a:ext cx="7316410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651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53506"/>
            <a:ext cx="28260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3600" b="1" dirty="0" smtClean="0">
                <a:solidFill>
                  <a:srgbClr val="FF0000"/>
                </a:solidFill>
              </a:rPr>
              <a:t>PODSEĆANJE!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2348880"/>
            <a:ext cx="835292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dirty="0">
                <a:solidFill>
                  <a:srgbClr val="FF0000"/>
                </a:solidFill>
              </a:rPr>
              <a:t>U početku je razvoj turizma bio vezan za koncept ekonomskog rasta i meren je isključivo ekonomskim pokazateljima. Delovanje turizma je bilo usmereno ka sticanju profita kao osnovnog cilja i nije se premišljalo o aspektima održivosti. Takav pristup je mogao da ima kratkoročne, pa i srednjoročne pozitivne efekte, ali se pokazao negativnim na duži rok. U mnogim sredinama došlo je do različitih destrukcija. Ti destruktivni efekti se u početku nisu uočavali, sve dok masovni turizam nije došao do vrhunca svoga razvoja, a tamo gde su i ranije bili uočeni, nije im se pridavala pažnja koju zaslužuju, ili su zanemarivani zbog ekonomse dobiti. A posledice, koje sa vremenom postaju sve uočljivije, ogledaju se kroz ugrožavanje, pa i nestanak kulturne, prirodne i nematerijalne baštine. To je vremenom počelo da se negativno odražava ne samo po okruženje, već i po dalji razvoj i opstanak turizma.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512" y="800239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/>
              <a:t>Destruktivni efekti turizma su naglašeni i kada je bilo reči o </a:t>
            </a:r>
            <a:r>
              <a:rPr lang="sr-Latn-RS" b="1" dirty="0" smtClean="0"/>
              <a:t>ODLIKAMA MASOVNOG TURIZMA</a:t>
            </a:r>
            <a:r>
              <a:rPr lang="hr-HR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6138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332656"/>
            <a:ext cx="85689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400" b="1" dirty="0" smtClean="0"/>
              <a:t>AGENDA </a:t>
            </a:r>
            <a:r>
              <a:rPr lang="sr-Latn-RS" sz="2400" b="1" dirty="0"/>
              <a:t>21</a:t>
            </a:r>
            <a:endParaRPr lang="sr-Latn-RS" sz="2400" dirty="0"/>
          </a:p>
          <a:p>
            <a:r>
              <a:rPr lang="sr-Latn-RS" b="1" i="1" dirty="0"/>
              <a:t> </a:t>
            </a:r>
            <a:endParaRPr lang="sr-Latn-RS" dirty="0"/>
          </a:p>
          <a:p>
            <a:endParaRPr lang="sr-Latn-RS" dirty="0" smtClean="0"/>
          </a:p>
          <a:p>
            <a:endParaRPr lang="sr-Latn-RS" dirty="0"/>
          </a:p>
          <a:p>
            <a:r>
              <a:rPr lang="sr-Latn-RS" dirty="0" smtClean="0"/>
              <a:t>Savremeni </a:t>
            </a:r>
            <a:r>
              <a:rPr lang="sr-Latn-RS" dirty="0"/>
              <a:t>koncept održivosti zasnovan je na </a:t>
            </a:r>
            <a:r>
              <a:rPr lang="sr-Latn-RS" i="1" dirty="0"/>
              <a:t>Agendi 21</a:t>
            </a:r>
            <a:r>
              <a:rPr lang="sr-Latn-RS" dirty="0"/>
              <a:t>. To je dokument koji su Ujedinjene Nacije usvojile 1992. godine na konferenciji posvećenoj očuvanju životne sredine održanoj u Rio de Žaneiru. </a:t>
            </a:r>
            <a:endParaRPr lang="sr-Latn-RS" dirty="0" smtClean="0"/>
          </a:p>
          <a:p>
            <a:endParaRPr lang="sr-Latn-RS" dirty="0"/>
          </a:p>
          <a:p>
            <a:endParaRPr lang="sr-Latn-RS" dirty="0" smtClean="0"/>
          </a:p>
          <a:p>
            <a:r>
              <a:rPr lang="sr-Latn-RS" dirty="0" smtClean="0"/>
              <a:t>Broj </a:t>
            </a:r>
            <a:r>
              <a:rPr lang="sr-Latn-RS" dirty="0"/>
              <a:t>21 naglašava da se radi o razvojnom dokumentu namenjenom za dvadeset prvi vek. Agenda 21 nalaže da se radi dostizanja opšte društvene, ali prevashodno ekološke održivosti izneti principi implementiraju i primenjuju na svim nivoima, od lokalnog do globalnog.</a:t>
            </a:r>
          </a:p>
        </p:txBody>
      </p:sp>
    </p:spTree>
    <p:extLst>
      <p:ext uri="{BB962C8B-B14F-4D97-AF65-F5344CB8AC3E}">
        <p14:creationId xmlns:p14="http://schemas.microsoft.com/office/powerpoint/2010/main" val="3126517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3490" y="620688"/>
            <a:ext cx="81369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dirty="0"/>
              <a:t>Posle donošenja ove globalno agende, a na osnovu njenih opštih principa usvojen je niz srodnih dokumenata, i to kako nacionalnih i lokalnih, tako i globalnih, ali usmerenih ka konkretnim delatnostima. Jedan od njih je i </a:t>
            </a:r>
            <a:r>
              <a:rPr lang="sr-Latn-RS" i="1" dirty="0"/>
              <a:t>Agenda 21 za turističku privredu</a:t>
            </a:r>
            <a:r>
              <a:rPr lang="sr-Latn-RS" dirty="0"/>
              <a:t> koju su 1996. godine usvojili Svetska turistička organizacija (UN WTO), Svetski savet za turizam i trgovinu (WTTC) i Zemaljski savet (EC). </a:t>
            </a:r>
            <a:endParaRPr lang="sr-Latn-RS" dirty="0" smtClean="0"/>
          </a:p>
          <a:p>
            <a:endParaRPr lang="en-US" dirty="0"/>
          </a:p>
          <a:p>
            <a:r>
              <a:rPr lang="sr-Latn-RS" dirty="0"/>
              <a:t>Ciljevi Agende 21 za turističku privredu su usmereni ka izgradnji sistema i uspostavljanju procedura bitnih za dostizanje dugoročnog odživog razvoja turizma. U skladu sa tim postavljeno je 12 imperativnih zadataka: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0082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28209"/>
            <a:ext cx="8496944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1600" dirty="0"/>
              <a:t>1. Postići </a:t>
            </a:r>
            <a:r>
              <a:rPr lang="sr-Latn-RS" sz="1600" i="1" dirty="0"/>
              <a:t>ekonomsku održivost</a:t>
            </a:r>
            <a:r>
              <a:rPr lang="sr-Latn-RS" sz="1600" dirty="0"/>
              <a:t> i kompetitivnost turističke destinacije i preduzeća turističke privrede na duži vremenski rok.</a:t>
            </a:r>
            <a:endParaRPr lang="en-US" sz="1600" dirty="0"/>
          </a:p>
          <a:p>
            <a:r>
              <a:rPr lang="sr-Latn-RS" sz="1600" dirty="0"/>
              <a:t> 2. Ostvariti </a:t>
            </a:r>
            <a:r>
              <a:rPr lang="sr-Latn-RS" sz="1600" i="1" dirty="0"/>
              <a:t>ekonomski prosperitet lokalnih zajednica</a:t>
            </a:r>
            <a:r>
              <a:rPr lang="sr-Latn-RS" sz="1600" dirty="0"/>
              <a:t> osiguravanjem maksimalnog doprinosa turizma ekonomskom razvoju lokalne zajednice.</a:t>
            </a:r>
            <a:endParaRPr lang="en-US" sz="1600" dirty="0"/>
          </a:p>
          <a:p>
            <a:r>
              <a:rPr lang="sr-Latn-RS" sz="1600" dirty="0"/>
              <a:t> 3. Ostvariti </a:t>
            </a:r>
            <a:r>
              <a:rPr lang="sr-Latn-RS" sz="1600" i="1" dirty="0"/>
              <a:t>kvalitetno zaposlenje</a:t>
            </a:r>
            <a:r>
              <a:rPr lang="sr-Latn-RS" sz="1600" dirty="0"/>
              <a:t> – povećati broj poslova u turizmu i poslova podržanih turizmom, kao i podići njihov kvalitet na viši nivo.</a:t>
            </a:r>
            <a:endParaRPr lang="en-US" sz="1600" dirty="0"/>
          </a:p>
          <a:p>
            <a:r>
              <a:rPr lang="sr-Latn-RS" sz="1600" dirty="0"/>
              <a:t> 4. Dostići </a:t>
            </a:r>
            <a:r>
              <a:rPr lang="sr-Latn-RS" sz="1600" i="1" dirty="0"/>
              <a:t>socijalnu jednakost</a:t>
            </a:r>
            <a:r>
              <a:rPr lang="sr-Latn-RS" sz="1600" dirty="0"/>
              <a:t> – sprovesti široko rasprostranjenu i poštenu </a:t>
            </a:r>
            <a:br>
              <a:rPr lang="sr-Latn-RS" sz="1600" dirty="0"/>
            </a:br>
            <a:r>
              <a:rPr lang="sr-Latn-RS" sz="1600" dirty="0"/>
              <a:t>distribuciju ekonomskih i socijalnih dobiti od turizma u lokalnoj zajednici.</a:t>
            </a:r>
            <a:endParaRPr lang="en-US" sz="1600" dirty="0"/>
          </a:p>
          <a:p>
            <a:r>
              <a:rPr lang="sr-Latn-RS" sz="1600" dirty="0"/>
              <a:t> 5. Postići </a:t>
            </a:r>
            <a:r>
              <a:rPr lang="sr-Latn-RS" sz="1600" i="1" dirty="0"/>
              <a:t>zadovoljstvo turista</a:t>
            </a:r>
            <a:r>
              <a:rPr lang="sr-Latn-RS" sz="1600" dirty="0"/>
              <a:t> – stvoriti osećaj zadovoljstva, ispunjenosti i bezbednosti, a istovremeno učiniti turizam dostupan svima bez ikakve diskriminacije.</a:t>
            </a:r>
            <a:endParaRPr lang="en-US" sz="1600" dirty="0"/>
          </a:p>
          <a:p>
            <a:r>
              <a:rPr lang="sr-Latn-RS" sz="1600" dirty="0"/>
              <a:t> 6. Uspostaviti </a:t>
            </a:r>
            <a:r>
              <a:rPr lang="sr-Latn-RS" sz="1600" i="1" dirty="0"/>
              <a:t>lokalnu kontrolu</a:t>
            </a:r>
            <a:r>
              <a:rPr lang="sr-Latn-RS" sz="1600" dirty="0"/>
              <a:t> odnosno razvijati uključivanje lokalnih zajednica i njihovih organa u planiranju, odlučivanju i korišćenju resursa.</a:t>
            </a:r>
            <a:endParaRPr lang="en-US" sz="1600" dirty="0"/>
          </a:p>
          <a:p>
            <a:r>
              <a:rPr lang="sr-Latn-RS" sz="1600" dirty="0"/>
              <a:t> 7. Ostvariti </a:t>
            </a:r>
            <a:r>
              <a:rPr lang="sr-Latn-RS" sz="1600" i="1" dirty="0"/>
              <a:t>dobrobit lokalne zajednice</a:t>
            </a:r>
            <a:r>
              <a:rPr lang="sr-Latn-RS" sz="1600" dirty="0"/>
              <a:t> kroz podizanje kvaliteta života lokalnog stanovništva, uz izbegavanje svakog vida degradacije i eksploatacije.</a:t>
            </a:r>
            <a:endParaRPr lang="en-US" sz="1600" dirty="0"/>
          </a:p>
          <a:p>
            <a:r>
              <a:rPr lang="sr-Latn-RS" sz="1600" dirty="0"/>
              <a:t> 8. Razvijati </a:t>
            </a:r>
            <a:r>
              <a:rPr lang="sr-Latn-RS" sz="1600" i="1" dirty="0"/>
              <a:t>kulturnu raznolikost</a:t>
            </a:r>
            <a:r>
              <a:rPr lang="sr-Latn-RS" sz="1600" dirty="0"/>
              <a:t> uz maksimalno poštovanje i zaštitu materijalnog i nematerijalnog kulturnog nasleđa na destinaciji, što podrazumeva i zaštitu baštine, kao i negovanje specifičnosti lokalne zajednice.</a:t>
            </a:r>
            <a:endParaRPr lang="en-US" sz="1600" dirty="0"/>
          </a:p>
          <a:p>
            <a:r>
              <a:rPr lang="sr-Latn-RS" sz="1600" dirty="0"/>
              <a:t> 9. Očuvati i unaprediti </a:t>
            </a:r>
            <a:r>
              <a:rPr lang="sr-Latn-RS" sz="1600" i="1" dirty="0"/>
              <a:t>prostorni integritet</a:t>
            </a:r>
            <a:r>
              <a:rPr lang="sr-Latn-RS" sz="1600" dirty="0"/>
              <a:t> urbanih i ruralnih predela.</a:t>
            </a:r>
            <a:endParaRPr lang="en-US" sz="1600" dirty="0"/>
          </a:p>
          <a:p>
            <a:r>
              <a:rPr lang="sr-Latn-RS" sz="1600" dirty="0"/>
              <a:t> 10. Očuvati </a:t>
            </a:r>
            <a:r>
              <a:rPr lang="sr-Latn-RS" sz="1600" i="1" dirty="0"/>
              <a:t>biološki diverzitet</a:t>
            </a:r>
            <a:r>
              <a:rPr lang="sr-Latn-RS" sz="1600" dirty="0"/>
              <a:t> sprečavajući sve vidove štete koju može da nanese razvoj turizma.</a:t>
            </a:r>
            <a:br>
              <a:rPr lang="sr-Latn-RS" sz="1600" dirty="0"/>
            </a:br>
            <a:r>
              <a:rPr lang="sr-Latn-RS" sz="1600" dirty="0"/>
              <a:t> 11. Dostići </a:t>
            </a:r>
            <a:r>
              <a:rPr lang="sr-Latn-RS" sz="1600" i="1" dirty="0"/>
              <a:t>resursnu efikasnost</a:t>
            </a:r>
            <a:r>
              <a:rPr lang="sr-Latn-RS" sz="1600" dirty="0"/>
              <a:t> koja podrazumeva minimiziranje korišćenja ograničenih i neobnovljivih resursa uz povećano korišćenje alternativnih, nedestruktivnih rešenja.</a:t>
            </a:r>
            <a:endParaRPr lang="en-US" sz="1600" dirty="0"/>
          </a:p>
          <a:p>
            <a:r>
              <a:rPr lang="sr-Latn-RS" sz="1600" dirty="0"/>
              <a:t> 12. Očuvanje </a:t>
            </a:r>
            <a:r>
              <a:rPr lang="sr-Latn-RS" sz="1600" i="1" dirty="0"/>
              <a:t>životne sredine</a:t>
            </a:r>
            <a:r>
              <a:rPr lang="sr-Latn-RS" sz="1600" dirty="0"/>
              <a:t> mora da se dostigne minimiziranjem svih vidova zagađenja vazduha, zemljišta, vode.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200611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944" y="548680"/>
            <a:ext cx="81369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400" b="1" dirty="0"/>
              <a:t>ZNAČAJ PARTNERSTVA</a:t>
            </a:r>
            <a:endParaRPr lang="sr-Latn-RS" sz="2400" dirty="0"/>
          </a:p>
          <a:p>
            <a:r>
              <a:rPr lang="sr-Latn-CS" dirty="0"/>
              <a:t> </a:t>
            </a:r>
            <a:endParaRPr lang="sr-Latn-RS" dirty="0"/>
          </a:p>
          <a:p>
            <a:r>
              <a:rPr lang="sr-Latn-CS" dirty="0"/>
              <a:t>       </a:t>
            </a:r>
            <a:endParaRPr lang="sr-Latn-RS" dirty="0"/>
          </a:p>
          <a:p>
            <a:r>
              <a:rPr lang="sr-Latn-CS" dirty="0"/>
              <a:t>Prirodna turstistike delatnosti je takva da upućuje na neophodnost saradnje aktera različitih delatnosti unutar nje, kao i saradnje sa adterima drugih, neturističkih, ali povezanih delatnosti. </a:t>
            </a:r>
            <a:endParaRPr lang="sr-Latn-RS" dirty="0"/>
          </a:p>
          <a:p>
            <a:r>
              <a:rPr lang="sr-Latn-CS" dirty="0"/>
              <a:t>Posmatrajući u globalu, vidovi partnerskog povezivanja sreću se u pet osnovnih oblika: </a:t>
            </a:r>
            <a:endParaRPr lang="sr-Latn-RS" dirty="0"/>
          </a:p>
          <a:p>
            <a:r>
              <a:rPr lang="sr-Latn-CS" dirty="0"/>
              <a:t>- međusektorska saradnja, </a:t>
            </a:r>
            <a:endParaRPr lang="sr-Latn-RS" dirty="0"/>
          </a:p>
          <a:p>
            <a:r>
              <a:rPr lang="sr-Latn-CS" dirty="0"/>
              <a:t>- međuresorna saradnja, </a:t>
            </a:r>
            <a:endParaRPr lang="sr-Latn-RS" dirty="0"/>
          </a:p>
          <a:p>
            <a:r>
              <a:rPr lang="sr-Latn-CS" dirty="0"/>
              <a:t>- međuminis­tar­ska saradnja, </a:t>
            </a:r>
            <a:endParaRPr lang="sr-Latn-RS" dirty="0"/>
          </a:p>
          <a:p>
            <a:r>
              <a:rPr lang="sr-Latn-CS" dirty="0"/>
              <a:t>- međuvladina saradnja i </a:t>
            </a:r>
            <a:endParaRPr lang="sr-Latn-RS" dirty="0"/>
          </a:p>
          <a:p>
            <a:r>
              <a:rPr lang="sr-Latn-CS" dirty="0"/>
              <a:t>- međunarodna saradnja 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126517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404664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i="1" dirty="0"/>
              <a:t>Međusektorska saradnja</a:t>
            </a:r>
            <a:r>
              <a:rPr lang="sr-Latn-CS" dirty="0"/>
              <a:t> se zasniva na aktivnom i ravnopravnom, višekanalnom povezivanju po različitim osnovama javnog, privatnog i civilnog sektora, </a:t>
            </a:r>
            <a:endParaRPr lang="sr-Latn-RS" dirty="0"/>
          </a:p>
        </p:txBody>
      </p:sp>
      <p:sp>
        <p:nvSpPr>
          <p:cNvPr id="3" name="Rectangle 2"/>
          <p:cNvSpPr/>
          <p:nvPr/>
        </p:nvSpPr>
        <p:spPr>
          <a:xfrm>
            <a:off x="220299" y="1412776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i="1" dirty="0"/>
              <a:t>Međuresorna saradnja</a:t>
            </a:r>
            <a:r>
              <a:rPr lang="sr-Latn-CS" dirty="0"/>
              <a:t> podrazumeva oblike partnerske saradnje (najčešće na projektima) između različitih resora, odnosno delatnosti (kulture, turizma, obrazovanja, privrede, nauke, i dr.). </a:t>
            </a:r>
            <a:endParaRPr lang="sr-Latn-RS" dirty="0"/>
          </a:p>
        </p:txBody>
      </p:sp>
      <p:sp>
        <p:nvSpPr>
          <p:cNvPr id="4" name="Rectangle 3"/>
          <p:cNvSpPr/>
          <p:nvPr/>
        </p:nvSpPr>
        <p:spPr>
          <a:xfrm>
            <a:off x="220298" y="2708920"/>
            <a:ext cx="83841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i="1" dirty="0"/>
              <a:t>Međuministarska saradnja</a:t>
            </a:r>
            <a:r>
              <a:rPr lang="sr-Latn-CS" dirty="0"/>
              <a:t> označava institucio­nali­zo­vane oblike horizontalne saradnje između različitih državnih ministarstava, kao i pokrajinskih/gradskih/opštinskih sekretarijata. </a:t>
            </a:r>
            <a:endParaRPr lang="sr-Latn-RS" dirty="0"/>
          </a:p>
        </p:txBody>
      </p:sp>
      <p:sp>
        <p:nvSpPr>
          <p:cNvPr id="5" name="Rectangle 4"/>
          <p:cNvSpPr/>
          <p:nvPr/>
        </p:nvSpPr>
        <p:spPr>
          <a:xfrm>
            <a:off x="251519" y="3861048"/>
            <a:ext cx="85377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i="1" dirty="0"/>
              <a:t>Međuvladina sarad­nja</a:t>
            </a:r>
            <a:r>
              <a:rPr lang="sr-Latn-CS" dirty="0"/>
              <a:t> podrazumeva vertikalnu saradnju državnih organa uprave na svim nivoima (država – regija – opština), uz imperativ decentralizacije. </a:t>
            </a:r>
            <a:endParaRPr lang="sr-Latn-RS" dirty="0"/>
          </a:p>
        </p:txBody>
      </p:sp>
      <p:sp>
        <p:nvSpPr>
          <p:cNvPr id="6" name="Rectangle 5"/>
          <p:cNvSpPr/>
          <p:nvPr/>
        </p:nvSpPr>
        <p:spPr>
          <a:xfrm>
            <a:off x="273952" y="4869160"/>
            <a:ext cx="84025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i="1" dirty="0"/>
              <a:t>Međunarodna saradnja</a:t>
            </a:r>
            <a:r>
              <a:rPr lang="sr-Latn-CS" dirty="0"/>
              <a:t>, odnosno internacionalizacija, predstavlja bilateralnu i multilateralnu međunarodnu saradnju sa veoma širokim spektrom mo­guć­nosti povezivanja.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126517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476672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b="1" dirty="0"/>
              <a:t>MOGUĆI ODNOSI TURIZMA I DRUGIH DELATNOSTI</a:t>
            </a:r>
            <a:endParaRPr lang="sr-Latn-RS" dirty="0"/>
          </a:p>
        </p:txBody>
      </p:sp>
      <p:sp>
        <p:nvSpPr>
          <p:cNvPr id="3" name="Rectangle 2"/>
          <p:cNvSpPr/>
          <p:nvPr/>
        </p:nvSpPr>
        <p:spPr>
          <a:xfrm>
            <a:off x="395536" y="1196752"/>
            <a:ext cx="83529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i="1" dirty="0"/>
              <a:t>– </a:t>
            </a:r>
            <a:r>
              <a:rPr lang="sr-Latn-CS" i="1" dirty="0"/>
              <a:t>Pun­a ­ko­op­eracij­a</a:t>
            </a:r>
            <a:r>
              <a:rPr lang="sr-Cyrl-CS" i="1" dirty="0"/>
              <a:t>,­</a:t>
            </a:r>
            <a:r>
              <a:rPr lang="sr-Latn-CS" dirty="0"/>
              <a:t> koja­ po­drazum­eva</a:t>
            </a:r>
            <a:r>
              <a:rPr lang="sr-Cyrl-CS" dirty="0"/>
              <a:t> p­ot­pu­nu­ sara­dnj­u </a:t>
            </a:r>
            <a:r>
              <a:rPr lang="sr-Latn-RS" dirty="0"/>
              <a:t>i partnersko delovanje </a:t>
            </a:r>
            <a:r>
              <a:rPr lang="sr-Cyrl-CS" dirty="0"/>
              <a:t>r­adi definisane </a:t>
            </a:r>
            <a:r>
              <a:rPr lang="sr-Latn-CS" dirty="0"/>
              <a:t>za­je­dni</a:t>
            </a:r>
            <a:r>
              <a:rPr lang="sr-Cyrl-RS" dirty="0"/>
              <a:t>č</a:t>
            </a:r>
            <a:r>
              <a:rPr lang="sr-Latn-CS" dirty="0"/>
              <a:t>k</a:t>
            </a:r>
            <a:r>
              <a:rPr lang="sr-Cyrl-CS" dirty="0"/>
              <a:t>e</a:t>
            </a:r>
            <a:r>
              <a:rPr lang="sr-Latn-CS" dirty="0"/>
              <a:t> korist­</a:t>
            </a:r>
            <a:r>
              <a:rPr lang="sr-Cyrl-CS" dirty="0"/>
              <a:t>i</a:t>
            </a:r>
            <a:r>
              <a:rPr lang="sr-Latn-CS" dirty="0"/>
              <a:t> oba­ </a:t>
            </a:r>
            <a:r>
              <a:rPr lang="sr-Cyrl-CS" dirty="0"/>
              <a:t>resora</a:t>
            </a:r>
            <a:r>
              <a:rPr lang="sr-Latn-CS" dirty="0"/>
              <a:t>.</a:t>
            </a:r>
            <a:endParaRPr lang="sr-Latn-RS" dirty="0"/>
          </a:p>
          <a:p>
            <a:r>
              <a:rPr lang="sr-Latn-CS" i="1" dirty="0"/>
              <a:t> </a:t>
            </a:r>
            <a:r>
              <a:rPr lang="sr-Latn-RS" i="1" dirty="0"/>
              <a:t>– </a:t>
            </a:r>
            <a:r>
              <a:rPr lang="sr-Latn-CS" i="1" dirty="0"/>
              <a:t>R­ad­ni­ odno­s­</a:t>
            </a:r>
            <a:r>
              <a:rPr lang="sr-Cyrl-CS" i="1" dirty="0"/>
              <a:t>,</a:t>
            </a:r>
            <a:r>
              <a:rPr lang="sr-Latn-CS" dirty="0"/>
              <a:t> ­ka­o ­</a:t>
            </a:r>
            <a:r>
              <a:rPr lang="sr-Cyrl-CS" dirty="0"/>
              <a:t>forma­liz­ova­na </a:t>
            </a:r>
            <a:r>
              <a:rPr lang="sr-Latn-CS" dirty="0"/>
              <a:t>rea­liz­acij</a:t>
            </a:r>
            <a:r>
              <a:rPr lang="sr-Cyrl-CS" dirty="0"/>
              <a:t>a</a:t>
            </a:r>
            <a:r>
              <a:rPr lang="sr-Latn-CS" dirty="0"/>
              <a:t> z­aj­ed­ničkih po­tre­b­a i i­nt­er­es­a, pri čemu se uspostavlja saradnja, ali ne i partnerstvo i međusobno razumevanje.­</a:t>
            </a:r>
            <a:endParaRPr lang="sr-Latn-RS" dirty="0"/>
          </a:p>
          <a:p>
            <a:r>
              <a:rPr lang="sr-Latn-RS" i="1" dirty="0"/>
              <a:t>– </a:t>
            </a:r>
            <a:r>
              <a:rPr lang="sr-Latn-CS" i="1" dirty="0"/>
              <a:t>Mirn­a ko­ha­bitac­ija­</a:t>
            </a:r>
            <a:r>
              <a:rPr lang="sr-Cyrl-CS" i="1" dirty="0"/>
              <a:t>,</a:t>
            </a:r>
            <a:r>
              <a:rPr lang="sr-Latn-CS" dirty="0"/>
              <a:t> k­oja </a:t>
            </a:r>
            <a:r>
              <a:rPr lang="sr-Cyrl-CS" dirty="0"/>
              <a:t>i­skl­ju­čuje zajedni­čk­e ­ak­tivno­st­i, ­al­i podraz­ume­va dopunjavanj­e u z­asebnim ak­ti­vno­stima­ či­me ­se </a:t>
            </a:r>
            <a:r>
              <a:rPr lang="sr-Latn-CS" dirty="0"/>
              <a:t>up­ot­punj</a:t>
            </a:r>
            <a:r>
              <a:rPr lang="sr-Cyrl-CS" dirty="0"/>
              <a:t>ava</a:t>
            </a:r>
            <a:r>
              <a:rPr lang="sr-Latn-CS" dirty="0"/>
              <a:t> zajed­</a:t>
            </a:r>
            <a:r>
              <a:rPr lang="sr-Cyrl-RS" dirty="0"/>
              <a:t>n</a:t>
            </a:r>
            <a:r>
              <a:rPr lang="sr-Latn-CS" dirty="0"/>
              <a:t>i­čki­ inte­res­.</a:t>
            </a:r>
            <a:endParaRPr lang="sr-Latn-RS" dirty="0"/>
          </a:p>
          <a:p>
            <a:r>
              <a:rPr lang="sr-Cyrl-CS" i="1" dirty="0"/>
              <a:t>­ </a:t>
            </a:r>
            <a:r>
              <a:rPr lang="sr-Latn-RS" i="1" dirty="0"/>
              <a:t>– </a:t>
            </a:r>
            <a:r>
              <a:rPr lang="sr-Latn-CS" i="1" dirty="0"/>
              <a:t>P­arale­lno­ p­os­tojan­je­</a:t>
            </a:r>
            <a:r>
              <a:rPr lang="sr-Cyrl-CS" i="1" dirty="0"/>
              <a:t>,</a:t>
            </a:r>
            <a:r>
              <a:rPr lang="sr-Latn-CS" dirty="0"/>
              <a:t> ­</a:t>
            </a:r>
            <a:r>
              <a:rPr lang="sr-Cyrl-CS" dirty="0"/>
              <a:t>koje kara­kte­ri­šu </a:t>
            </a:r>
            <a:r>
              <a:rPr lang="sr-Latn-CS" dirty="0"/>
              <a:t>ne­zav­is­ne i razdvo­jen­e akt­ivn­os­ti.</a:t>
            </a:r>
            <a:endParaRPr lang="sr-Latn-RS" dirty="0"/>
          </a:p>
          <a:p>
            <a:r>
              <a:rPr lang="sr-Cyrl-CS" i="1" dirty="0"/>
              <a:t>­ </a:t>
            </a:r>
            <a:r>
              <a:rPr lang="sr-Latn-RS" i="1" dirty="0"/>
              <a:t>– </a:t>
            </a:r>
            <a:r>
              <a:rPr lang="sr-Latn-CS" i="1" dirty="0"/>
              <a:t>Bl­ago n­ep­ri­jateljs­tvo</a:t>
            </a:r>
            <a:r>
              <a:rPr lang="sr-Cyrl-CS" dirty="0"/>
              <a:t>,</a:t>
            </a:r>
            <a:r>
              <a:rPr lang="sr-Latn-CS" dirty="0"/>
              <a:t> ko­je­ </a:t>
            </a:r>
            <a:r>
              <a:rPr lang="sr-Cyrl-CS" dirty="0"/>
              <a:t>odliku­je </a:t>
            </a:r>
            <a:r>
              <a:rPr lang="sr-Latn-CS" dirty="0"/>
              <a:t>cilj­no uplitanje ­je­dn­e stra­ne.</a:t>
            </a:r>
            <a:endParaRPr lang="sr-Latn-RS" dirty="0"/>
          </a:p>
          <a:p>
            <a:r>
              <a:rPr lang="sr-Latn-RS" i="1" dirty="0"/>
              <a:t>– </a:t>
            </a:r>
            <a:r>
              <a:rPr lang="sr-Latn-CS" i="1" dirty="0"/>
              <a:t>Prit­ajeni­ k­on­flikt</a:t>
            </a:r>
            <a:r>
              <a:rPr lang="sr-Cyrl-CS" i="1" dirty="0"/>
              <a:t>,­</a:t>
            </a:r>
            <a:r>
              <a:rPr lang="sr-Latn-CS" dirty="0"/>
              <a:t> ko­ji viš­e odraž­av­a pro­bl­eme umesto </a:t>
            </a:r>
            <a:r>
              <a:rPr lang="sr-Cyrl-CS" dirty="0"/>
              <a:t>njiho</a:t>
            </a:r>
            <a:r>
              <a:rPr lang="sr-Latn-RS" dirty="0"/>
              <a:t>­</a:t>
            </a:r>
            <a:r>
              <a:rPr lang="sr-Cyrl-CS" dirty="0"/>
              <a:t>v­a </a:t>
            </a:r>
            <a:r>
              <a:rPr lang="sr-Latn-CS" dirty="0"/>
              <a:t>reše­nja</a:t>
            </a:r>
            <a:r>
              <a:rPr lang="sr-Cyrl-CS" dirty="0"/>
              <a:t>.</a:t>
            </a:r>
            <a:endParaRPr lang="sr-Latn-RS" dirty="0"/>
          </a:p>
          <a:p>
            <a:r>
              <a:rPr lang="sr-Latn-RS" i="1" dirty="0"/>
              <a:t>– </a:t>
            </a:r>
            <a:r>
              <a:rPr lang="sr-Latn-CS" i="1" dirty="0"/>
              <a:t>Otv­or­eni ­konfl­ikt</a:t>
            </a:r>
            <a:r>
              <a:rPr lang="sr-Cyrl-CS" dirty="0"/>
              <a:t>,</a:t>
            </a:r>
            <a:r>
              <a:rPr lang="sr-Latn-CS" dirty="0"/>
              <a:t> k</a:t>
            </a:r>
            <a:r>
              <a:rPr lang="sr-Cyrl-CS" dirty="0"/>
              <a:t>ao per­manentni su­ko­b obe s­trane. 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126517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5536" y="980728"/>
            <a:ext cx="835292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CS" b="1" dirty="0"/>
              <a:t>PITANJA</a:t>
            </a:r>
            <a:r>
              <a:rPr lang="sr-Latn-RS" b="1" dirty="0"/>
              <a:t> I ZADACI</a:t>
            </a:r>
            <a:endParaRPr lang="en-US" dirty="0"/>
          </a:p>
          <a:p>
            <a:r>
              <a:rPr lang="sr-Latn-RS" b="1" dirty="0"/>
              <a:t> </a:t>
            </a:r>
            <a:endParaRPr lang="en-US" dirty="0"/>
          </a:p>
          <a:p>
            <a:r>
              <a:rPr lang="sr-Latn-RS" dirty="0"/>
              <a:t>- Šta je to održivi razvoj?</a:t>
            </a:r>
            <a:endParaRPr lang="en-US" dirty="0"/>
          </a:p>
          <a:p>
            <a:r>
              <a:rPr lang="sr-Latn-RS" dirty="0"/>
              <a:t> - Koje su osnovne dimenzije održivosti?</a:t>
            </a:r>
            <a:endParaRPr lang="en-US" dirty="0"/>
          </a:p>
          <a:p>
            <a:r>
              <a:rPr lang="sr-Latn-RS" dirty="0"/>
              <a:t> - Definicija održivog razvoja?</a:t>
            </a:r>
            <a:endParaRPr lang="en-US" dirty="0"/>
          </a:p>
          <a:p>
            <a:r>
              <a:rPr lang="sr-Latn-RS" dirty="0"/>
              <a:t>- Objasnite negativne posledice razvoja turizma sa aspekta tri različite dimenzije održivosti?</a:t>
            </a:r>
            <a:endParaRPr lang="en-US" dirty="0"/>
          </a:p>
          <a:p>
            <a:r>
              <a:rPr lang="sr-Latn-RS" dirty="0"/>
              <a:t> - Koji su negativni efekti turizma na primeru Vlkolineca?</a:t>
            </a:r>
            <a:endParaRPr lang="en-US" dirty="0"/>
          </a:p>
          <a:p>
            <a:r>
              <a:rPr lang="sr-Latn-RS" dirty="0"/>
              <a:t>- Koji su indikatori održivosti turizma i šta znate o njima?</a:t>
            </a:r>
            <a:endParaRPr lang="en-US" dirty="0"/>
          </a:p>
          <a:p>
            <a:r>
              <a:rPr lang="sr-Latn-RS" dirty="0"/>
              <a:t>- Šta je to Agenda 21 i šta ona reguliše?</a:t>
            </a:r>
            <a:endParaRPr lang="en-US" dirty="0"/>
          </a:p>
          <a:p>
            <a:r>
              <a:rPr lang="sr-Latn-RS" dirty="0"/>
              <a:t> - Koje su dodatne agende razvijene na njenoj osnovi?</a:t>
            </a:r>
            <a:endParaRPr lang="en-US" dirty="0"/>
          </a:p>
          <a:p>
            <a:r>
              <a:rPr lang="sr-Latn-RS" dirty="0"/>
              <a:t> - Zašto je saradnja bitna?</a:t>
            </a:r>
            <a:endParaRPr lang="en-US" dirty="0"/>
          </a:p>
          <a:p>
            <a:r>
              <a:rPr lang="sr-Latn-RS" dirty="0"/>
              <a:t> - Sa kojim sve delatnostima turizmologija mora da sarađuje? </a:t>
            </a:r>
            <a:endParaRPr lang="en-US" dirty="0"/>
          </a:p>
          <a:p>
            <a:r>
              <a:rPr lang="sr-Latn-RS" dirty="0"/>
              <a:t> </a:t>
            </a:r>
            <a:endParaRPr lang="en-US" dirty="0"/>
          </a:p>
          <a:p>
            <a:r>
              <a:rPr lang="sr-Latn-RS" dirty="0"/>
              <a:t>     Detaljno analizirajte tabelu sa uporednim pregledom pozitivnih i negativnih uticaja turizma i pronađite međusobne veze. </a:t>
            </a:r>
            <a:endParaRPr lang="en-US" dirty="0"/>
          </a:p>
          <a:p>
            <a:r>
              <a:rPr lang="sr-Latn-RS" dirty="0"/>
              <a:t>     Detaljno analizirajte grafički prikaz sistema balansa održivog tuizma.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7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53506"/>
            <a:ext cx="28260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3600" b="1" dirty="0" smtClean="0">
                <a:solidFill>
                  <a:srgbClr val="FF0000"/>
                </a:solidFill>
              </a:rPr>
              <a:t>PODSEĆANJE!</a:t>
            </a:r>
            <a:endParaRPr lang="en-US" sz="3600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2641374"/>
              </p:ext>
            </p:extLst>
          </p:nvPr>
        </p:nvGraphicFramePr>
        <p:xfrm>
          <a:off x="395536" y="2564904"/>
          <a:ext cx="7992887" cy="40845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82821"/>
                <a:gridCol w="2643317"/>
                <a:gridCol w="3966749"/>
              </a:tblGrid>
              <a:tr h="97917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sr-Latn-RS" sz="1400" dirty="0" smtClean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..............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sr-Latn-RS" sz="1400" dirty="0" smtClean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...............................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sr-Latn-RS" sz="1400" dirty="0" smtClean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...............................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97917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sr-Latn-CS" sz="1400" spc="-10" dirty="0">
                          <a:solidFill>
                            <a:srgbClr val="FF0000"/>
                          </a:solidFill>
                          <a:effectLst/>
                        </a:rPr>
                        <a:t>Razvojne strategije </a:t>
                      </a:r>
                      <a:r>
                        <a:rPr lang="sr-Latn-CS" sz="1400" spc="-5" dirty="0">
                          <a:solidFill>
                            <a:srgbClr val="FF0000"/>
                          </a:solidFill>
                          <a:effectLst/>
                        </a:rPr>
                        <a:t>i regulacije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sr-Latn-CS" sz="1400" spc="-10" dirty="0">
                          <a:solidFill>
                            <a:srgbClr val="FF0000"/>
                          </a:solidFill>
                          <a:effectLst/>
                        </a:rPr>
                        <a:t>neplaniran razvoj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sr-Latn-CS" sz="1400" spc="-25" dirty="0">
                          <a:solidFill>
                            <a:srgbClr val="FF0000"/>
                          </a:solidFill>
                          <a:effectLst/>
                        </a:rPr>
                        <a:t>vođene projektima 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sr-Latn-CS" sz="1400" spc="-5" dirty="0">
                          <a:solidFill>
                            <a:srgbClr val="FF0000"/>
                          </a:solidFill>
                          <a:effectLst/>
                        </a:rPr>
                        <a:t>ekonomski rast i profit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sr-Latn-CS" sz="1400" spc="5" dirty="0">
                          <a:solidFill>
                            <a:srgbClr val="FF0000"/>
                          </a:solidFill>
                          <a:effectLst/>
                        </a:rPr>
                        <a:t>spoljni investitori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sr-Latn-CS" sz="1400" spc="-20" dirty="0">
                          <a:solidFill>
                            <a:srgbClr val="FF0000"/>
                          </a:solidFill>
                          <a:effectLst/>
                        </a:rPr>
                        <a:t>korporacijska kontrola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sr-Latn-CS" sz="1400" spc="-5" dirty="0">
                          <a:solidFill>
                            <a:srgbClr val="FF0000"/>
                          </a:solidFill>
                          <a:effectLst/>
                        </a:rPr>
                        <a:t>slobodno tržište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sr-Latn-CS" sz="1400" spc="-5" dirty="0">
                          <a:solidFill>
                            <a:srgbClr val="FF0000"/>
                          </a:solidFill>
                          <a:effectLst/>
                        </a:rPr>
                        <a:t>planski razvoj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sr-Latn-CS" sz="1400" spc="-5" dirty="0">
                          <a:solidFill>
                            <a:srgbClr val="FF0000"/>
                          </a:solidFill>
                          <a:effectLst/>
                        </a:rPr>
                        <a:t>vođene konceptom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sr-Latn-CS" sz="1400" spc="-5" dirty="0">
                          <a:solidFill>
                            <a:srgbClr val="FF0000"/>
                          </a:solidFill>
                          <a:effectLst/>
                        </a:rPr>
                        <a:t>dobrobit lokalne zajednice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sr-Latn-CS" sz="1400" spc="5" dirty="0">
                          <a:solidFill>
                            <a:srgbClr val="FF0000"/>
                          </a:solidFill>
                          <a:effectLst/>
                        </a:rPr>
                        <a:t>lokalni investitori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sr-Latn-CS" sz="1400" dirty="0">
                          <a:solidFill>
                            <a:srgbClr val="FF0000"/>
                          </a:solidFill>
                          <a:effectLst/>
                        </a:rPr>
                        <a:t>kontroia lokalne zajednice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sr-Latn-CS" sz="1400" dirty="0">
                          <a:solidFill>
                            <a:srgbClr val="FF0000"/>
                          </a:solidFill>
                          <a:effectLst/>
                        </a:rPr>
                        <a:t>intervencije javnih vlasti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97663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sr-Latn-CS" sz="1400" spc="-15">
                          <a:solidFill>
                            <a:srgbClr val="FF0000"/>
                          </a:solidFill>
                          <a:effectLst/>
                        </a:rPr>
                        <a:t>Izgradnja</a:t>
                      </a:r>
                      <a:endParaRPr lang="en-US" sz="14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sr-Latn-CS" sz="1400">
                          <a:solidFill>
                            <a:srgbClr val="FF0000"/>
                          </a:solidFill>
                          <a:effectLst/>
                        </a:rPr>
                        <a:t>veliki kapaciteti</a:t>
                      </a:r>
                      <a:endParaRPr lang="en-US" sz="140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sr-Latn-CS" sz="1400" spc="-5">
                          <a:solidFill>
                            <a:srgbClr val="FF0000"/>
                          </a:solidFill>
                          <a:effectLst/>
                        </a:rPr>
                        <a:t>novi objekti</a:t>
                      </a:r>
                      <a:endParaRPr lang="en-US" sz="140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sr-Latn-CS" sz="1400" spc="-10">
                          <a:solidFill>
                            <a:srgbClr val="FF0000"/>
                          </a:solidFill>
                          <a:effectLst/>
                        </a:rPr>
                        <a:t>koncentracija sadržaja</a:t>
                      </a:r>
                      <a:endParaRPr lang="en-US" sz="140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sr-Latn-CS" sz="1400" spc="-15">
                          <a:solidFill>
                            <a:srgbClr val="FF0000"/>
                          </a:solidFill>
                          <a:effectLst/>
                        </a:rPr>
                        <a:t>visoke gustine korisnika</a:t>
                      </a:r>
                      <a:endParaRPr lang="en-US" sz="140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sr-Latn-CS" sz="1400" spc="-5">
                          <a:solidFill>
                            <a:srgbClr val="FF0000"/>
                          </a:solidFill>
                          <a:effectLst/>
                        </a:rPr>
                        <a:t>internacionalni stil u </a:t>
                      </a:r>
                      <a:r>
                        <a:rPr lang="sr-Latn-CS" sz="1400" spc="10">
                          <a:solidFill>
                            <a:srgbClr val="FF0000"/>
                          </a:solidFill>
                          <a:effectLst/>
                        </a:rPr>
                        <a:t>arhitekturi</a:t>
                      </a:r>
                      <a:endParaRPr lang="en-US" sz="14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sr-Latn-CS" sz="1400" spc="5" dirty="0">
                          <a:solidFill>
                            <a:srgbClr val="FF0000"/>
                          </a:solidFill>
                          <a:effectLst/>
                        </a:rPr>
                        <a:t>mali kapaciteti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sr-Latn-CS" sz="1400" spc="20" dirty="0">
                          <a:solidFill>
                            <a:srgbClr val="FF0000"/>
                          </a:solidFill>
                          <a:effectLst/>
                        </a:rPr>
                        <a:t>ponovna upotreba - </a:t>
                      </a:r>
                      <a:r>
                        <a:rPr lang="sr-Latn-CS" sz="1400" spc="-5" dirty="0">
                          <a:solidFill>
                            <a:srgbClr val="FF0000"/>
                          </a:solidFill>
                          <a:effectLst/>
                        </a:rPr>
                        <a:t>reciklaža postojećih </a:t>
                      </a:r>
                      <a:r>
                        <a:rPr lang="sr-Latn-CS" sz="1400" dirty="0">
                          <a:solidFill>
                            <a:srgbClr val="FF0000"/>
                          </a:solidFill>
                          <a:effectLst/>
                        </a:rPr>
                        <a:t>objekata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sr-Latn-CS" sz="1400" spc="-10" dirty="0">
                          <a:solidFill>
                            <a:srgbClr val="FF0000"/>
                          </a:solidFill>
                          <a:effectLst/>
                        </a:rPr>
                        <a:t>disperzija sadržaja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sr-Latn-CS" sz="1400" spc="-5" dirty="0">
                          <a:solidFill>
                            <a:srgbClr val="FF0000"/>
                          </a:solidFill>
                          <a:effectLst/>
                        </a:rPr>
                        <a:t>niske gustine korisnika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sr-Latn-CS" sz="1400" dirty="0">
                          <a:solidFill>
                            <a:srgbClr val="FF0000"/>
                          </a:solidFill>
                          <a:effectLst/>
                        </a:rPr>
                        <a:t>lokalni arhitektonski stil i lokalni materijali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  <a:tr h="97663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sr-Latn-RS" sz="1400" dirty="0" smtClean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.................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sr-Latn-RS" sz="1400" dirty="0" smtClean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................................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sr-Latn-RS" sz="1400" dirty="0" smtClean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..................................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79512" y="800239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/>
              <a:t>O nekim od negativnih efekata je bilo reči i kada je upoređivan </a:t>
            </a:r>
            <a:r>
              <a:rPr lang="sr-Latn-CS" b="1" dirty="0" smtClean="0"/>
              <a:t>TRADICIONALN </a:t>
            </a:r>
            <a:r>
              <a:rPr lang="sr-Latn-CS" b="1" dirty="0"/>
              <a:t>I </a:t>
            </a:r>
            <a:r>
              <a:rPr lang="sr-Latn-CS" b="1" dirty="0" smtClean="0"/>
              <a:t>ALTERNATIVNI TURIZAM.</a:t>
            </a:r>
            <a:r>
              <a:rPr lang="hr-HR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186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53506"/>
            <a:ext cx="28260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3600" b="1" dirty="0" smtClean="0">
                <a:solidFill>
                  <a:srgbClr val="FF0000"/>
                </a:solidFill>
              </a:rPr>
              <a:t>PODSEĆANJE!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512" y="800239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/>
              <a:t>O nekim od negativnih efekata je bilo reči i kada su prezentovane </a:t>
            </a:r>
            <a:r>
              <a:rPr lang="hr-HR" b="1" dirty="0" smtClean="0"/>
              <a:t>RAZLIKE IZMEĐU STARIH I NOVIH TURISTA</a:t>
            </a:r>
            <a:r>
              <a:rPr lang="sr-Latn-CS" b="1" dirty="0" smtClean="0"/>
              <a:t>.</a:t>
            </a:r>
            <a:r>
              <a:rPr lang="hr-HR" b="1" dirty="0" smtClean="0"/>
              <a:t> </a:t>
            </a:r>
            <a:endParaRPr lang="en-US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5350044"/>
              </p:ext>
            </p:extLst>
          </p:nvPr>
        </p:nvGraphicFramePr>
        <p:xfrm>
          <a:off x="395536" y="3381216"/>
          <a:ext cx="7992888" cy="12268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699101"/>
                <a:gridCol w="4293787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400" dirty="0">
                          <a:effectLst/>
                        </a:rPr>
                        <a:t>Slede mase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400">
                          <a:effectLst/>
                        </a:rPr>
                        <a:t>Žele da budu odgovorni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1400" dirty="0">
                          <a:effectLst/>
                        </a:rPr>
                        <a:t>Danas su ovd</a:t>
                      </a:r>
                      <a:r>
                        <a:rPr lang="fr-FR" sz="1400" dirty="0">
                          <a:effectLst/>
                        </a:rPr>
                        <a:t>e, sutra ne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Gledaju i uživaju, ali ne nanose štetu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Samo da bi pokazali da su bili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Samo radi zadovoljstva kao takvog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Imati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Biti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Superiornost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Razumevanje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7186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53506"/>
            <a:ext cx="28260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3600" b="1" dirty="0" smtClean="0">
                <a:solidFill>
                  <a:srgbClr val="FF0000"/>
                </a:solidFill>
              </a:rPr>
              <a:t>PODSEĆANJE!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310" y="1052736"/>
            <a:ext cx="862715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 smtClean="0"/>
              <a:t>Takođe, kada je bilo reči o TRENDOVIMA, naglašeno je da </a:t>
            </a:r>
            <a:r>
              <a:rPr lang="hr-HR" b="1" dirty="0"/>
              <a:t>je jedan od trendova u turizmu - </a:t>
            </a:r>
            <a:r>
              <a:rPr lang="hr-HR" sz="2400" b="1" dirty="0" smtClean="0"/>
              <a:t>ODRŽIVI TURIZAM </a:t>
            </a:r>
            <a:r>
              <a:rPr lang="hr-HR" b="1" dirty="0" smtClean="0"/>
              <a:t>– </a:t>
            </a:r>
            <a:r>
              <a:rPr lang="hr-HR" b="1" dirty="0"/>
              <a:t>koji sa sobom nosi i ekonomski i društveni razvoj </a:t>
            </a:r>
            <a:r>
              <a:rPr lang="hr-HR" b="1" dirty="0" smtClean="0"/>
              <a:t>okruženja i da </a:t>
            </a:r>
            <a:r>
              <a:rPr lang="hr-HR" b="1" dirty="0"/>
              <a:t>realne </a:t>
            </a:r>
            <a:r>
              <a:rPr lang="hr-HR" b="1" dirty="0" smtClean="0"/>
              <a:t>potrebe</a:t>
            </a:r>
            <a:r>
              <a:rPr lang="hr-HR" b="1" dirty="0"/>
              <a:t>, podržane zakonskim merama sve više upućuju građane ka poštovanju ali i traženju ekoloških proizvoda</a:t>
            </a:r>
            <a:r>
              <a:rPr lang="hr-HR" b="1" dirty="0" smtClean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77186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476672"/>
            <a:ext cx="8136904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/>
              <a:t>ODRŽIVI </a:t>
            </a:r>
            <a:r>
              <a:rPr lang="pl-PL" sz="2400" b="1" dirty="0" smtClean="0"/>
              <a:t>TURIZAM?</a:t>
            </a:r>
            <a:endParaRPr lang="en-US" sz="2400" dirty="0"/>
          </a:p>
          <a:p>
            <a:r>
              <a:rPr lang="pl-PL" b="1" dirty="0"/>
              <a:t> </a:t>
            </a:r>
            <a:endParaRPr lang="en-US" dirty="0"/>
          </a:p>
          <a:p>
            <a:r>
              <a:rPr lang="hr-HR" b="1" dirty="0"/>
              <a:t> </a:t>
            </a:r>
            <a:endParaRPr lang="en-US" dirty="0"/>
          </a:p>
          <a:p>
            <a:r>
              <a:rPr lang="pl-PL" b="1" dirty="0" smtClean="0"/>
              <a:t>Da </a:t>
            </a:r>
            <a:r>
              <a:rPr lang="pl-PL" b="1" dirty="0"/>
              <a:t>bi se bolje shvatio koncept održivog turizma neophodno </a:t>
            </a:r>
            <a:r>
              <a:rPr lang="pl-PL" b="1" dirty="0" smtClean="0"/>
              <a:t>je</a:t>
            </a:r>
            <a:r>
              <a:rPr lang="pl-PL" b="1" dirty="0" smtClean="0"/>
              <a:t>:</a:t>
            </a:r>
          </a:p>
          <a:p>
            <a:endParaRPr lang="pl-PL" b="1" dirty="0" smtClean="0"/>
          </a:p>
          <a:p>
            <a:pPr marL="285750" indent="-285750">
              <a:buFontTx/>
              <a:buChar char="-"/>
            </a:pPr>
            <a:r>
              <a:rPr lang="pl-PL" b="1" dirty="0" smtClean="0"/>
              <a:t>da </a:t>
            </a:r>
            <a:r>
              <a:rPr lang="pl-PL" b="1" dirty="0"/>
              <a:t>se upoznamo sa opštim konceptom održivog razvoja (definicije i osnovne dimenzije), </a:t>
            </a:r>
            <a:r>
              <a:rPr lang="pl-PL" b="1" dirty="0" smtClean="0"/>
              <a:t>zatim,</a:t>
            </a:r>
          </a:p>
          <a:p>
            <a:pPr marL="285750" indent="-285750">
              <a:buFontTx/>
              <a:buChar char="-"/>
            </a:pPr>
            <a:r>
              <a:rPr lang="pl-PL" b="1" dirty="0" smtClean="0"/>
              <a:t> </a:t>
            </a:r>
            <a:r>
              <a:rPr lang="pl-PL" b="1" dirty="0"/>
              <a:t>da dodatno sagledamo i pozivne i negativne efekte turizma i to sa različitih aspekata (ekonomski, socio-kulturni i ekološki) i </a:t>
            </a:r>
            <a:endParaRPr lang="pl-PL" b="1" dirty="0" smtClean="0"/>
          </a:p>
          <a:p>
            <a:pPr marL="285750" indent="-285750">
              <a:buFontTx/>
              <a:buChar char="-"/>
            </a:pPr>
            <a:r>
              <a:rPr lang="pl-PL" b="1" dirty="0" smtClean="0"/>
              <a:t>ulogu </a:t>
            </a:r>
            <a:r>
              <a:rPr lang="pl-PL" b="1" dirty="0"/>
              <a:t>i uticaj koji </a:t>
            </a:r>
            <a:r>
              <a:rPr lang="pl-PL" b="1" dirty="0" smtClean="0"/>
              <a:t>turizam </a:t>
            </a:r>
            <a:r>
              <a:rPr lang="pl-PL" b="1" dirty="0"/>
              <a:t>ima na lokalnu </a:t>
            </a:r>
            <a:r>
              <a:rPr lang="pl-PL" b="1" dirty="0" smtClean="0"/>
              <a:t>zajednicu;</a:t>
            </a:r>
          </a:p>
          <a:p>
            <a:pPr marL="285750" indent="-285750">
              <a:buFontTx/>
              <a:buChar char="-"/>
            </a:pPr>
            <a:r>
              <a:rPr lang="pl-PL" b="1" dirty="0" smtClean="0"/>
              <a:t>da upoznamo indikatore </a:t>
            </a:r>
            <a:r>
              <a:rPr lang="pl-PL" b="1" dirty="0"/>
              <a:t>održivosti turizma (po prethodno navedenim aspektima), </a:t>
            </a:r>
            <a:endParaRPr lang="pl-PL" b="1" dirty="0" smtClean="0"/>
          </a:p>
          <a:p>
            <a:pPr marL="285750" indent="-285750">
              <a:buFontTx/>
              <a:buChar char="-"/>
            </a:pPr>
            <a:r>
              <a:rPr lang="pl-PL" b="1" dirty="0" smtClean="0"/>
              <a:t>postojanje </a:t>
            </a:r>
            <a:r>
              <a:rPr lang="pl-PL" b="1" dirty="0"/>
              <a:t>Agende 21 i </a:t>
            </a:r>
            <a:endParaRPr lang="pl-PL" b="1" dirty="0" smtClean="0"/>
          </a:p>
          <a:p>
            <a:pPr marL="285750" indent="-285750">
              <a:buFontTx/>
              <a:buChar char="-"/>
            </a:pPr>
            <a:r>
              <a:rPr lang="pl-PL" b="1" dirty="0" smtClean="0"/>
              <a:t>značaj </a:t>
            </a:r>
            <a:r>
              <a:rPr lang="pl-PL" b="1" dirty="0"/>
              <a:t>partnerstva i saradnje.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759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1314" y="1988840"/>
            <a:ext cx="81369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/>
              <a:t>Stalni</a:t>
            </a:r>
            <a:r>
              <a:rPr lang="fr-FR" dirty="0"/>
              <a:t>, </a:t>
            </a:r>
            <a:r>
              <a:rPr lang="fr-FR" dirty="0" err="1"/>
              <a:t>ubrzani</a:t>
            </a:r>
            <a:r>
              <a:rPr lang="fr-FR" dirty="0"/>
              <a:t> </a:t>
            </a:r>
            <a:r>
              <a:rPr lang="fr-FR" dirty="0" err="1"/>
              <a:t>razvoj</a:t>
            </a:r>
            <a:r>
              <a:rPr lang="fr-FR" dirty="0"/>
              <a:t> </a:t>
            </a:r>
            <a:r>
              <a:rPr lang="fr-FR" dirty="0" err="1"/>
              <a:t>celokupnog</a:t>
            </a:r>
            <a:r>
              <a:rPr lang="fr-FR" dirty="0"/>
              <a:t> </a:t>
            </a:r>
            <a:r>
              <a:rPr lang="fr-FR" dirty="0" err="1"/>
              <a:t>društva</a:t>
            </a:r>
            <a:r>
              <a:rPr lang="fr-FR" dirty="0"/>
              <a:t> imao je </a:t>
            </a:r>
            <a:r>
              <a:rPr lang="fr-FR" dirty="0" err="1"/>
              <a:t>niz</a:t>
            </a:r>
            <a:r>
              <a:rPr lang="fr-FR" dirty="0"/>
              <a:t> </a:t>
            </a:r>
            <a:r>
              <a:rPr lang="fr-FR" dirty="0" err="1"/>
              <a:t>pozitivnih</a:t>
            </a:r>
            <a:r>
              <a:rPr lang="fr-FR" dirty="0"/>
              <a:t> </a:t>
            </a:r>
            <a:r>
              <a:rPr lang="fr-FR" dirty="0" err="1"/>
              <a:t>efekata</a:t>
            </a:r>
            <a:r>
              <a:rPr lang="fr-FR" dirty="0"/>
              <a:t>, </a:t>
            </a:r>
            <a:r>
              <a:rPr lang="fr-FR" dirty="0" err="1"/>
              <a:t>ali</a:t>
            </a:r>
            <a:r>
              <a:rPr lang="fr-FR" dirty="0"/>
              <a:t> je </a:t>
            </a:r>
            <a:r>
              <a:rPr lang="fr-FR" dirty="0" err="1"/>
              <a:t>uzrokovao</a:t>
            </a:r>
            <a:r>
              <a:rPr lang="fr-FR" dirty="0"/>
              <a:t> i </a:t>
            </a:r>
            <a:r>
              <a:rPr lang="fr-FR" dirty="0" err="1"/>
              <a:t>neumereno</a:t>
            </a:r>
            <a:r>
              <a:rPr lang="fr-FR" dirty="0"/>
              <a:t> i </a:t>
            </a:r>
            <a:r>
              <a:rPr lang="fr-FR" dirty="0" err="1"/>
              <a:t>neprimereno</a:t>
            </a:r>
            <a:r>
              <a:rPr lang="fr-FR" dirty="0"/>
              <a:t> </a:t>
            </a:r>
            <a:r>
              <a:rPr lang="fr-FR" dirty="0" err="1"/>
              <a:t>trošenje</a:t>
            </a:r>
            <a:r>
              <a:rPr lang="fr-FR" dirty="0"/>
              <a:t> </a:t>
            </a:r>
            <a:r>
              <a:rPr lang="fr-FR" dirty="0" err="1"/>
              <a:t>svih</a:t>
            </a:r>
            <a:r>
              <a:rPr lang="fr-FR" dirty="0"/>
              <a:t> </a:t>
            </a:r>
            <a:r>
              <a:rPr lang="fr-FR" dirty="0" err="1"/>
              <a:t>resursa</a:t>
            </a:r>
            <a:r>
              <a:rPr lang="fr-FR" dirty="0"/>
              <a:t>, </a:t>
            </a:r>
            <a:r>
              <a:rPr lang="fr-FR" dirty="0" err="1"/>
              <a:t>koje</a:t>
            </a:r>
            <a:r>
              <a:rPr lang="fr-FR" dirty="0"/>
              <a:t> je </a:t>
            </a:r>
            <a:r>
              <a:rPr lang="fr-FR" dirty="0" err="1"/>
              <a:t>dovodilo</a:t>
            </a:r>
            <a:r>
              <a:rPr lang="fr-FR" dirty="0"/>
              <a:t> do </a:t>
            </a:r>
            <a:r>
              <a:rPr lang="fr-FR" dirty="0" err="1"/>
              <a:t>devastacije</a:t>
            </a:r>
            <a:r>
              <a:rPr lang="fr-FR" dirty="0"/>
              <a:t> </a:t>
            </a:r>
            <a:r>
              <a:rPr lang="fr-FR" dirty="0" err="1"/>
              <a:t>okoline</a:t>
            </a:r>
            <a:r>
              <a:rPr lang="fr-FR" dirty="0"/>
              <a:t> i </a:t>
            </a:r>
            <a:r>
              <a:rPr lang="fr-FR" dirty="0" err="1"/>
              <a:t>degradacije</a:t>
            </a:r>
            <a:r>
              <a:rPr lang="fr-FR" dirty="0"/>
              <a:t> </a:t>
            </a:r>
            <a:r>
              <a:rPr lang="fr-FR" dirty="0" err="1"/>
              <a:t>njenih</a:t>
            </a:r>
            <a:r>
              <a:rPr lang="fr-FR" dirty="0"/>
              <a:t> </a:t>
            </a:r>
            <a:r>
              <a:rPr lang="fr-FR" dirty="0" err="1"/>
              <a:t>vrednosti</a:t>
            </a:r>
            <a:r>
              <a:rPr lang="fr-FR" dirty="0"/>
              <a:t>, </a:t>
            </a:r>
            <a:r>
              <a:rPr lang="fr-FR" dirty="0" err="1"/>
              <a:t>što</a:t>
            </a:r>
            <a:r>
              <a:rPr lang="fr-FR" dirty="0"/>
              <a:t> je </a:t>
            </a:r>
            <a:r>
              <a:rPr lang="fr-FR" dirty="0" err="1"/>
              <a:t>izazivalo</a:t>
            </a:r>
            <a:r>
              <a:rPr lang="fr-FR" dirty="0"/>
              <a:t> </a:t>
            </a:r>
            <a:r>
              <a:rPr lang="fr-FR" dirty="0" err="1"/>
              <a:t>štetne</a:t>
            </a:r>
            <a:r>
              <a:rPr lang="fr-FR" dirty="0"/>
              <a:t> </a:t>
            </a:r>
            <a:r>
              <a:rPr lang="fr-FR" dirty="0" err="1"/>
              <a:t>posledice</a:t>
            </a:r>
            <a:r>
              <a:rPr lang="fr-FR" dirty="0"/>
              <a:t> </a:t>
            </a:r>
            <a:r>
              <a:rPr lang="fr-FR" dirty="0" err="1"/>
              <a:t>kako</a:t>
            </a:r>
            <a:r>
              <a:rPr lang="fr-FR" dirty="0"/>
              <a:t> po </a:t>
            </a:r>
            <a:r>
              <a:rPr lang="fr-FR" dirty="0" err="1"/>
              <a:t>okruženje</a:t>
            </a:r>
            <a:r>
              <a:rPr lang="fr-FR" dirty="0"/>
              <a:t> </a:t>
            </a:r>
            <a:r>
              <a:rPr lang="fr-FR" dirty="0" err="1"/>
              <a:t>tako</a:t>
            </a:r>
            <a:r>
              <a:rPr lang="fr-FR" dirty="0"/>
              <a:t> i po </a:t>
            </a:r>
            <a:r>
              <a:rPr lang="fr-FR" dirty="0" err="1"/>
              <a:t>stanovništvo</a:t>
            </a:r>
            <a:r>
              <a:rPr lang="fr-FR" dirty="0"/>
              <a:t>. </a:t>
            </a:r>
            <a:endParaRPr lang="sr-Latn-RS" dirty="0" smtClean="0"/>
          </a:p>
          <a:p>
            <a:endParaRPr lang="sr-Latn-RS" dirty="0"/>
          </a:p>
          <a:p>
            <a:r>
              <a:rPr lang="fr-FR" dirty="0" smtClean="0"/>
              <a:t>To </a:t>
            </a:r>
            <a:r>
              <a:rPr lang="fr-FR" dirty="0"/>
              <a:t>je </a:t>
            </a:r>
            <a:r>
              <a:rPr lang="fr-FR" dirty="0" err="1"/>
              <a:t>uzrokovalo</a:t>
            </a:r>
            <a:r>
              <a:rPr lang="fr-FR" dirty="0"/>
              <a:t> </a:t>
            </a:r>
            <a:r>
              <a:rPr lang="fr-FR" dirty="0" err="1"/>
              <a:t>brojne</a:t>
            </a:r>
            <a:r>
              <a:rPr lang="fr-FR" dirty="0"/>
              <a:t> </a:t>
            </a:r>
            <a:r>
              <a:rPr lang="fr-FR" dirty="0" err="1"/>
              <a:t>različite</a:t>
            </a:r>
            <a:r>
              <a:rPr lang="fr-FR" dirty="0"/>
              <a:t> </a:t>
            </a:r>
            <a:r>
              <a:rPr lang="fr-FR" dirty="0" err="1"/>
              <a:t>reakcije</a:t>
            </a:r>
            <a:r>
              <a:rPr lang="fr-FR" dirty="0"/>
              <a:t> a </a:t>
            </a:r>
            <a:r>
              <a:rPr lang="fr-FR" dirty="0" err="1"/>
              <a:t>njihov</a:t>
            </a:r>
            <a:r>
              <a:rPr lang="fr-FR" dirty="0"/>
              <a:t> </a:t>
            </a:r>
            <a:r>
              <a:rPr lang="fr-FR" dirty="0" err="1"/>
              <a:t>ishod</a:t>
            </a:r>
            <a:r>
              <a:rPr lang="fr-FR" dirty="0"/>
              <a:t> je bio </a:t>
            </a:r>
            <a:r>
              <a:rPr lang="fr-FR" dirty="0" err="1"/>
              <a:t>stvaranje</a:t>
            </a:r>
            <a:r>
              <a:rPr lang="fr-FR" dirty="0"/>
              <a:t> </a:t>
            </a:r>
            <a:r>
              <a:rPr lang="fr-FR" dirty="0" err="1"/>
              <a:t>koncepta</a:t>
            </a:r>
            <a:r>
              <a:rPr lang="fr-FR" dirty="0"/>
              <a:t> </a:t>
            </a:r>
            <a:r>
              <a:rPr lang="fr-FR" b="1" dirty="0" err="1"/>
              <a:t>održivog</a:t>
            </a:r>
            <a:r>
              <a:rPr lang="fr-FR" b="1" dirty="0"/>
              <a:t>, </a:t>
            </a:r>
            <a:r>
              <a:rPr lang="fr-FR" b="1" dirty="0" err="1"/>
              <a:t>uravnoteženog</a:t>
            </a:r>
            <a:r>
              <a:rPr lang="fr-FR" b="1" dirty="0"/>
              <a:t> </a:t>
            </a:r>
            <a:r>
              <a:rPr lang="fr-FR" b="1" dirty="0" err="1"/>
              <a:t>razvoja</a:t>
            </a:r>
            <a:r>
              <a:rPr lang="fr-FR" b="1" dirty="0"/>
              <a:t> (</a:t>
            </a:r>
            <a:r>
              <a:rPr lang="en-US" b="1" i="1" dirty="0"/>
              <a:t>sustainable development</a:t>
            </a:r>
            <a:r>
              <a:rPr lang="en-US" b="1" dirty="0"/>
              <a:t>).</a:t>
            </a:r>
            <a:endParaRPr lang="sr-Latn-RS" b="1" dirty="0"/>
          </a:p>
        </p:txBody>
      </p:sp>
      <p:sp>
        <p:nvSpPr>
          <p:cNvPr id="2" name="Rectangle 1"/>
          <p:cNvSpPr/>
          <p:nvPr/>
        </p:nvSpPr>
        <p:spPr>
          <a:xfrm>
            <a:off x="1619672" y="332656"/>
            <a:ext cx="540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CS" sz="2400" b="1" dirty="0"/>
              <a:t>KONCEPT ODRŽIVOG RAZVOJA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55513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1196752"/>
            <a:ext cx="792088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i="1" dirty="0" smtClean="0"/>
              <a:t>ODRŽIVI RAZVOJ </a:t>
            </a:r>
            <a:r>
              <a:rPr lang="fr-FR" sz="2400" i="1" dirty="0" err="1" smtClean="0"/>
              <a:t>predstavlja</a:t>
            </a:r>
            <a:r>
              <a:rPr lang="fr-FR" sz="2400" i="1" dirty="0" smtClean="0"/>
              <a:t> </a:t>
            </a:r>
            <a:r>
              <a:rPr lang="fr-FR" sz="2400" b="1" i="1" dirty="0" err="1"/>
              <a:t>integralni</a:t>
            </a:r>
            <a:r>
              <a:rPr lang="fr-FR" sz="2400" i="1" dirty="0"/>
              <a:t> </a:t>
            </a:r>
            <a:r>
              <a:rPr lang="sr-Latn-RS" sz="2400" i="1" dirty="0" smtClean="0"/>
              <a:t>(celovit, objedinjen)</a:t>
            </a:r>
          </a:p>
          <a:p>
            <a:endParaRPr lang="sr-Latn-RS" sz="2400" i="1" dirty="0" smtClean="0"/>
          </a:p>
          <a:p>
            <a:r>
              <a:rPr lang="sr-Latn-RS" sz="2400" i="1" dirty="0" smtClean="0"/>
              <a:t>- </a:t>
            </a:r>
            <a:r>
              <a:rPr lang="fr-FR" sz="2400" i="1" dirty="0" err="1" smtClean="0"/>
              <a:t>ekonomski</a:t>
            </a:r>
            <a:r>
              <a:rPr lang="fr-FR" sz="2400" i="1" dirty="0"/>
              <a:t>, </a:t>
            </a:r>
            <a:endParaRPr lang="sr-Latn-RS" sz="2400" i="1" dirty="0" smtClean="0"/>
          </a:p>
          <a:p>
            <a:r>
              <a:rPr lang="sr-Latn-RS" sz="2400" i="1" dirty="0" smtClean="0"/>
              <a:t>- </a:t>
            </a:r>
            <a:r>
              <a:rPr lang="fr-FR" sz="2400" i="1" dirty="0" err="1" smtClean="0"/>
              <a:t>tehnološki</a:t>
            </a:r>
            <a:r>
              <a:rPr lang="fr-FR" sz="2400" i="1" dirty="0"/>
              <a:t>, </a:t>
            </a:r>
            <a:endParaRPr lang="sr-Latn-RS" sz="2400" i="1" dirty="0" smtClean="0"/>
          </a:p>
          <a:p>
            <a:r>
              <a:rPr lang="sr-Latn-RS" sz="2400" i="1" dirty="0" smtClean="0"/>
              <a:t>- </a:t>
            </a:r>
            <a:r>
              <a:rPr lang="fr-FR" sz="2400" i="1" dirty="0" err="1" smtClean="0"/>
              <a:t>socijalni</a:t>
            </a:r>
            <a:r>
              <a:rPr lang="sr-Latn-RS" sz="2400" i="1" dirty="0" smtClean="0"/>
              <a:t>,</a:t>
            </a:r>
            <a:r>
              <a:rPr lang="fr-FR" sz="2400" i="1" dirty="0" smtClean="0"/>
              <a:t> </a:t>
            </a:r>
            <a:r>
              <a:rPr lang="sr-Latn-RS" sz="2400" i="1" dirty="0" smtClean="0"/>
              <a:t>i</a:t>
            </a:r>
            <a:endParaRPr lang="sr-Latn-RS" sz="2400" i="1" dirty="0" smtClean="0"/>
          </a:p>
          <a:p>
            <a:r>
              <a:rPr lang="sr-Latn-RS" sz="2400" i="1" dirty="0" smtClean="0"/>
              <a:t>- </a:t>
            </a:r>
            <a:r>
              <a:rPr lang="fr-FR" sz="2400" i="1" dirty="0" err="1" smtClean="0"/>
              <a:t>kulturni</a:t>
            </a:r>
            <a:r>
              <a:rPr lang="fr-FR" sz="2400" i="1" dirty="0" smtClean="0"/>
              <a:t>,</a:t>
            </a:r>
            <a:endParaRPr lang="sr-Latn-RS" sz="2400" i="1" dirty="0" smtClean="0"/>
          </a:p>
          <a:p>
            <a:r>
              <a:rPr lang="fr-FR" sz="2400" i="1" dirty="0" smtClean="0"/>
              <a:t> </a:t>
            </a:r>
            <a:endParaRPr lang="sr-Latn-RS" sz="2400" i="1" dirty="0" smtClean="0"/>
          </a:p>
          <a:p>
            <a:r>
              <a:rPr lang="fr-FR" sz="2400" i="1" dirty="0" err="1" smtClean="0"/>
              <a:t>razvoj</a:t>
            </a:r>
            <a:r>
              <a:rPr lang="sr-Latn-RS" sz="2400" i="1" dirty="0" smtClean="0"/>
              <a:t> </a:t>
            </a:r>
            <a:r>
              <a:rPr lang="fr-FR" sz="2400" i="1" dirty="0" err="1" smtClean="0"/>
              <a:t>usklađen</a:t>
            </a:r>
            <a:r>
              <a:rPr lang="fr-FR" sz="2400" i="1" dirty="0" smtClean="0"/>
              <a:t> </a:t>
            </a:r>
            <a:r>
              <a:rPr lang="fr-FR" sz="2400" i="1" dirty="0"/>
              <a:t>sa </a:t>
            </a:r>
            <a:r>
              <a:rPr lang="fr-FR" sz="2400" i="1" dirty="0" err="1"/>
              <a:t>potrebama</a:t>
            </a:r>
            <a:r>
              <a:rPr lang="fr-FR" sz="2400" i="1" dirty="0"/>
              <a:t> </a:t>
            </a:r>
            <a:r>
              <a:rPr lang="fr-FR" sz="2400" i="1" dirty="0" err="1"/>
              <a:t>zaštite</a:t>
            </a:r>
            <a:r>
              <a:rPr lang="fr-FR" sz="2400" i="1" dirty="0"/>
              <a:t> i </a:t>
            </a:r>
            <a:r>
              <a:rPr lang="fr-FR" sz="2400" i="1" dirty="0" err="1"/>
              <a:t>unapređenja</a:t>
            </a:r>
            <a:r>
              <a:rPr lang="fr-FR" sz="2400" i="1" dirty="0"/>
              <a:t> </a:t>
            </a:r>
            <a:r>
              <a:rPr lang="fr-FR" sz="2400" i="1" dirty="0" err="1"/>
              <a:t>životne</a:t>
            </a:r>
            <a:r>
              <a:rPr lang="fr-FR" sz="2400" i="1" dirty="0"/>
              <a:t> </a:t>
            </a:r>
            <a:r>
              <a:rPr lang="fr-FR" sz="2400" i="1" dirty="0" err="1"/>
              <a:t>sredine</a:t>
            </a:r>
            <a:r>
              <a:rPr lang="fr-FR" sz="2400" i="1" dirty="0"/>
              <a:t>, </a:t>
            </a:r>
            <a:endParaRPr lang="sr-Latn-RS" sz="2400" i="1" dirty="0" smtClean="0"/>
          </a:p>
          <a:p>
            <a:r>
              <a:rPr lang="fr-FR" sz="2400" i="1" dirty="0" err="1" smtClean="0"/>
              <a:t>koji</a:t>
            </a:r>
            <a:r>
              <a:rPr lang="fr-FR" sz="2400" i="1" dirty="0" smtClean="0"/>
              <a:t> </a:t>
            </a:r>
            <a:r>
              <a:rPr lang="fr-FR" sz="2400" i="1" dirty="0" err="1"/>
              <a:t>omogućava</a:t>
            </a:r>
            <a:r>
              <a:rPr lang="fr-FR" sz="2400" i="1" dirty="0"/>
              <a:t> </a:t>
            </a:r>
            <a:r>
              <a:rPr lang="fr-FR" sz="2400" i="1" dirty="0" err="1"/>
              <a:t>sadašnjim</a:t>
            </a:r>
            <a:r>
              <a:rPr lang="fr-FR" sz="2400" i="1" dirty="0"/>
              <a:t> i </a:t>
            </a:r>
            <a:r>
              <a:rPr lang="fr-FR" sz="2400" i="1" dirty="0" err="1"/>
              <a:t>budućim</a:t>
            </a:r>
            <a:r>
              <a:rPr lang="fr-FR" sz="2400" i="1" dirty="0"/>
              <a:t> </a:t>
            </a:r>
            <a:r>
              <a:rPr lang="fr-FR" sz="2400" i="1" dirty="0" err="1"/>
              <a:t>generacijama</a:t>
            </a:r>
            <a:r>
              <a:rPr lang="fr-FR" sz="2400" i="1" dirty="0"/>
              <a:t> </a:t>
            </a:r>
            <a:r>
              <a:rPr lang="fr-FR" sz="2400" i="1" dirty="0" err="1"/>
              <a:t>zadovoljavanje</a:t>
            </a:r>
            <a:r>
              <a:rPr lang="fr-FR" sz="2400" i="1" dirty="0"/>
              <a:t> </a:t>
            </a:r>
            <a:r>
              <a:rPr lang="fr-FR" sz="2400" i="1" dirty="0" err="1"/>
              <a:t>njihovih</a:t>
            </a:r>
            <a:r>
              <a:rPr lang="fr-FR" sz="2400" i="1" dirty="0"/>
              <a:t> </a:t>
            </a:r>
            <a:r>
              <a:rPr lang="fr-FR" sz="2400" i="1" dirty="0" err="1"/>
              <a:t>potreba</a:t>
            </a:r>
            <a:r>
              <a:rPr lang="fr-FR" sz="2400" i="1" dirty="0"/>
              <a:t> i </a:t>
            </a:r>
            <a:r>
              <a:rPr lang="fr-FR" sz="2400" i="1" dirty="0" err="1"/>
              <a:t>poboljšanje</a:t>
            </a:r>
            <a:r>
              <a:rPr lang="fr-FR" sz="2400" i="1" dirty="0"/>
              <a:t> </a:t>
            </a:r>
            <a:r>
              <a:rPr lang="fr-FR" sz="2400" i="1" dirty="0" err="1"/>
              <a:t>kvaliteta</a:t>
            </a:r>
            <a:r>
              <a:rPr lang="fr-FR" sz="2400" i="1" dirty="0"/>
              <a:t> </a:t>
            </a:r>
            <a:r>
              <a:rPr lang="fr-FR" sz="2400" i="1" dirty="0" err="1"/>
              <a:t>života</a:t>
            </a:r>
            <a:r>
              <a:rPr lang="fr-FR" sz="2400" dirty="0"/>
              <a:t>. </a:t>
            </a:r>
            <a:endParaRPr lang="sr-Latn-RS" sz="2400" dirty="0"/>
          </a:p>
        </p:txBody>
      </p:sp>
    </p:spTree>
    <p:extLst>
      <p:ext uri="{BB962C8B-B14F-4D97-AF65-F5344CB8AC3E}">
        <p14:creationId xmlns:p14="http://schemas.microsoft.com/office/powerpoint/2010/main" val="9530019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2623</Words>
  <Application>Microsoft Office PowerPoint</Application>
  <PresentationFormat>On-screen Show (4:3)</PresentationFormat>
  <Paragraphs>305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Vlada</cp:lastModifiedBy>
  <cp:revision>22</cp:revision>
  <dcterms:created xsi:type="dcterms:W3CDTF">2019-05-06T13:11:56Z</dcterms:created>
  <dcterms:modified xsi:type="dcterms:W3CDTF">2020-03-18T11:46:57Z</dcterms:modified>
</cp:coreProperties>
</file>