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7" r:id="rId4"/>
    <p:sldId id="275" r:id="rId5"/>
    <p:sldId id="276" r:id="rId6"/>
    <p:sldId id="277" r:id="rId7"/>
    <p:sldId id="278" r:id="rId8"/>
    <p:sldId id="274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9" r:id="rId19"/>
    <p:sldId id="290" r:id="rId20"/>
    <p:sldId id="266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635"/>
    <a:srgbClr val="FFABAD"/>
    <a:srgbClr val="F2A4B1"/>
    <a:srgbClr val="9EFF29"/>
    <a:srgbClr val="D8AD8C"/>
    <a:srgbClr val="FF856D"/>
    <a:srgbClr val="FF2549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 snapToGrid="0">
      <p:cViewPr>
        <p:scale>
          <a:sx n="75" d="100"/>
          <a:sy n="75" d="100"/>
        </p:scale>
        <p:origin x="-1248" y="-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7850" y="1962132"/>
            <a:ext cx="4511549" cy="131998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TRŠIŠTE POTROŠAČA I PONAŠANJE POTROŠAČA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547271" y="470134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x-none" b="1" dirty="0" smtClean="0">
                <a:solidFill>
                  <a:schemeClr val="bg1"/>
                </a:solidFill>
              </a:rPr>
              <a:t>Prof. dr  Đ</a:t>
            </a:r>
            <a:r>
              <a:rPr lang="en-US" b="1" dirty="0" smtClean="0">
                <a:solidFill>
                  <a:schemeClr val="bg1"/>
                </a:solidFill>
              </a:rPr>
              <a:t>or</a:t>
            </a:r>
            <a:r>
              <a:rPr lang="x-none" b="1" dirty="0" smtClean="0">
                <a:solidFill>
                  <a:schemeClr val="bg1"/>
                </a:solidFill>
              </a:rPr>
              <a:t>đ</a:t>
            </a:r>
            <a:r>
              <a:rPr lang="en-US" b="1" dirty="0" smtClean="0">
                <a:solidFill>
                  <a:schemeClr val="bg1"/>
                </a:solidFill>
              </a:rPr>
              <a:t>e </a:t>
            </a:r>
            <a:r>
              <a:rPr lang="en-US" b="1" dirty="0" err="1" smtClean="0">
                <a:solidFill>
                  <a:schemeClr val="bg1"/>
                </a:solidFill>
              </a:rPr>
              <a:t>Pavlovi</a:t>
            </a:r>
            <a:r>
              <a:rPr lang="x-none" b="1" dirty="0" smtClean="0">
                <a:solidFill>
                  <a:schemeClr val="bg1"/>
                </a:solidFill>
              </a:rPr>
              <a:t>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238152" y="4558725"/>
            <a:ext cx="1068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</a:t>
            </a: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31316" y="949030"/>
            <a:ext cx="3734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AKADEMIJA STRUKOVNIH STUDIJA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APADNA SRBIJA</a:t>
            </a: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Резултат слика за akademija strukovnih studija zapadna.srb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865" y="66102"/>
            <a:ext cx="903383" cy="90338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07000" y="1460500"/>
            <a:ext cx="359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1524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PROCES ODLUČIVANJA U KUPOVINI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76500" y="749985"/>
            <a:ext cx="619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TIPOVI PONAŠANJA U KUPOVINI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93900" y="1010483"/>
            <a:ext cx="684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Odlučivanje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potrošača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menja</a:t>
            </a:r>
            <a:r>
              <a:rPr lang="en-US" dirty="0" smtClean="0">
                <a:solidFill>
                  <a:schemeClr val="bg1"/>
                </a:solidFill>
              </a:rPr>
              <a:t> se u </a:t>
            </a:r>
            <a:r>
              <a:rPr lang="en-US" dirty="0" err="1" smtClean="0">
                <a:solidFill>
                  <a:schemeClr val="bg1"/>
                </a:solidFill>
              </a:rPr>
              <a:t>zavisnosti</a:t>
            </a:r>
            <a:r>
              <a:rPr lang="en-US" dirty="0" smtClean="0">
                <a:solidFill>
                  <a:schemeClr val="bg1"/>
                </a:solidFill>
              </a:rPr>
              <a:t> o </a:t>
            </a:r>
            <a:r>
              <a:rPr lang="en-US" dirty="0" err="1" smtClean="0">
                <a:solidFill>
                  <a:schemeClr val="bg1"/>
                </a:solidFill>
              </a:rPr>
              <a:t>tipu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odluke</a:t>
            </a:r>
            <a:r>
              <a:rPr lang="en-US" dirty="0" smtClean="0">
                <a:solidFill>
                  <a:schemeClr val="bg1"/>
                </a:solidFill>
              </a:rPr>
              <a:t> o </a:t>
            </a:r>
            <a:r>
              <a:rPr lang="en-US" dirty="0" err="1" smtClean="0">
                <a:solidFill>
                  <a:schemeClr val="bg1"/>
                </a:solidFill>
              </a:rPr>
              <a:t>kupovini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43100" y="1323886"/>
            <a:ext cx="40259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azlikuju se četiri osnovna tipa ponašanja potrošača u kupovini koja se zasnivaju na stepenu različitosti između marki proizvoda.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Složeno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ponašanje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procesu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kupovine</a:t>
            </a:r>
            <a:endParaRPr lang="x-none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Ponašanje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kupovini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orijentisano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smanjenje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nesklada</a:t>
            </a:r>
            <a:endParaRPr lang="x-none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Uobičajeno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ponašanje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kupovini</a:t>
            </a:r>
            <a:endParaRPr lang="x-none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solidFill>
                  <a:schemeClr val="bg1"/>
                </a:solidFill>
              </a:rPr>
              <a:t>Ponašanje u kupovini orijentisano na raznolikost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7890" name="Picture 2" descr="Kako funkcionisu popusti? - Kupoholicar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5753" y="4158998"/>
            <a:ext cx="1750648" cy="959102"/>
          </a:xfrm>
          <a:prstGeom prst="rect">
            <a:avLst/>
          </a:prstGeom>
          <a:noFill/>
        </p:spPr>
      </p:pic>
      <p:pic>
        <p:nvPicPr>
          <p:cNvPr id="37892" name="Picture 4" descr="Muškarci su bolji u kupovini hrane od žena - Zena.rs"/>
          <p:cNvPicPr>
            <a:picLocks noChangeAspect="1" noChangeArrowheads="1"/>
          </p:cNvPicPr>
          <p:nvPr/>
        </p:nvPicPr>
        <p:blipFill>
          <a:blip r:embed="rId3" cstate="print"/>
          <a:srcRect l="21449" r="18304"/>
          <a:stretch>
            <a:fillRect/>
          </a:stretch>
        </p:blipFill>
        <p:spPr bwMode="auto">
          <a:xfrm>
            <a:off x="5922024" y="1524000"/>
            <a:ext cx="3114911" cy="3441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-127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PROCES ODLUČIVANJA U KUPOVINI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05100" y="597585"/>
            <a:ext cx="619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TIPOVI PONAŠANJA U KUPOVINI</a:t>
            </a:r>
            <a:r>
              <a:rPr lang="x-none" dirty="0" smtClean="0">
                <a:solidFill>
                  <a:schemeClr val="bg1"/>
                </a:solidFill>
              </a:rPr>
              <a:t> -JAKA ANGAŽOVANOST</a:t>
            </a:r>
            <a:endParaRPr lang="en-US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x-none" dirty="0" smtClean="0">
                <a:solidFill>
                  <a:schemeClr val="bg1"/>
                </a:solidFill>
              </a:rPr>
              <a:t> 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66901" y="1066284"/>
            <a:ext cx="60578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SLOŽENO PONAŠANJE U PROCESU KUPOVINE 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pokazuju kada su jako angažovani prilikom kupovine i svesni su značajnih razlika koje postoje između marki proizvoda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u kupovini kada su proizvodi skupi,retko kupuju, kada je kupovanje riskantno i veoma značajno.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03500" y="3556685"/>
            <a:ext cx="6540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PONAŠANJE U KUPOVINI ORIJENTISANO NA SMANJENJE NESKLADA</a:t>
            </a:r>
            <a:r>
              <a:rPr lang="x-none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dirty="0" err="1" smtClean="0">
                <a:solidFill>
                  <a:schemeClr val="bg1"/>
                </a:solidFill>
              </a:rPr>
              <a:t>slabo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opaža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razlike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markama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x-none" dirty="0" smtClean="0">
                <a:solidFill>
                  <a:schemeClr val="bg1"/>
                </a:solidFill>
              </a:rPr>
              <a:t>,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angažovanost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zasniva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činjenici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kupovanje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skupo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retko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riskantn</a:t>
            </a:r>
            <a:r>
              <a:rPr lang="x-none" dirty="0" smtClean="0">
                <a:solidFill>
                  <a:schemeClr val="bg1"/>
                </a:solidFill>
              </a:rPr>
              <a:t>o - </a:t>
            </a:r>
            <a:r>
              <a:rPr lang="en-US" dirty="0" err="1" smtClean="0">
                <a:solidFill>
                  <a:schemeClr val="bg1"/>
                </a:solidFill>
              </a:rPr>
              <a:t>kupac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obilaziti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trgovine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sazna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šta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nudi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ali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će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kupiti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dosta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brzo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jer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nisu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izrazite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razlike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markama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x-none" dirty="0" smtClean="0">
                <a:solidFill>
                  <a:schemeClr val="bg1"/>
                </a:solidFill>
              </a:rPr>
              <a:t>.</a:t>
            </a:r>
            <a:endParaRPr lang="en-US" b="1" u="sn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9938" name="Picture 2" descr="Marka ili Brand | Nastava - Preduzetništv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0301" y="2057400"/>
            <a:ext cx="1498600" cy="1498600"/>
          </a:xfrm>
          <a:prstGeom prst="rect">
            <a:avLst/>
          </a:prstGeom>
          <a:noFill/>
        </p:spPr>
      </p:pic>
      <p:pic>
        <p:nvPicPr>
          <p:cNvPr id="39940" name="Picture 4" descr="Шта су марке? Познати светски брендови"/>
          <p:cNvPicPr>
            <a:picLocks noChangeAspect="1" noChangeArrowheads="1"/>
          </p:cNvPicPr>
          <p:nvPr/>
        </p:nvPicPr>
        <p:blipFill>
          <a:blip r:embed="rId3" cstate="print"/>
          <a:srcRect l="3266" t="24192" r="2177" b="36722"/>
          <a:stretch>
            <a:fillRect/>
          </a:stretch>
        </p:blipFill>
        <p:spPr bwMode="auto">
          <a:xfrm>
            <a:off x="3581400" y="2374900"/>
            <a:ext cx="3782958" cy="1028699"/>
          </a:xfrm>
          <a:prstGeom prst="rect">
            <a:avLst/>
          </a:prstGeom>
          <a:noFill/>
        </p:spPr>
      </p:pic>
      <p:pic>
        <p:nvPicPr>
          <p:cNvPr id="39942" name="Picture 6" descr="Marke proizvoda i odnos potrošača prema nji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5745" y="2489199"/>
            <a:ext cx="1677855" cy="96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-127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PROCES ODLUČIVANJA U KUPOVINI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05100" y="597585"/>
            <a:ext cx="619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TIPOVI PONAŠANJA U KUPOVINI</a:t>
            </a:r>
            <a:r>
              <a:rPr lang="x-none" dirty="0" smtClean="0">
                <a:solidFill>
                  <a:schemeClr val="bg1"/>
                </a:solidFill>
              </a:rPr>
              <a:t> -SLABA ANGAŽOVANOST</a:t>
            </a:r>
            <a:endParaRPr lang="en-US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x-none" dirty="0" smtClean="0">
                <a:solidFill>
                  <a:schemeClr val="bg1"/>
                </a:solidFill>
              </a:rPr>
              <a:t> 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61449" y="977384"/>
            <a:ext cx="65888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</a:rPr>
              <a:t>UOBIČAJENO PONAŠANJE U KUPOVINI</a:t>
            </a:r>
            <a:r>
              <a:rPr lang="x-none" dirty="0" smtClean="0">
                <a:solidFill>
                  <a:schemeClr val="bg1"/>
                </a:solidFill>
              </a:rPr>
              <a:t> - </a:t>
            </a:r>
            <a:r>
              <a:rPr lang="en-US" dirty="0" err="1" smtClean="0">
                <a:solidFill>
                  <a:schemeClr val="bg1"/>
                </a:solidFill>
              </a:rPr>
              <a:t>malo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većim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jeftinih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proizvoda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koji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često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kupuju</a:t>
            </a:r>
            <a:r>
              <a:rPr lang="x-none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u </a:t>
            </a:r>
            <a:r>
              <a:rPr lang="en-US" dirty="0" err="1" smtClean="0">
                <a:solidFill>
                  <a:schemeClr val="bg1"/>
                </a:solidFill>
              </a:rPr>
              <a:t>ovim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slučajevima</a:t>
            </a:r>
            <a:r>
              <a:rPr lang="en-US" dirty="0" smtClean="0">
                <a:solidFill>
                  <a:schemeClr val="bg1"/>
                </a:solidFill>
              </a:rPr>
              <a:t> ne </a:t>
            </a:r>
            <a:r>
              <a:rPr lang="en-US" dirty="0" err="1" smtClean="0">
                <a:solidFill>
                  <a:schemeClr val="bg1"/>
                </a:solidFill>
              </a:rPr>
              <a:t>prolazi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uobičajenim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sledom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r>
              <a:rPr lang="en-US" dirty="0" err="1" smtClean="0">
                <a:solidFill>
                  <a:schemeClr val="bg1"/>
                </a:solidFill>
              </a:rPr>
              <a:t>uverenje</a:t>
            </a:r>
            <a:r>
              <a:rPr lang="en-US" dirty="0" smtClean="0">
                <a:solidFill>
                  <a:schemeClr val="bg1"/>
                </a:solidFill>
              </a:rPr>
              <a:t> – </a:t>
            </a:r>
            <a:r>
              <a:rPr lang="en-US" dirty="0" err="1" smtClean="0">
                <a:solidFill>
                  <a:schemeClr val="bg1"/>
                </a:solidFill>
              </a:rPr>
              <a:t>stav</a:t>
            </a:r>
            <a:r>
              <a:rPr lang="en-US" dirty="0" smtClean="0">
                <a:solidFill>
                  <a:schemeClr val="bg1"/>
                </a:solidFill>
              </a:rPr>
              <a:t> – </a:t>
            </a:r>
            <a:r>
              <a:rPr lang="en-US" dirty="0" err="1" smtClean="0">
                <a:solidFill>
                  <a:schemeClr val="bg1"/>
                </a:solidFill>
              </a:rPr>
              <a:t>ponašanje</a:t>
            </a:r>
            <a:r>
              <a:rPr lang="x-none" dirty="0" smtClean="0">
                <a:solidFill>
                  <a:schemeClr val="bg1"/>
                </a:solidFill>
              </a:rPr>
              <a:t>,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naročito</a:t>
            </a:r>
            <a:r>
              <a:rPr lang="en-US" dirty="0" smtClean="0">
                <a:solidFill>
                  <a:schemeClr val="bg1"/>
                </a:solidFill>
              </a:rPr>
              <a:t> ne </a:t>
            </a:r>
            <a:r>
              <a:rPr lang="en-US" dirty="0" err="1" smtClean="0">
                <a:solidFill>
                  <a:schemeClr val="bg1"/>
                </a:solidFill>
              </a:rPr>
              <a:t>tragaju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informacijama</a:t>
            </a:r>
            <a:r>
              <a:rPr lang="en-US" dirty="0" smtClean="0">
                <a:solidFill>
                  <a:schemeClr val="bg1"/>
                </a:solidFill>
              </a:rPr>
              <a:t> o </a:t>
            </a:r>
            <a:r>
              <a:rPr lang="en-US" dirty="0" err="1" smtClean="0">
                <a:solidFill>
                  <a:schemeClr val="bg1"/>
                </a:solidFill>
              </a:rPr>
              <a:t>markama</a:t>
            </a:r>
            <a:r>
              <a:rPr lang="en-US" dirty="0" smtClean="0">
                <a:solidFill>
                  <a:schemeClr val="bg1"/>
                </a:solidFill>
              </a:rPr>
              <a:t>, ne </a:t>
            </a:r>
            <a:r>
              <a:rPr lang="en-US" dirty="0" err="1" smtClean="0">
                <a:solidFill>
                  <a:schemeClr val="bg1"/>
                </a:solidFill>
              </a:rPr>
              <a:t>ocenjuju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njihove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karakteristike</a:t>
            </a:r>
            <a:r>
              <a:rPr lang="x-none" dirty="0" smtClean="0">
                <a:solidFill>
                  <a:schemeClr val="bg1"/>
                </a:solidFill>
              </a:rPr>
              <a:t>.</a:t>
            </a:r>
            <a:endParaRPr lang="en-US" b="1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25800" y="3607485"/>
            <a:ext cx="617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PONAŠANJE U KUPOVINI ORIJENTISANO NA RAZNOLIKOST 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-i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zvesne situacije u kupovini karakterišu slabo angažovanje potrošača ali i znatne razlike između marki proizvoda. Tada se često primećuje da potrošači, izazvani takvom situacijom, uveliko menjaju marke proizvoda</a:t>
            </a:r>
            <a:r>
              <a:rPr lang="x-none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b="1" u="sng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8914" name="Picture 2" descr="Shop clipart mall, Shop mall Transparent FREE for download on  WebStockReview 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5537" y="2217790"/>
            <a:ext cx="2887363" cy="13763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000766" y="799584"/>
            <a:ext cx="4949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ISTRAŽIVANJE PROCESA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5900" y="1244600"/>
            <a:ext cx="8661400" cy="596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nastoje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istraže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odlučivanja</a:t>
            </a:r>
            <a:r>
              <a:rPr lang="en-US" dirty="0" smtClean="0"/>
              <a:t> u </a:t>
            </a:r>
            <a:r>
              <a:rPr lang="en-US" dirty="0" err="1" smtClean="0"/>
              <a:t>kupovini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u </a:t>
            </a:r>
            <a:r>
              <a:rPr lang="en-US" dirty="0" err="1" smtClean="0"/>
              <a:t>vezi</a:t>
            </a:r>
            <a:r>
              <a:rPr lang="en-US" dirty="0" smtClean="0"/>
              <a:t> s </a:t>
            </a:r>
            <a:r>
              <a:rPr lang="en-US" dirty="0" err="1" smtClean="0"/>
              <a:t>njihovom</a:t>
            </a:r>
            <a:r>
              <a:rPr lang="en-US" dirty="0" smtClean="0"/>
              <a:t> </a:t>
            </a:r>
            <a:r>
              <a:rPr lang="en-US" dirty="0" err="1" smtClean="0"/>
              <a:t>vrstom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79400" y="1947386"/>
            <a:ext cx="51435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Primer - </a:t>
            </a:r>
            <a:r>
              <a:rPr lang="en-US" dirty="0" err="1" smtClean="0"/>
              <a:t>oprezni</a:t>
            </a:r>
            <a:r>
              <a:rPr lang="en-US" dirty="0" smtClean="0"/>
              <a:t> </a:t>
            </a:r>
            <a:r>
              <a:rPr lang="en-US" dirty="0" err="1" smtClean="0"/>
              <a:t>kupci</a:t>
            </a:r>
            <a:r>
              <a:rPr lang="en-US" dirty="0" smtClean="0"/>
              <a:t> </a:t>
            </a:r>
            <a:r>
              <a:rPr lang="en-US" dirty="0" err="1" smtClean="0"/>
              <a:t>nasuprot</a:t>
            </a:r>
            <a:r>
              <a:rPr lang="en-US" dirty="0" smtClean="0"/>
              <a:t> </a:t>
            </a:r>
            <a:r>
              <a:rPr lang="en-US" dirty="0" err="1" smtClean="0"/>
              <a:t>impulzivnih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usmeriti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marketing </a:t>
            </a:r>
            <a:r>
              <a:rPr lang="en-US" dirty="0" err="1" smtClean="0"/>
              <a:t>strategije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pojedini</a:t>
            </a:r>
            <a:r>
              <a:rPr lang="en-US" dirty="0" smtClean="0"/>
              <a:t> segment.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Marketari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, </a:t>
            </a:r>
            <a:r>
              <a:rPr lang="en-US" dirty="0" err="1" smtClean="0"/>
              <a:t>identifikovati</a:t>
            </a:r>
            <a:r>
              <a:rPr lang="en-US" dirty="0" smtClean="0"/>
              <a:t> </a:t>
            </a:r>
            <a:r>
              <a:rPr lang="en-US" dirty="0" err="1" smtClean="0"/>
              <a:t>karakteristične</a:t>
            </a:r>
            <a:r>
              <a:rPr lang="en-US" dirty="0" smtClean="0"/>
              <a:t> faze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kupovanja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prizvod</a:t>
            </a:r>
            <a:r>
              <a:rPr lang="en-US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Introspektivni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Retrospektivni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Prospektivni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Preskriptivni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Prikrivena kupovina kao inspekcijski metod - Caperna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1575" y="2364522"/>
            <a:ext cx="3895725" cy="26646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000766" y="799584"/>
            <a:ext cx="4949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ISTRAŽIVANJE PROCESA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82600" y="2044700"/>
            <a:ext cx="2286000" cy="298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Marketing-analitičar trebao bi prikupiti opis ponašanja raznih potrošača i nastojati da identifikuje jedan ili više karakterističnih procesa kupovine za određeni proizvod.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21000" y="2006600"/>
            <a:ext cx="3441700" cy="304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Potrošače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upitati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prvi</a:t>
            </a:r>
            <a:r>
              <a:rPr lang="en-US" dirty="0" smtClean="0"/>
              <a:t> put </a:t>
            </a:r>
            <a:r>
              <a:rPr lang="en-US" dirty="0" err="1" smtClean="0"/>
              <a:t>čuli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marku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pristigle</a:t>
            </a:r>
            <a:r>
              <a:rPr lang="en-US" dirty="0" smtClean="0"/>
              <a:t> </a:t>
            </a:r>
            <a:r>
              <a:rPr lang="en-US" dirty="0" err="1" smtClean="0"/>
              <a:t>kasnije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relavantnu</a:t>
            </a:r>
            <a:r>
              <a:rPr lang="en-US" dirty="0" smtClean="0"/>
              <a:t> </a:t>
            </a:r>
            <a:r>
              <a:rPr lang="en-US" dirty="0" err="1" smtClean="0"/>
              <a:t>važnost</a:t>
            </a:r>
            <a:r>
              <a:rPr lang="en-US" dirty="0" smtClean="0"/>
              <a:t> </a:t>
            </a:r>
            <a:r>
              <a:rPr lang="en-US" dirty="0" err="1" smtClean="0"/>
              <a:t>pridaju</a:t>
            </a:r>
            <a:r>
              <a:rPr lang="en-US" dirty="0" smtClean="0"/>
              <a:t> </a:t>
            </a:r>
            <a:r>
              <a:rPr lang="en-US" dirty="0" err="1" smtClean="0"/>
              <a:t>različitim</a:t>
            </a:r>
            <a:r>
              <a:rPr lang="en-US" dirty="0" smtClean="0"/>
              <a:t> </a:t>
            </a:r>
            <a:r>
              <a:rPr lang="en-US" dirty="0" err="1" smtClean="0"/>
              <a:t>izvorima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. </a:t>
            </a:r>
          </a:p>
          <a:p>
            <a:pPr algn="ctr"/>
            <a:r>
              <a:rPr lang="en-US" dirty="0" smtClean="0"/>
              <a:t>Ova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presudnog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u </a:t>
            </a:r>
            <a:r>
              <a:rPr lang="en-US" dirty="0" err="1" smtClean="0"/>
              <a:t>pripremi</a:t>
            </a:r>
            <a:r>
              <a:rPr lang="en-US" dirty="0" smtClean="0"/>
              <a:t> </a:t>
            </a:r>
            <a:r>
              <a:rPr lang="en-US" dirty="0" err="1" smtClean="0"/>
              <a:t>delotvornog</a:t>
            </a:r>
            <a:r>
              <a:rPr lang="en-US" dirty="0" smtClean="0"/>
              <a:t> </a:t>
            </a:r>
            <a:r>
              <a:rPr lang="en-US" dirty="0" err="1" smtClean="0"/>
              <a:t>komuniciranja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ciljnim</a:t>
            </a:r>
            <a:r>
              <a:rPr lang="en-US" dirty="0" smtClean="0"/>
              <a:t> </a:t>
            </a:r>
            <a:r>
              <a:rPr lang="en-US" dirty="0" err="1" smtClean="0"/>
              <a:t>tržištem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553200" y="2044700"/>
            <a:ext cx="2209800" cy="298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Marketar može, razviti marketing-strategije koje potstiču interes potrošača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- 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mogu kreirati delotvorne marketing-programe za svoja ciljna tržišta. 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8800" y="1206500"/>
            <a:ext cx="8191500" cy="673100"/>
          </a:xfrm>
          <a:prstGeom prst="roundRect">
            <a:avLst/>
          </a:prstGeom>
          <a:solidFill>
            <a:srgbClr val="0036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Tržišta</a:t>
            </a:r>
            <a:r>
              <a:rPr lang="en-US" dirty="0" smtClean="0"/>
              <a:t> se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spoznati</a:t>
            </a:r>
            <a:r>
              <a:rPr lang="en-US" dirty="0" smtClean="0"/>
              <a:t> pre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se </a:t>
            </a:r>
            <a:r>
              <a:rPr lang="en-US" dirty="0" err="1" smtClean="0"/>
              <a:t>počnu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 err="1" smtClean="0"/>
              <a:t>razvijanja</a:t>
            </a:r>
            <a:r>
              <a:rPr lang="en-US" dirty="0" smtClean="0"/>
              <a:t> marketing-</a:t>
            </a:r>
            <a:r>
              <a:rPr lang="en-US" dirty="0" err="1" smtClean="0"/>
              <a:t>planova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67466" y="799584"/>
            <a:ext cx="4325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FAZE U PROCESU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25900" y="1552486"/>
            <a:ext cx="57531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Na </a:t>
            </a:r>
            <a:r>
              <a:rPr lang="en-US" b="1" u="sng" dirty="0" err="1" smtClean="0"/>
              <a:t>osnovu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ispitivanja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mnogih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opažanja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potrošača</a:t>
            </a:r>
            <a:r>
              <a:rPr lang="en-US" b="1" u="sng" dirty="0" smtClean="0"/>
              <a:t> u </a:t>
            </a:r>
            <a:r>
              <a:rPr lang="en-US" b="1" u="sng" dirty="0" err="1" smtClean="0"/>
              <a:t>procesu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kupovine</a:t>
            </a:r>
            <a:r>
              <a:rPr lang="en-US" b="1" u="sng" dirty="0" smtClean="0"/>
              <a:t>, </a:t>
            </a:r>
            <a:r>
              <a:rPr lang="en-US" b="1" u="sng" dirty="0" err="1" smtClean="0"/>
              <a:t>istraživači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ponašanja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potrošača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formulisali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su</a:t>
            </a:r>
            <a:r>
              <a:rPr lang="en-US" b="1" u="sng" dirty="0" smtClean="0"/>
              <a:t> „</a:t>
            </a:r>
            <a:r>
              <a:rPr lang="en-US" b="1" u="sng" dirty="0" err="1" smtClean="0"/>
              <a:t>modele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faza</a:t>
            </a:r>
            <a:r>
              <a:rPr lang="en-US" b="1" u="sng" dirty="0" smtClean="0"/>
              <a:t>“ </a:t>
            </a:r>
            <a:r>
              <a:rPr lang="en-US" b="1" u="sng" dirty="0" err="1" smtClean="0"/>
              <a:t>procesa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kupovanja</a:t>
            </a:r>
            <a:r>
              <a:rPr lang="en-US" b="1" u="sng" dirty="0" smtClean="0"/>
              <a:t>. </a:t>
            </a: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err="1" smtClean="0"/>
              <a:t>Spoznaja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smtClean="0"/>
              <a:t> </a:t>
            </a:r>
            <a:r>
              <a:rPr lang="en-US" dirty="0" err="1" smtClean="0"/>
              <a:t>Traženje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smtClean="0"/>
              <a:t> </a:t>
            </a:r>
            <a:r>
              <a:rPr lang="en-US" dirty="0" err="1" smtClean="0"/>
              <a:t>Procena</a:t>
            </a: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o </a:t>
            </a:r>
            <a:r>
              <a:rPr lang="en-US" dirty="0" err="1" smtClean="0"/>
              <a:t>kupnji</a:t>
            </a:r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smtClean="0"/>
              <a:t> </a:t>
            </a:r>
            <a:r>
              <a:rPr lang="en-US" dirty="0" err="1" smtClean="0"/>
              <a:t>Ponašanje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endParaRPr lang="en-US" dirty="0" smtClean="0"/>
          </a:p>
          <a:p>
            <a:pPr marL="342900" indent="-342900"/>
            <a:r>
              <a:rPr lang="en-US" dirty="0" smtClean="0"/>
              <a:t>Model </a:t>
            </a: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 err="1" smtClean="0"/>
              <a:t>naglašava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kupovanja</a:t>
            </a:r>
            <a:r>
              <a:rPr lang="en-US" dirty="0" smtClean="0"/>
              <a:t> </a:t>
            </a:r>
            <a:r>
              <a:rPr lang="en-US" dirty="0" err="1" smtClean="0"/>
              <a:t>počinje</a:t>
            </a:r>
            <a:endParaRPr lang="en-US" dirty="0" smtClean="0"/>
          </a:p>
          <a:p>
            <a:pPr marL="342900" indent="-342900"/>
            <a:r>
              <a:rPr lang="en-US" dirty="0" smtClean="0"/>
              <a:t> </a:t>
            </a:r>
            <a:r>
              <a:rPr lang="en-US" dirty="0" err="1" smtClean="0"/>
              <a:t>davno</a:t>
            </a:r>
            <a:r>
              <a:rPr lang="en-US" dirty="0" smtClean="0"/>
              <a:t> pre </a:t>
            </a:r>
            <a:r>
              <a:rPr lang="en-US" dirty="0" err="1" smtClean="0"/>
              <a:t>stvarne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r>
              <a:rPr lang="en-US" dirty="0" smtClean="0"/>
              <a:t> </a:t>
            </a:r>
            <a:r>
              <a:rPr lang="en-US" dirty="0" err="1" smtClean="0"/>
              <a:t>ida</a:t>
            </a:r>
            <a:r>
              <a:rPr lang="en-US" dirty="0" smtClean="0"/>
              <a:t> </a:t>
            </a:r>
            <a:r>
              <a:rPr lang="en-US" dirty="0" err="1" smtClean="0"/>
              <a:t>posledice</a:t>
            </a:r>
            <a:r>
              <a:rPr lang="en-US" dirty="0" smtClean="0"/>
              <a:t> </a:t>
            </a:r>
            <a:r>
              <a:rPr lang="en-US" dirty="0" err="1" smtClean="0"/>
              <a:t>traju</a:t>
            </a:r>
            <a:r>
              <a:rPr lang="en-US" dirty="0" smtClean="0"/>
              <a:t> </a:t>
            </a:r>
            <a:r>
              <a:rPr lang="en-US" dirty="0" err="1" smtClean="0"/>
              <a:t>dugo</a:t>
            </a:r>
            <a:endParaRPr lang="en-US" dirty="0" smtClean="0"/>
          </a:p>
          <a:p>
            <a:pPr marL="342900" indent="-342900"/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r>
              <a:rPr lang="en-US" dirty="0" smtClean="0"/>
              <a:t>.</a:t>
            </a:r>
            <a:endParaRPr lang="en-US" b="1" u="sng" dirty="0" smtClean="0"/>
          </a:p>
          <a:p>
            <a:endParaRPr lang="en-US" dirty="0"/>
          </a:p>
        </p:txBody>
      </p:sp>
      <p:pic>
        <p:nvPicPr>
          <p:cNvPr id="29698" name="Picture 2" descr="TAKTIKE PREGOVARAN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75" y="1884362"/>
            <a:ext cx="3619797" cy="2484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67466" y="799584"/>
            <a:ext cx="4325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FAZE U PROCESU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14647" y="1218684"/>
            <a:ext cx="232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SPOZNAJA PROBLEMA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54000" y="188028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dirty="0" smtClean="0">
                <a:latin typeface="Calibri" pitchFamily="34" charset="0"/>
                <a:cs typeface="Calibri" pitchFamily="34" charset="0"/>
              </a:rPr>
              <a:t>Kupac započinje proces kupovine spoznajom svoga problema ili potrebe.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K</a:t>
            </a:r>
            <a:r>
              <a:rPr lang="pl-PL" dirty="0" smtClean="0">
                <a:latin typeface="Calibri" pitchFamily="34" charset="0"/>
                <a:cs typeface="Calibri" pitchFamily="34" charset="0"/>
              </a:rPr>
              <a:t>upac razlikuje stvarnu od željene potrebe.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arketar treba da identifikuje okolnosti koje potstiču određenu potrebu ili interes kod potencijalnog kupca.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Marketar</a:t>
            </a:r>
            <a:r>
              <a:rPr lang="en-US" dirty="0" smtClean="0"/>
              <a:t> bi </a:t>
            </a:r>
            <a:r>
              <a:rPr lang="en-US" dirty="0" err="1" smtClean="0"/>
              <a:t>trebalo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ispita</a:t>
            </a:r>
            <a:r>
              <a:rPr lang="en-US" dirty="0" smtClean="0"/>
              <a:t> </a:t>
            </a:r>
            <a:r>
              <a:rPr lang="en-US" dirty="0" err="1" smtClean="0"/>
              <a:t>potrošače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saznao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r>
              <a:rPr lang="en-US" dirty="0" smtClean="0"/>
              <a:t> </a:t>
            </a:r>
            <a:r>
              <a:rPr lang="en-US" dirty="0" err="1" smtClean="0"/>
              <a:t>pojavile</a:t>
            </a:r>
            <a:r>
              <a:rPr lang="en-US" dirty="0" smtClean="0"/>
              <a:t>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1746" name="Picture 2" descr="Kako rešiti probleme klijenata i ostvariti dugoročni odnos?"/>
          <p:cNvPicPr>
            <a:picLocks noChangeAspect="1" noChangeArrowheads="1"/>
          </p:cNvPicPr>
          <p:nvPr/>
        </p:nvPicPr>
        <p:blipFill>
          <a:blip r:embed="rId2" cstate="print"/>
          <a:srcRect b="16629"/>
          <a:stretch>
            <a:fillRect/>
          </a:stretch>
        </p:blipFill>
        <p:spPr bwMode="auto">
          <a:xfrm>
            <a:off x="4711700" y="1900717"/>
            <a:ext cx="4371975" cy="24299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67466" y="799584"/>
            <a:ext cx="4325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FAZE U PROCESU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14647" y="1218684"/>
            <a:ext cx="2520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TRAŽENJE INFORMACIJA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114300" y="19092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en-US" b="1" dirty="0" err="1" smtClean="0"/>
              <a:t>Potrošač</a:t>
            </a:r>
            <a:r>
              <a:rPr lang="en-US" b="1" dirty="0" smtClean="0"/>
              <a:t> - </a:t>
            </a:r>
            <a:r>
              <a:rPr lang="en-US" b="1" dirty="0" err="1" smtClean="0"/>
              <a:t>ima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raspolaganju</a:t>
            </a:r>
            <a:r>
              <a:rPr lang="en-US" b="1" dirty="0" smtClean="0"/>
              <a:t> tri </a:t>
            </a:r>
            <a:r>
              <a:rPr lang="en-US" b="1" dirty="0" err="1" smtClean="0"/>
              <a:t>mogućnosti</a:t>
            </a:r>
            <a:r>
              <a:rPr lang="en-US" b="1" dirty="0" smtClean="0"/>
              <a:t>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/>
              <a:t> Ne </a:t>
            </a:r>
            <a:r>
              <a:rPr lang="en-US" dirty="0" err="1" smtClean="0"/>
              <a:t>mora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tražiti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endParaRPr lang="en-US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tražiti</a:t>
            </a:r>
            <a:r>
              <a:rPr lang="en-US" dirty="0" smtClean="0"/>
              <a:t> minimum </a:t>
            </a:r>
            <a:r>
              <a:rPr lang="en-US" dirty="0" err="1" smtClean="0"/>
              <a:t>informacija</a:t>
            </a:r>
            <a:endParaRPr lang="en-US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vrlo</a:t>
            </a:r>
            <a:r>
              <a:rPr lang="en-US" dirty="0" smtClean="0"/>
              <a:t> </a:t>
            </a:r>
            <a:r>
              <a:rPr lang="en-US" dirty="0" err="1" smtClean="0"/>
              <a:t>aktivno</a:t>
            </a:r>
            <a:r>
              <a:rPr lang="en-US" dirty="0" smtClean="0"/>
              <a:t> </a:t>
            </a:r>
            <a:r>
              <a:rPr lang="en-US" dirty="0" err="1" smtClean="0"/>
              <a:t>tražiti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endParaRPr lang="en-US" dirty="0" smtClean="0"/>
          </a:p>
          <a:p>
            <a:pPr marL="342900" indent="-342900"/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s tom </a:t>
            </a:r>
            <a:r>
              <a:rPr lang="en-US" dirty="0" err="1" smtClean="0"/>
              <a:t>potrebom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6200" y="1524000"/>
            <a:ext cx="8953500" cy="419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</a:t>
            </a:r>
            <a:r>
              <a:rPr lang="en-US" dirty="0" err="1" smtClean="0"/>
              <a:t>Kupac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potstaknut</a:t>
            </a:r>
            <a:r>
              <a:rPr lang="en-US" dirty="0" smtClean="0"/>
              <a:t> </a:t>
            </a:r>
            <a:r>
              <a:rPr lang="en-US" dirty="0" err="1" smtClean="0"/>
              <a:t>potrebom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problemom</a:t>
            </a:r>
            <a:r>
              <a:rPr lang="en-US" dirty="0" smtClean="0"/>
              <a:t>, </a:t>
            </a:r>
            <a:r>
              <a:rPr lang="en-US" dirty="0" err="1" smtClean="0"/>
              <a:t>može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ne </a:t>
            </a:r>
            <a:r>
              <a:rPr lang="en-US" dirty="0" err="1" smtClean="0"/>
              <a:t>mora</a:t>
            </a:r>
            <a:r>
              <a:rPr lang="en-US" dirty="0" smtClean="0"/>
              <a:t>, </a:t>
            </a:r>
            <a:r>
              <a:rPr lang="en-US" dirty="0" err="1" smtClean="0"/>
              <a:t>tražiti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2400" y="3316585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marketara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od</a:t>
            </a:r>
            <a:r>
              <a:rPr lang="en-US" b="1" dirty="0" smtClean="0"/>
              <a:t> </a:t>
            </a:r>
            <a:r>
              <a:rPr lang="en-US" b="1" dirty="0" err="1" smtClean="0"/>
              <a:t>ključnog</a:t>
            </a:r>
            <a:r>
              <a:rPr lang="en-US" b="1" dirty="0" smtClean="0"/>
              <a:t> </a:t>
            </a:r>
            <a:r>
              <a:rPr lang="en-US" b="1" dirty="0" err="1" smtClean="0"/>
              <a:t>značaja</a:t>
            </a:r>
            <a:r>
              <a:rPr lang="en-US" b="1" dirty="0" smtClean="0"/>
              <a:t> </a:t>
            </a:r>
            <a:r>
              <a:rPr lang="en-US" b="1" dirty="0" err="1" smtClean="0"/>
              <a:t>glavni</a:t>
            </a:r>
            <a:r>
              <a:rPr lang="en-US" b="1" dirty="0" smtClean="0"/>
              <a:t> </a:t>
            </a:r>
            <a:r>
              <a:rPr lang="en-US" b="1" dirty="0" err="1" smtClean="0"/>
              <a:t>izvori</a:t>
            </a:r>
            <a:r>
              <a:rPr lang="en-US" b="1" dirty="0" smtClean="0"/>
              <a:t> </a:t>
            </a:r>
            <a:r>
              <a:rPr lang="en-US" b="1" dirty="0" err="1" smtClean="0"/>
              <a:t>informacija</a:t>
            </a:r>
            <a:r>
              <a:rPr lang="x-none" b="1" dirty="0" smtClean="0"/>
              <a:t>:</a:t>
            </a:r>
            <a:r>
              <a:rPr lang="en-US" dirty="0" err="1" smtClean="0"/>
              <a:t>Lični</a:t>
            </a:r>
            <a:r>
              <a:rPr lang="x-none" dirty="0" smtClean="0"/>
              <a:t>, </a:t>
            </a:r>
            <a:r>
              <a:rPr lang="en-US" dirty="0" err="1" smtClean="0"/>
              <a:t>Poslovni</a:t>
            </a:r>
            <a:r>
              <a:rPr lang="x-none" dirty="0" smtClean="0"/>
              <a:t>, </a:t>
            </a:r>
            <a:r>
              <a:rPr lang="en-US" dirty="0" err="1" smtClean="0"/>
              <a:t>Javni</a:t>
            </a:r>
            <a:r>
              <a:rPr lang="x-none" dirty="0" smtClean="0"/>
              <a:t>, </a:t>
            </a:r>
            <a:r>
              <a:rPr lang="en-US" dirty="0" err="1" smtClean="0"/>
              <a:t>Iskustveni</a:t>
            </a:r>
            <a:r>
              <a:rPr lang="x-none" b="1" dirty="0" smtClean="0"/>
              <a:t>  </a:t>
            </a:r>
          </a:p>
          <a:p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177800" y="3627388"/>
            <a:ext cx="5295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Zbir</a:t>
            </a:r>
            <a:r>
              <a:rPr lang="en-US" b="1" dirty="0" smtClean="0"/>
              <a:t> </a:t>
            </a:r>
            <a:r>
              <a:rPr lang="en-US" b="1" dirty="0" err="1" smtClean="0"/>
              <a:t>izbora</a:t>
            </a:r>
            <a:r>
              <a:rPr lang="en-US" b="1" dirty="0" smtClean="0"/>
              <a:t> </a:t>
            </a:r>
            <a:r>
              <a:rPr lang="en-US" b="1" dirty="0" err="1" smtClean="0"/>
              <a:t>može</a:t>
            </a:r>
            <a:r>
              <a:rPr lang="en-US" b="1" dirty="0" smtClean="0"/>
              <a:t> se </a:t>
            </a:r>
            <a:r>
              <a:rPr lang="en-US" b="1" dirty="0" err="1" smtClean="0"/>
              <a:t>kategorisati</a:t>
            </a:r>
            <a:r>
              <a:rPr lang="en-US" b="1" dirty="0" smtClean="0"/>
              <a:t> u </a:t>
            </a:r>
            <a:r>
              <a:rPr lang="en-US" b="1" dirty="0" err="1" smtClean="0"/>
              <a:t>četiri</a:t>
            </a:r>
            <a:r>
              <a:rPr lang="en-US" b="1" dirty="0" smtClean="0"/>
              <a:t> </a:t>
            </a:r>
            <a:r>
              <a:rPr lang="en-US" b="1" dirty="0" err="1" smtClean="0"/>
              <a:t>nivoa</a:t>
            </a:r>
            <a:r>
              <a:rPr lang="en-US" b="1" dirty="0" smtClean="0"/>
              <a:t>: </a:t>
            </a:r>
            <a:r>
              <a:rPr lang="x-none" b="1" dirty="0" smtClean="0"/>
              <a:t>         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Ukupna</a:t>
            </a:r>
            <a:r>
              <a:rPr lang="en-US" dirty="0" smtClean="0"/>
              <a:t> </a:t>
            </a:r>
            <a:r>
              <a:rPr lang="en-US" dirty="0" err="1" smtClean="0"/>
              <a:t>skupina</a:t>
            </a:r>
            <a:r>
              <a:rPr lang="en-US" dirty="0" smtClean="0"/>
              <a:t> 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Poznata</a:t>
            </a:r>
            <a:r>
              <a:rPr lang="en-US" dirty="0" smtClean="0"/>
              <a:t> </a:t>
            </a:r>
            <a:r>
              <a:rPr lang="en-US" dirty="0" err="1" smtClean="0"/>
              <a:t>skupina</a:t>
            </a:r>
            <a:r>
              <a:rPr lang="en-US" dirty="0" smtClean="0"/>
              <a:t> 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Skupina</a:t>
            </a:r>
            <a:r>
              <a:rPr lang="en-US" dirty="0" smtClean="0"/>
              <a:t> u </a:t>
            </a:r>
            <a:r>
              <a:rPr lang="en-US" dirty="0" err="1" smtClean="0"/>
              <a:t>razmatranju</a:t>
            </a:r>
            <a:r>
              <a:rPr lang="en-US" dirty="0" smtClean="0"/>
              <a:t> 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Skupina</a:t>
            </a:r>
            <a:r>
              <a:rPr lang="en-US" dirty="0" smtClean="0"/>
              <a:t> </a:t>
            </a:r>
            <a:r>
              <a:rPr lang="en-US" dirty="0" err="1" smtClean="0"/>
              <a:t>izbora</a:t>
            </a:r>
            <a:endParaRPr lang="en-US" dirty="0"/>
          </a:p>
        </p:txBody>
      </p:sp>
      <p:sp>
        <p:nvSpPr>
          <p:cNvPr id="32770" name="AutoShape 2" descr="U Srbiji počela javna rasprava o Nacrtu zakona o obnovljivim izvorima  energij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U Srbiji počela javna rasprava o Nacrtu zakona o obnovljivim izvorima  energij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774" name="Picture 6" descr="Public Speaking: Why It Matters Today and How It Can Help – Brewmina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3160" y="3746500"/>
            <a:ext cx="1625329" cy="121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67466" y="799584"/>
            <a:ext cx="4325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FAZE U PROCESU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51200" y="1218684"/>
            <a:ext cx="3086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PROCENA ALTERNATIVA</a:t>
            </a:r>
            <a:endParaRPr lang="en-US" b="1" dirty="0"/>
          </a:p>
        </p:txBody>
      </p:sp>
      <p:sp>
        <p:nvSpPr>
          <p:cNvPr id="32770" name="AutoShape 2" descr="U Srbiji počela javna rasprava o Nacrtu zakona o obnovljivim izvorima  energij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U Srbiji počela javna rasprava o Nacrtu zakona o obnovljivim izvorima  energij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784600" y="1788795"/>
            <a:ext cx="5613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latin typeface="Calibri" pitchFamily="34" charset="0"/>
                <a:cs typeface="Calibri" pitchFamily="34" charset="0"/>
              </a:rPr>
              <a:t>Osnovne koncepcije koje pomažu u rasvetljavanju potrošačevog procesa procene su: </a:t>
            </a:r>
            <a:endParaRPr lang="x-none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1. karakteristike proizvoda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 2. vrednosno značenje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3. skup uverenja o marki (imidž marke)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4. funkcija korisnosti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5. postupak procene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gornje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uobičajenog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, </a:t>
            </a:r>
            <a:r>
              <a:rPr lang="en-US" dirty="0" err="1" smtClean="0"/>
              <a:t>potrošači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se </a:t>
            </a:r>
            <a:r>
              <a:rPr lang="en-US" dirty="0" err="1" smtClean="0"/>
              <a:t>razlikovati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tome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njih</a:t>
            </a:r>
            <a:r>
              <a:rPr lang="en-US" dirty="0" smtClean="0"/>
              <a:t> </a:t>
            </a:r>
            <a:r>
              <a:rPr lang="en-US" dirty="0" err="1" smtClean="0"/>
              <a:t>smatraju</a:t>
            </a:r>
            <a:r>
              <a:rPr lang="en-US" dirty="0" smtClean="0"/>
              <a:t> </a:t>
            </a:r>
            <a:r>
              <a:rPr lang="en-US" dirty="0" err="1" smtClean="0"/>
              <a:t>relevantnim</a:t>
            </a:r>
            <a:r>
              <a:rPr lang="x-none" dirty="0" smtClean="0"/>
              <a:t>.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4" name="Picture 2" descr="alternativa - srpski rečnik porekla i značenja reči i izraza Dragana  Amaril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" y="1747836"/>
            <a:ext cx="3632884" cy="3078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444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67466" y="799584"/>
            <a:ext cx="4325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FAZE U PROCESU ODLUČIVANJA O KUPOVINI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14647" y="1218684"/>
            <a:ext cx="2268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ODLUKA O KUPOVINI </a:t>
            </a:r>
            <a:endParaRPr lang="en-US" b="1" dirty="0"/>
          </a:p>
        </p:txBody>
      </p:sp>
      <p:sp>
        <p:nvSpPr>
          <p:cNvPr id="32770" name="AutoShape 2" descr="U Srbiji počela javna rasprava o Nacrtu zakona o obnovljivim izvorima  energij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U Srbiji počela javna rasprava o Nacrtu zakona o obnovljivim izvorima  energij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282700" y="1549400"/>
            <a:ext cx="62103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x-none" dirty="0" smtClean="0"/>
              <a:t>     D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x-none" dirty="0" smtClean="0"/>
              <a:t>: S</a:t>
            </a:r>
            <a:r>
              <a:rPr lang="en-US" dirty="0" err="1" smtClean="0"/>
              <a:t>tavovi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x-none" dirty="0" smtClean="0"/>
              <a:t> i 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N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epredviđeni činioci situacije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83100" y="2062887"/>
            <a:ext cx="5156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Potrošač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odluči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ostvari</a:t>
            </a:r>
            <a:r>
              <a:rPr lang="en-US" dirty="0" smtClean="0"/>
              <a:t> </a:t>
            </a:r>
            <a:r>
              <a:rPr lang="en-US" dirty="0" err="1" smtClean="0"/>
              <a:t>nameru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donese</a:t>
            </a:r>
            <a:r>
              <a:rPr lang="en-US" dirty="0" smtClean="0"/>
              <a:t> pet </a:t>
            </a:r>
            <a:r>
              <a:rPr lang="en-US" dirty="0" err="1" smtClean="0"/>
              <a:t>pododluka</a:t>
            </a:r>
            <a:r>
              <a:rPr lang="en-US" dirty="0" smtClean="0"/>
              <a:t> o </a:t>
            </a:r>
            <a:r>
              <a:rPr lang="en-US" dirty="0" err="1" smtClean="0"/>
              <a:t>kupovini</a:t>
            </a:r>
            <a:r>
              <a:rPr lang="en-US" dirty="0" smtClean="0"/>
              <a:t>:</a:t>
            </a:r>
            <a:endParaRPr lang="x-none" dirty="0" smtClean="0"/>
          </a:p>
          <a:p>
            <a:r>
              <a:rPr lang="x-none" dirty="0" smtClean="0"/>
              <a:t>O </a:t>
            </a:r>
            <a:r>
              <a:rPr lang="en-US" dirty="0" err="1" smtClean="0"/>
              <a:t>marki</a:t>
            </a:r>
            <a:endParaRPr lang="x-none" dirty="0" smtClean="0"/>
          </a:p>
          <a:p>
            <a:r>
              <a:rPr lang="x-none" dirty="0" smtClean="0"/>
              <a:t>O </a:t>
            </a:r>
            <a:r>
              <a:rPr lang="en-US" dirty="0" err="1" smtClean="0"/>
              <a:t>prodavaču</a:t>
            </a:r>
            <a:endParaRPr lang="x-none" dirty="0" smtClean="0"/>
          </a:p>
          <a:p>
            <a:r>
              <a:rPr lang="x-none" dirty="0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količini</a:t>
            </a:r>
            <a:endParaRPr lang="x-none" dirty="0" smtClean="0"/>
          </a:p>
          <a:p>
            <a:r>
              <a:rPr lang="x-none" dirty="0" smtClean="0"/>
              <a:t>O </a:t>
            </a:r>
            <a:r>
              <a:rPr lang="en-US" dirty="0" err="1" smtClean="0"/>
              <a:t>terminiranju</a:t>
            </a:r>
            <a:endParaRPr lang="x-none" dirty="0" smtClean="0"/>
          </a:p>
          <a:p>
            <a:r>
              <a:rPr lang="x-none" dirty="0" smtClean="0"/>
              <a:t>O</a:t>
            </a:r>
            <a:r>
              <a:rPr lang="en-US" dirty="0" smtClean="0"/>
              <a:t>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plaćanja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341186" y="4025384"/>
            <a:ext cx="38447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Ponašanje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Zadovoljstvo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endParaRPr lang="x-none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endParaRPr lang="en-US" dirty="0"/>
          </a:p>
        </p:txBody>
      </p:sp>
      <p:pic>
        <p:nvPicPr>
          <p:cNvPr id="35842" name="Picture 2" descr="Platne kartice odlaze u istoriju?! Keš ipak najsigurnija opcija - alo.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2146300"/>
            <a:ext cx="4032927" cy="2685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3200" y="1208385"/>
            <a:ext cx="850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b="1" u="sng" dirty="0" smtClean="0"/>
              <a:t>T</a:t>
            </a:r>
            <a:r>
              <a:rPr lang="en-US" b="1" u="sng" dirty="0" smtClean="0"/>
              <a:t>RŽIŠTE POTROŠAČA ČINE SVI POJEDINCI I DOMAĆINSTVA KOJA KUPUJU ILI DOLAZE U POSED ROBA I USLUGA ZA LIČNU POTROŠNJU</a:t>
            </a:r>
            <a:r>
              <a:rPr lang="x-none" b="1" u="sng" dirty="0" smtClean="0"/>
              <a:t>.</a:t>
            </a:r>
            <a:endParaRPr lang="en-US" b="1" u="sng" dirty="0"/>
          </a:p>
        </p:txBody>
      </p:sp>
      <p:sp>
        <p:nvSpPr>
          <p:cNvPr id="10" name="Rectangle 9"/>
          <p:cNvSpPr/>
          <p:nvPr/>
        </p:nvSpPr>
        <p:spPr>
          <a:xfrm>
            <a:off x="38100" y="1958886"/>
            <a:ext cx="4445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Među potrošačima postoje ogromne razlike u odnosu na: starosno doba, nivou dohotka, stepenu obrazovanja, mobilnosti i ukusu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arketing menadžeri smatraju vrlo bitnim razlikovati pojedine grupe potrošača te razvijati proizvode i usluge prilagođene njihovim stvarnim potrebama.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rivredni i naučni istraživači ulažu mnogo energije i sredstava u istraživanje odnosa između marketing-potsticaja i reakcije potrošača.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0" name="Picture 6" descr="Potrošači u RS se žale na sve - od igle do lokomotive - Akta.b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0400" y="2324100"/>
            <a:ext cx="4518100" cy="2204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4299" y="209586"/>
            <a:ext cx="5108619" cy="763526"/>
          </a:xfrm>
        </p:spPr>
        <p:txBody>
          <a:bodyPr>
            <a:noAutofit/>
          </a:bodyPr>
          <a:lstStyle/>
          <a:p>
            <a:pPr algn="ctr"/>
            <a:r>
              <a:rPr lang="pl-PL" sz="3200" dirty="0" smtClean="0">
                <a:solidFill>
                  <a:schemeClr val="bg1"/>
                </a:solidFill>
              </a:rPr>
              <a:t>UTICAJ OKRUŽENJA NA PROGRAM PRODAJE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Резултат слика за pija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6" name="AutoShape 10" descr="Резултат слика за partners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43100" y="3340100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67100" y="4114800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1026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695699" y="317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8510" y="812284"/>
            <a:ext cx="2774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MODEL PONAŠANJA KUPCA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812800" y="20447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2209800" y="20320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47700" y="1536700"/>
            <a:ext cx="21209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   </a:t>
            </a:r>
            <a:r>
              <a:rPr lang="en-US" dirty="0" err="1" smtClean="0"/>
              <a:t>Spoljni</a:t>
            </a:r>
            <a:r>
              <a:rPr lang="en-US" dirty="0" smtClean="0"/>
              <a:t> </a:t>
            </a:r>
            <a:r>
              <a:rPr lang="en-US" dirty="0" err="1" smtClean="0"/>
              <a:t>posticaji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304800" y="2463800"/>
            <a:ext cx="1270000" cy="40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Marketing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993900" y="2463800"/>
            <a:ext cx="762000" cy="393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Ostali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52896" y="3149084"/>
            <a:ext cx="14120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Prihod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Cena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Mesto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Promocija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856057" y="3149084"/>
            <a:ext cx="14144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Privredni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Tehnološki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Politički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Kulturni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3429000" y="1587500"/>
            <a:ext cx="2082800" cy="393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 </a:t>
            </a:r>
            <a:r>
              <a:rPr lang="en-US" dirty="0" err="1" smtClean="0"/>
              <a:t>Crna</a:t>
            </a:r>
            <a:r>
              <a:rPr lang="en-US" dirty="0" smtClean="0"/>
              <a:t> </a:t>
            </a:r>
            <a:r>
              <a:rPr lang="en-US" dirty="0" err="1" smtClean="0"/>
              <a:t>kutija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6223000" y="1587500"/>
            <a:ext cx="2082800" cy="393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 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Reakcija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63900" y="2515285"/>
            <a:ext cx="3340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  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donošenja</a:t>
            </a:r>
            <a:endParaRPr lang="en-US" dirty="0" smtClean="0"/>
          </a:p>
          <a:p>
            <a:r>
              <a:rPr lang="en-US" dirty="0" smtClean="0"/>
              <a:t>      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kupca</a:t>
            </a:r>
            <a:r>
              <a:rPr lang="en-US" dirty="0" smtClean="0"/>
              <a:t>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32" name="Down Arrow 31"/>
          <p:cNvSpPr/>
          <p:nvPr/>
        </p:nvSpPr>
        <p:spPr>
          <a:xfrm>
            <a:off x="4381500" y="20701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/>
          <p:cNvSpPr/>
          <p:nvPr/>
        </p:nvSpPr>
        <p:spPr>
          <a:xfrm>
            <a:off x="7061200" y="2082800"/>
            <a:ext cx="2921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248400" y="2502585"/>
            <a:ext cx="2717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marke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trgovca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Terminisanje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Količina</a:t>
            </a:r>
            <a:r>
              <a:rPr lang="en-US" dirty="0" smtClean="0"/>
              <a:t> </a:t>
            </a:r>
            <a:r>
              <a:rPr lang="en-US" dirty="0" err="1" smtClean="0"/>
              <a:t>kupovine</a:t>
            </a:r>
            <a:endParaRPr lang="en-US" dirty="0"/>
          </a:p>
        </p:txBody>
      </p:sp>
      <p:pic>
        <p:nvPicPr>
          <p:cNvPr id="15362" name="Picture 2" descr="Danas je dan potrošača: Najveći problemi sa telekomunikacijama i komunalnim  uslugama"/>
          <p:cNvPicPr>
            <a:picLocks noChangeAspect="1" noChangeArrowheads="1"/>
          </p:cNvPicPr>
          <p:nvPr/>
        </p:nvPicPr>
        <p:blipFill>
          <a:blip r:embed="rId2" cstate="print"/>
          <a:srcRect b="42959"/>
          <a:stretch>
            <a:fillRect/>
          </a:stretch>
        </p:blipFill>
        <p:spPr bwMode="auto">
          <a:xfrm>
            <a:off x="2974975" y="3820707"/>
            <a:ext cx="3311525" cy="12592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65100" y="1417588"/>
            <a:ext cx="8521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latin typeface="Calibri" pitchFamily="34" charset="0"/>
                <a:cs typeface="Calibri" pitchFamily="34" charset="0"/>
              </a:rPr>
              <a:t>Zadatak marketing menadžera je da sazna šta se događa između potsticaja i reakcije u crnoj kutiji kupca. Crna kutija kupca ima dve komponente.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K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arakteristike kupca imaju dominantan uticaj na to kako on reaguje na izazvane potsticaje.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roces, efikasnog i efektivnog odlučivanja utiče na ishod.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8930" y="2895084"/>
            <a:ext cx="2371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Faktori koji utiču na ponašanje kupaca</a:t>
            </a:r>
            <a:r>
              <a:rPr lang="x-none" dirty="0" smtClean="0"/>
              <a:t>: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0350" y="3504684"/>
            <a:ext cx="13432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Kulturni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Društveni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Lični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Psihološki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2770" name="Picture 2" descr="Motivacija krajnjih potrošača | Edukac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8675" y="2489200"/>
            <a:ext cx="2961858" cy="2058988"/>
          </a:xfrm>
          <a:prstGeom prst="rect">
            <a:avLst/>
          </a:prstGeom>
          <a:noFill/>
        </p:spPr>
      </p:pic>
      <p:pic>
        <p:nvPicPr>
          <p:cNvPr id="32772" name="Picture 4" descr="Kultura: nekad i s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7100" y="3005173"/>
            <a:ext cx="3733800" cy="1922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03200" y="1184186"/>
            <a:ext cx="8775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GLAVNE FAKTORE KOJI UTIČU NA PONAŠANJE POTROŠAČA NEOPHODNO JE POSEBNO ISTRAŽITI, ALI TREBA IMATI U VIDU DA SU ONI U MEĐUZAVISNOSTI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2502" y="1929884"/>
            <a:ext cx="2586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KULTURNI ČINIOCI 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707090" y="2450584"/>
            <a:ext cx="20714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Opšti</a:t>
            </a:r>
            <a:r>
              <a:rPr lang="en-US" b="1" dirty="0" smtClean="0"/>
              <a:t> </a:t>
            </a:r>
            <a:r>
              <a:rPr lang="en-US" b="1" dirty="0" err="1" smtClean="0"/>
              <a:t>nivo</a:t>
            </a:r>
            <a:r>
              <a:rPr lang="en-US" b="1" dirty="0" smtClean="0"/>
              <a:t> </a:t>
            </a:r>
            <a:r>
              <a:rPr lang="en-US" b="1" dirty="0" err="1" smtClean="0"/>
              <a:t>kulture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Supkultura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Društveni</a:t>
            </a:r>
            <a:r>
              <a:rPr lang="en-US" b="1" dirty="0" smtClean="0"/>
              <a:t> </a:t>
            </a:r>
            <a:r>
              <a:rPr lang="en-US" b="1" dirty="0" err="1" smtClean="0"/>
              <a:t>sloj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5672313" y="1929884"/>
            <a:ext cx="27160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DRUŠTVENI ČINIOCI</a:t>
            </a:r>
            <a:endParaRPr lang="en-US" sz="2400" b="1" dirty="0"/>
          </a:p>
        </p:txBody>
      </p:sp>
      <p:sp>
        <p:nvSpPr>
          <p:cNvPr id="18" name="Rectangle 17"/>
          <p:cNvSpPr/>
          <p:nvPr/>
        </p:nvSpPr>
        <p:spPr>
          <a:xfrm>
            <a:off x="5954465" y="2374384"/>
            <a:ext cx="203356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Referentne</a:t>
            </a:r>
            <a:r>
              <a:rPr lang="en-US" b="1" dirty="0" smtClean="0"/>
              <a:t> </a:t>
            </a:r>
            <a:r>
              <a:rPr lang="en-US" b="1" dirty="0" err="1" smtClean="0"/>
              <a:t>grupe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Porodica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Uloge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statusi</a:t>
            </a:r>
            <a:r>
              <a:rPr lang="en-US" b="1" dirty="0" smtClean="0"/>
              <a:t> </a:t>
            </a:r>
            <a:endParaRPr lang="x-none" b="1" dirty="0" smtClean="0"/>
          </a:p>
          <a:p>
            <a:pPr algn="ctr"/>
            <a:r>
              <a:rPr lang="en-US" b="1" dirty="0" smtClean="0"/>
              <a:t> 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endParaRPr lang="en-US" b="1" dirty="0"/>
          </a:p>
        </p:txBody>
      </p:sp>
      <p:pic>
        <p:nvPicPr>
          <p:cNvPr id="33794" name="Picture 2" descr="Subkulture danas: Važno je pripadati - oradio.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" y="3579586"/>
            <a:ext cx="2460625" cy="1406071"/>
          </a:xfrm>
          <a:prstGeom prst="rect">
            <a:avLst/>
          </a:prstGeom>
          <a:noFill/>
        </p:spPr>
      </p:pic>
      <p:pic>
        <p:nvPicPr>
          <p:cNvPr id="33796" name="Picture 4" descr="Porodica, obitelj, familija ili nešto treće? III deo - Direktna re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375" y="3409949"/>
            <a:ext cx="2089355" cy="1619251"/>
          </a:xfrm>
          <a:prstGeom prst="rect">
            <a:avLst/>
          </a:prstGeom>
          <a:noFill/>
        </p:spPr>
      </p:pic>
      <p:pic>
        <p:nvPicPr>
          <p:cNvPr id="33798" name="Picture 6" descr="Pregled stanja zaštite potrošača u Srbiji i dosadašnja primena zakona o  zaštiti potrošača"/>
          <p:cNvPicPr>
            <a:picLocks noChangeAspect="1" noChangeArrowheads="1"/>
          </p:cNvPicPr>
          <p:nvPr/>
        </p:nvPicPr>
        <p:blipFill>
          <a:blip r:embed="rId4" cstate="print"/>
          <a:srcRect l="12975" r="11533"/>
          <a:stretch>
            <a:fillRect/>
          </a:stretch>
        </p:blipFill>
        <p:spPr bwMode="auto">
          <a:xfrm>
            <a:off x="3340101" y="1844478"/>
            <a:ext cx="2248398" cy="2978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03200" y="1184186"/>
            <a:ext cx="8775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u="sng" dirty="0" smtClean="0">
                <a:latin typeface="Calibri" pitchFamily="34" charset="0"/>
                <a:cs typeface="Calibri" pitchFamily="34" charset="0"/>
              </a:rPr>
              <a:t>GLAVNE FAKTORE KOJI UTIČU NA PONAŠANJE POTROŠAČA NEOPHODNO JE POSEBNO ISTRAŽITI, ALI TREBA IMATI U VIDU DA SU ONI U MEĐUZAVISNOSTI</a:t>
            </a:r>
            <a:endParaRPr lang="en-US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8902" y="1815584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400" b="1" dirty="0" smtClean="0"/>
              <a:t>LIČNI</a:t>
            </a:r>
            <a:r>
              <a:rPr lang="en-US" sz="2400" b="1" dirty="0" smtClean="0"/>
              <a:t> ČINIOCI 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1" y="2158484"/>
            <a:ext cx="330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Životno</a:t>
            </a:r>
            <a:r>
              <a:rPr lang="en-US" b="1" dirty="0" smtClean="0"/>
              <a:t> </a:t>
            </a:r>
            <a:r>
              <a:rPr lang="en-US" b="1" dirty="0" err="1" smtClean="0"/>
              <a:t>doba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stepen</a:t>
            </a:r>
            <a:r>
              <a:rPr lang="en-US" b="1" dirty="0" smtClean="0"/>
              <a:t> </a:t>
            </a:r>
            <a:r>
              <a:rPr lang="en-US" b="1" dirty="0" err="1" smtClean="0"/>
              <a:t>životnog</a:t>
            </a:r>
            <a:r>
              <a:rPr lang="en-US" b="1" dirty="0" smtClean="0"/>
              <a:t> </a:t>
            </a:r>
            <a:r>
              <a:rPr lang="en-US" b="1" dirty="0" err="1" smtClean="0"/>
              <a:t>ciklusa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Zanimanje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Ekonomska</a:t>
            </a:r>
            <a:r>
              <a:rPr lang="en-US" b="1" dirty="0" smtClean="0"/>
              <a:t> </a:t>
            </a:r>
            <a:r>
              <a:rPr lang="en-US" b="1" dirty="0" err="1" smtClean="0"/>
              <a:t>situacija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Način</a:t>
            </a:r>
            <a:r>
              <a:rPr lang="en-US" b="1" dirty="0" smtClean="0"/>
              <a:t> </a:t>
            </a:r>
            <a:r>
              <a:rPr lang="en-US" b="1" dirty="0" err="1" smtClean="0"/>
              <a:t>života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pt-BR" b="1" dirty="0" smtClean="0"/>
              <a:t>Lična predstava o samom sebi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5672313" y="1929884"/>
            <a:ext cx="27585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400" b="1" dirty="0" smtClean="0"/>
              <a:t>PSIHOLOŠKI</a:t>
            </a:r>
            <a:r>
              <a:rPr lang="en-US" sz="2400" b="1" dirty="0" smtClean="0"/>
              <a:t> ČINIOCI</a:t>
            </a:r>
            <a:endParaRPr lang="en-US" sz="2400" b="1" dirty="0"/>
          </a:p>
        </p:txBody>
      </p:sp>
      <p:sp>
        <p:nvSpPr>
          <p:cNvPr id="18" name="Rectangle 17"/>
          <p:cNvSpPr/>
          <p:nvPr/>
        </p:nvSpPr>
        <p:spPr>
          <a:xfrm>
            <a:off x="6065530" y="2323584"/>
            <a:ext cx="206543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Motivacija</a:t>
            </a:r>
            <a:r>
              <a:rPr lang="en-US" b="1" dirty="0" smtClean="0"/>
              <a:t> 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Percepcija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Učenje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r>
              <a:rPr lang="en-US" b="1" dirty="0" err="1" smtClean="0"/>
              <a:t>Uverenja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stavovi</a:t>
            </a:r>
            <a:endParaRPr lang="x-none" b="1" dirty="0" smtClean="0"/>
          </a:p>
          <a:p>
            <a:pPr algn="ctr">
              <a:buFont typeface="Wingdings" pitchFamily="2" charset="2"/>
              <a:buChar char="Ø"/>
            </a:pPr>
            <a:endParaRPr lang="en-US" b="1" dirty="0"/>
          </a:p>
        </p:txBody>
      </p:sp>
      <p:pic>
        <p:nvPicPr>
          <p:cNvPr id="33798" name="Picture 6" descr="Pregled stanja zaštite potrošača u Srbiji i dosadašnja primena zakona o  zaštiti potrošača"/>
          <p:cNvPicPr>
            <a:picLocks noChangeAspect="1" noChangeArrowheads="1"/>
          </p:cNvPicPr>
          <p:nvPr/>
        </p:nvPicPr>
        <p:blipFill>
          <a:blip r:embed="rId2" cstate="print"/>
          <a:srcRect l="12975" r="11533"/>
          <a:stretch>
            <a:fillRect/>
          </a:stretch>
        </p:blipFill>
        <p:spPr bwMode="auto">
          <a:xfrm>
            <a:off x="3340101" y="1844478"/>
            <a:ext cx="2248398" cy="2978347"/>
          </a:xfrm>
          <a:prstGeom prst="rect">
            <a:avLst/>
          </a:prstGeom>
          <a:noFill/>
        </p:spPr>
      </p:pic>
      <p:pic>
        <p:nvPicPr>
          <p:cNvPr id="34818" name="Picture 2" descr="Design Thinking Is Transforming Learning Experience - eLearning Indust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1375" y="3505200"/>
            <a:ext cx="2701786" cy="1515637"/>
          </a:xfrm>
          <a:prstGeom prst="rect">
            <a:avLst/>
          </a:prstGeom>
          <a:noFill/>
        </p:spPr>
      </p:pic>
      <p:pic>
        <p:nvPicPr>
          <p:cNvPr id="34820" name="Picture 4" descr="Systems thinking – Beyond Lean ¦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100" y="3867150"/>
            <a:ext cx="2400300" cy="1200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TRŠIŠTE POTROŠAČA </a:t>
            </a:r>
            <a:r>
              <a:rPr lang="x-none" sz="2800" dirty="0" smtClean="0">
                <a:solidFill>
                  <a:schemeClr val="bg1"/>
                </a:solidFill>
              </a:rPr>
              <a:t/>
            </a:r>
            <a:br>
              <a:rPr lang="x-none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 PONAŠANJE POTROŠAČA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914900" y="1484690"/>
            <a:ext cx="431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Stavovi potrošača, ponekad, mogu biti presudni za donošenje konačne odluke o kupovini određenog proizvoda ili usluge.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F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leksibilno i adaptibilno preduzeća trebalo da radije podešava svoje proizvode postojećim stavovima, nego da nastoji da promeni stavove ljudi, odnosno svoje potrošače. </a:t>
            </a:r>
            <a:endParaRPr lang="x-none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ostoje izuzeci kod kojih bi se veliki troškovi nastojanja za promenom stavova mogli isplatiti, te marketing menadžeri to moraju imati u vidu</a:t>
            </a:r>
            <a:r>
              <a:rPr lang="x-none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5842" name="Picture 2" descr="Your Students Learn by Doing, Not by Listen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59" y="1353694"/>
            <a:ext cx="4597041" cy="35739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1524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PROCES ODLUČIVANJA U KUPOVINI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76500" y="749985"/>
            <a:ext cx="619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 smtClean="0">
                <a:solidFill>
                  <a:schemeClr val="bg1"/>
                </a:solidFill>
              </a:rPr>
              <a:t>NA KOMPLEKSNOM I DINAMIČNOM TRŽIŠTU POSTOJI MNOŠTVO UTICAJA NA POTENCIJALNE KUPCE.</a:t>
            </a:r>
            <a:endParaRPr lang="en-US" u="sng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0600" y="15687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x-none" dirty="0" smtClean="0">
                <a:solidFill>
                  <a:schemeClr val="bg1"/>
                </a:solidFill>
              </a:rPr>
              <a:t>M</a:t>
            </a:r>
            <a:r>
              <a:rPr lang="en-US" dirty="0" err="1" smtClean="0">
                <a:solidFill>
                  <a:schemeClr val="bg1"/>
                </a:solidFill>
              </a:rPr>
              <a:t>arketari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moraju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prevladavati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uticaje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kupce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pokazivati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razumevanje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proces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kojim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potrošači</a:t>
            </a:r>
            <a:r>
              <a:rPr lang="en-US" dirty="0" smtClean="0">
                <a:solidFill>
                  <a:schemeClr val="bg1"/>
                </a:solidFill>
              </a:rPr>
              <a:t>, u </a:t>
            </a:r>
            <a:r>
              <a:rPr lang="en-US" dirty="0" err="1" smtClean="0">
                <a:solidFill>
                  <a:schemeClr val="bg1"/>
                </a:solidFill>
              </a:rPr>
              <a:t>datom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trenutku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stvaraju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svoje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odluke</a:t>
            </a:r>
            <a:r>
              <a:rPr lang="en-US" dirty="0" smtClean="0">
                <a:solidFill>
                  <a:schemeClr val="bg1"/>
                </a:solidFill>
              </a:rPr>
              <a:t> o </a:t>
            </a:r>
            <a:r>
              <a:rPr lang="en-US" dirty="0" err="1" smtClean="0">
                <a:solidFill>
                  <a:schemeClr val="bg1"/>
                </a:solidFill>
              </a:rPr>
              <a:t>kupovini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x-none" dirty="0" smtClean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13300" y="27704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Marketari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treba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identifikuju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donosioca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odluke</a:t>
            </a:r>
            <a:r>
              <a:rPr lang="en-US" dirty="0" smtClean="0">
                <a:solidFill>
                  <a:schemeClr val="bg1"/>
                </a:solidFill>
              </a:rPr>
              <a:t> o </a:t>
            </a:r>
            <a:r>
              <a:rPr lang="en-US" dirty="0" err="1" smtClean="0">
                <a:solidFill>
                  <a:schemeClr val="bg1"/>
                </a:solidFill>
              </a:rPr>
              <a:t>kupovini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vrstu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odluke</a:t>
            </a:r>
            <a:r>
              <a:rPr lang="en-US" dirty="0" smtClean="0">
                <a:solidFill>
                  <a:schemeClr val="bg1"/>
                </a:solidFill>
              </a:rPr>
              <a:t> o </a:t>
            </a:r>
            <a:r>
              <a:rPr lang="en-US" dirty="0" err="1" smtClean="0">
                <a:solidFill>
                  <a:schemeClr val="bg1"/>
                </a:solidFill>
              </a:rPr>
              <a:t>kupovini</a:t>
            </a:r>
            <a:r>
              <a:rPr lang="en-US" dirty="0" smtClean="0">
                <a:solidFill>
                  <a:schemeClr val="bg1"/>
                </a:solidFill>
              </a:rPr>
              <a:t>, o </a:t>
            </a:r>
            <a:r>
              <a:rPr lang="en-US" dirty="0" err="1" smtClean="0">
                <a:solidFill>
                  <a:schemeClr val="bg1"/>
                </a:solidFill>
              </a:rPr>
              <a:t>kojoj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radi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faze u </a:t>
            </a:r>
            <a:r>
              <a:rPr lang="en-US" dirty="0" err="1" smtClean="0">
                <a:solidFill>
                  <a:schemeClr val="bg1"/>
                </a:solidFill>
              </a:rPr>
              <a:t>samom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procesu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kupovine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87900" y="371148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Marketari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zato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razlikuju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nekoliko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uloga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ljudi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prilikom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njihovog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odlučivanja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procesu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kupovine</a:t>
            </a:r>
            <a:r>
              <a:rPr lang="x-none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 descr="Dobar menadžer donosi više od novca | Made in BiH - Pronađite najbolje  poslovne partnere iz Bosne i Hercegovine"/>
          <p:cNvPicPr>
            <a:picLocks noChangeAspect="1" noChangeArrowheads="1"/>
          </p:cNvPicPr>
          <p:nvPr/>
        </p:nvPicPr>
        <p:blipFill>
          <a:blip r:embed="rId2" cstate="print"/>
          <a:srcRect l="10971" t="16086" r="7659"/>
          <a:stretch>
            <a:fillRect/>
          </a:stretch>
        </p:blipFill>
        <p:spPr bwMode="auto">
          <a:xfrm>
            <a:off x="1778000" y="1676400"/>
            <a:ext cx="2980994" cy="2882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Резултат слика за prodaja trgov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36900" y="114300"/>
            <a:ext cx="533400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PROCES ODLUČIVANJA U KUPOVINI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76500" y="749985"/>
            <a:ext cx="619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b="1" dirty="0" smtClean="0">
                <a:solidFill>
                  <a:schemeClr val="bg1"/>
                </a:solidFill>
              </a:rPr>
              <a:t>ULOGE U KUPOVINI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02200" y="1200983"/>
            <a:ext cx="4241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vi-VN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Začetnik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- osoba koja prva predlaže ili dolazi na ideju o kupovini određenog proizvoda/usluge 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Uticajna osoba 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osoba čiji pogledi ili saveti imaju neku težinu kod donošenja konačne odluke 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Donosilac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osoba koja delom ili u celini, konačno donosi odluku o kupovini (da li kupiti, šta kupiti, kako kupiti, gde kupiti)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Kupac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- osoba koja ostvaruje čin same kupovine</a:t>
            </a:r>
            <a:endParaRPr lang="x-none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Korisnik</a:t>
            </a:r>
            <a:r>
              <a:rPr lang="vi-VN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- osoba ili osobe koja troši ili koristi proizvod/uslugu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68" name="Picture 4" descr="Блогер или блоггер: грамо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3399" y="1547812"/>
            <a:ext cx="2981325" cy="2163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1364</Words>
  <Application>Microsoft Office PowerPoint</Application>
  <PresentationFormat>On-screen Show (16:9)</PresentationFormat>
  <Paragraphs>177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TRŠIŠTE POTROŠAČA I PONAŠANJE POTROŠAČA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Slide 8</vt:lpstr>
      <vt:lpstr>Slide 9</vt:lpstr>
      <vt:lpstr>Slide 10</vt:lpstr>
      <vt:lpstr>Slide 11</vt:lpstr>
      <vt:lpstr>Slide 12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TRŠIŠTE POTROŠAČA  I PONAŠANJE POTROŠAČA</vt:lpstr>
      <vt:lpstr>UTICAJ OKRUŽENJA NA PROGRAM PRODAJE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2021-03-09T10:18:44Z</dcterms:modified>
</cp:coreProperties>
</file>