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70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EFC88-4D00-4570-9A37-F96F48AB849E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5D78-A974-460F-A1C3-AF47B24743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jpeg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png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0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b="1" cap="small" dirty="0"/>
              <a:t>Ekonometrijska analiza tražnje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b="1" cap="small" dirty="0" smtClean="0"/>
              <a:t>Ekonometrijska analiza tražnje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7"/>
            <a:ext cx="8229600" cy="3071834"/>
          </a:xfrm>
        </p:spPr>
        <p:txBody>
          <a:bodyPr>
            <a:normAutofit/>
          </a:bodyPr>
          <a:lstStyle/>
          <a:p>
            <a:r>
              <a:rPr lang="sr-Latn-CS" sz="1500" dirty="0"/>
              <a:t>Jedan od najjednostavnijih načina ocenjivanja parametara regresije osnovnog skupa zasniva se na </a:t>
            </a:r>
            <a:r>
              <a:rPr lang="sr-Latn-CS" sz="1500" dirty="0">
                <a:solidFill>
                  <a:srgbClr val="FF0000"/>
                </a:solidFill>
              </a:rPr>
              <a:t>sledećim pretpostavkama:</a:t>
            </a:r>
            <a:endParaRPr lang="en-US" sz="1500" dirty="0">
              <a:solidFill>
                <a:srgbClr val="FF0000"/>
              </a:solidFill>
            </a:endParaRPr>
          </a:p>
          <a:p>
            <a:r>
              <a:rPr lang="sr-Latn-CS" sz="1500" dirty="0"/>
              <a:t>1) Ocenu linearne regresije osnovnog skupa vršimo na osnovu uzorka od n elemenata, pri čemu su vrednosti promenljive </a:t>
            </a:r>
            <a:r>
              <a:rPr lang="sr-Latn-CS" sz="1500" i="1" dirty="0"/>
              <a:t>X</a:t>
            </a:r>
            <a:r>
              <a:rPr lang="sr-Latn-CS" sz="1500" dirty="0"/>
              <a:t>,  tj. </a:t>
            </a:r>
            <a:r>
              <a:rPr lang="sr-Latn-CS" sz="1500" i="1" dirty="0"/>
              <a:t>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, 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, ..., X</a:t>
            </a:r>
            <a:r>
              <a:rPr lang="sr-Latn-CS" sz="1500" i="1" baseline="-25000" dirty="0"/>
              <a:t>n</a:t>
            </a:r>
            <a:r>
              <a:rPr lang="sr-Latn-CS" sz="1500" dirty="0"/>
              <a:t> fiksirane za slučaj da ponavljamo uzorak na osnovu kojeg ispitujemo zavisnost promenljive </a:t>
            </a:r>
            <a:r>
              <a:rPr lang="sr-Latn-CS" sz="1500" i="1" dirty="0"/>
              <a:t>Y</a:t>
            </a:r>
            <a:r>
              <a:rPr lang="sr-Latn-CS" sz="1500" dirty="0"/>
              <a:t> od promenljive </a:t>
            </a:r>
            <a:r>
              <a:rPr lang="sr-Latn-CS" sz="1500" i="1" dirty="0"/>
              <a:t>X</a:t>
            </a:r>
            <a:r>
              <a:rPr lang="sr-Latn-CS" sz="1500" u="sng" dirty="0">
                <a:solidFill>
                  <a:srgbClr val="FF0000"/>
                </a:solidFill>
              </a:rPr>
              <a:t>. Drugim rečima, pretpostavljamo da </a:t>
            </a:r>
            <a:r>
              <a:rPr lang="sr-Latn-CS" sz="1500" i="1" u="sng" dirty="0">
                <a:solidFill>
                  <a:srgbClr val="FF0000"/>
                </a:solidFill>
              </a:rPr>
              <a:t>X</a:t>
            </a:r>
            <a:r>
              <a:rPr lang="sr-Latn-CS" sz="1500" u="sng" dirty="0">
                <a:solidFill>
                  <a:srgbClr val="FF0000"/>
                </a:solidFill>
              </a:rPr>
              <a:t> nije slučajna promenljiva.</a:t>
            </a:r>
            <a:endParaRPr lang="en-US" sz="1500" u="sng" dirty="0">
              <a:solidFill>
                <a:srgbClr val="FF0000"/>
              </a:solidFill>
            </a:endParaRPr>
          </a:p>
          <a:p>
            <a:r>
              <a:rPr lang="sr-Latn-CS" sz="1500" dirty="0"/>
              <a:t>2) </a:t>
            </a:r>
            <a:r>
              <a:rPr lang="sr-Latn-CS" sz="1500" u="sng" dirty="0">
                <a:solidFill>
                  <a:srgbClr val="FF0000"/>
                </a:solidFill>
              </a:rPr>
              <a:t>Vrednosti promenljive </a:t>
            </a:r>
            <a:r>
              <a:rPr lang="sr-Latn-CS" sz="1500" i="1" u="sng" dirty="0">
                <a:solidFill>
                  <a:srgbClr val="FF0000"/>
                </a:solidFill>
              </a:rPr>
              <a:t>Y</a:t>
            </a:r>
            <a:r>
              <a:rPr lang="sr-Latn-CS" sz="1500" u="sng" dirty="0">
                <a:solidFill>
                  <a:srgbClr val="FF0000"/>
                </a:solidFill>
              </a:rPr>
              <a:t> jednake su zbiru sistematske  i slučajne komponente , tj.</a:t>
            </a:r>
            <a:endParaRPr lang="en-US" sz="1500" u="sng" dirty="0">
              <a:solidFill>
                <a:srgbClr val="FF0000"/>
              </a:solidFill>
            </a:endParaRPr>
          </a:p>
          <a:p>
            <a:endParaRPr lang="en-US" sz="15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785786" y="2143122"/>
          <a:ext cx="2930446" cy="785818"/>
        </p:xfrm>
        <a:graphic>
          <a:graphicData uri="http://schemas.openxmlformats.org/presentationml/2006/ole">
            <p:oleObj spid="_x0000_s22529" r:id="rId3" imgW="1701800" imgH="457200" progId="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785786" y="3214691"/>
          <a:ext cx="3000396" cy="500067"/>
        </p:xfrm>
        <a:graphic>
          <a:graphicData uri="http://schemas.openxmlformats.org/presentationml/2006/ole">
            <p:oleObj spid="_x0000_s22531" r:id="rId4" imgW="1714500" imgH="228600" progId="">
              <p:embed/>
            </p:oleObj>
          </a:graphicData>
        </a:graphic>
      </p:graphicFrame>
      <p:pic>
        <p:nvPicPr>
          <p:cNvPr id="22533" name="Picture 5" descr="III%20deo%20-%20slika%2038%20nov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2214560"/>
            <a:ext cx="3286148" cy="232876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072066" y="4497169"/>
            <a:ext cx="3571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CS" sz="1500" dirty="0"/>
              <a:t>Vertikalna odstupanja originalnih tačaka od regresione prave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6"/>
            <a:ext cx="8229600" cy="36576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1500" dirty="0" smtClean="0"/>
              <a:t>          3.</a:t>
            </a:r>
            <a:r>
              <a:rPr lang="sr-Latn-CS" sz="1500" dirty="0" smtClean="0">
                <a:solidFill>
                  <a:srgbClr val="FF0000"/>
                </a:solidFill>
              </a:rPr>
              <a:t>Slučajne </a:t>
            </a:r>
            <a:r>
              <a:rPr lang="sr-Latn-CS" sz="1500" dirty="0">
                <a:solidFill>
                  <a:srgbClr val="FF0000"/>
                </a:solidFill>
              </a:rPr>
              <a:t>promenljive  su normalno raspoređene</a:t>
            </a:r>
            <a:r>
              <a:rPr lang="sr-Latn-CS" sz="1500" dirty="0"/>
              <a:t>. Aritmetička sredina (očekivana vrednost) svake promenljive  i  jednaka je nuli:</a:t>
            </a:r>
            <a:endParaRPr lang="en-US" sz="1500" dirty="0"/>
          </a:p>
          <a:p>
            <a:r>
              <a:rPr lang="sr-Latn-CS" sz="1500" dirty="0" smtClean="0"/>
              <a:t>Navedenim </a:t>
            </a:r>
            <a:r>
              <a:rPr lang="sr-Latn-CS" sz="1500" dirty="0"/>
              <a:t>pretpostavkama definisan je standardni (klasični) linearni regresioni model.</a:t>
            </a:r>
            <a:endParaRPr lang="en-US" sz="1500" dirty="0"/>
          </a:p>
          <a:p>
            <a:r>
              <a:rPr lang="sr-Latn-CS" sz="1500" dirty="0"/>
              <a:t>Polazeći od navedenih pretpostavki, nepoznate parametre  i  možemo oceniti raznim metodama. Zbog određenih osobina koje ima, u praksi se </a:t>
            </a:r>
            <a:r>
              <a:rPr lang="sr-Latn-CS" sz="1500" u="sng" dirty="0">
                <a:solidFill>
                  <a:srgbClr val="FF0000"/>
                </a:solidFill>
              </a:rPr>
              <a:t>najčešće koristiti metod najmanjih kvadrata</a:t>
            </a:r>
            <a:r>
              <a:rPr lang="sr-Latn-CS" sz="1500" dirty="0"/>
              <a:t>.</a:t>
            </a:r>
            <a:endParaRPr lang="en-US" sz="1500" dirty="0"/>
          </a:p>
          <a:p>
            <a:r>
              <a:rPr lang="sr-Latn-CS" sz="1500" dirty="0" smtClean="0"/>
              <a:t>Rešavanjem </a:t>
            </a:r>
            <a:r>
              <a:rPr lang="sr-Latn-RS" sz="1500" dirty="0"/>
              <a:t>odgovarajućeg sistema jednačina</a:t>
            </a:r>
            <a:r>
              <a:rPr lang="sr-Latn-CS" sz="1500" dirty="0"/>
              <a:t>, </a:t>
            </a:r>
            <a:r>
              <a:rPr lang="sr-Latn-CS" sz="1500" dirty="0" smtClean="0"/>
              <a:t>dobijamo</a:t>
            </a:r>
            <a:endParaRPr lang="en-US" sz="1500" dirty="0" smtClean="0"/>
          </a:p>
          <a:p>
            <a:endParaRPr lang="en-US" sz="1500" dirty="0"/>
          </a:p>
          <a:p>
            <a:endParaRPr lang="en-US" sz="1500" dirty="0" smtClean="0"/>
          </a:p>
          <a:p>
            <a:endParaRPr lang="en-US" sz="1500" dirty="0"/>
          </a:p>
          <a:p>
            <a:r>
              <a:rPr lang="en-US" sz="1500" dirty="0" err="1" smtClean="0"/>
              <a:t>Gde</a:t>
            </a:r>
            <a:r>
              <a:rPr lang="en-US" sz="1500" dirty="0" smtClean="0"/>
              <a:t> je</a:t>
            </a:r>
          </a:p>
          <a:p>
            <a:endParaRPr lang="en-US" sz="1500" dirty="0"/>
          </a:p>
          <a:p>
            <a:endParaRPr lang="en-US" sz="1500" dirty="0" smtClean="0"/>
          </a:p>
          <a:p>
            <a:endParaRPr lang="en-US" sz="1600" dirty="0" smtClean="0"/>
          </a:p>
          <a:p>
            <a:r>
              <a:rPr lang="sr-Latn-CS" sz="1600" dirty="0" smtClean="0"/>
              <a:t>U </a:t>
            </a:r>
            <a:r>
              <a:rPr lang="sr-Latn-CS" sz="1600" dirty="0"/>
              <a:t>daljem radu koristićemo sledeće oznake:</a:t>
            </a:r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sr-Latn-CS" sz="1600" dirty="0" smtClean="0"/>
              <a:t>tj</a:t>
            </a:r>
            <a:r>
              <a:rPr lang="sr-Latn-CS" sz="1600" dirty="0"/>
              <a:t>. malim slovima </a:t>
            </a:r>
            <a:r>
              <a:rPr lang="sr-Latn-CS" sz="1600" i="1" dirty="0"/>
              <a:t>xi</a:t>
            </a:r>
            <a:r>
              <a:rPr lang="sr-Latn-CS" sz="1600" dirty="0"/>
              <a:t> i </a:t>
            </a:r>
            <a:r>
              <a:rPr lang="sr-Latn-CS" sz="1600" i="1" dirty="0"/>
              <a:t>yi</a:t>
            </a:r>
            <a:r>
              <a:rPr lang="sr-Latn-CS" sz="1600" dirty="0"/>
              <a:t> označavaćemo odstupanja originalnih vrednosti </a:t>
            </a:r>
            <a:r>
              <a:rPr lang="sr-Latn-CS" sz="1600" i="1" dirty="0"/>
              <a:t>Xi</a:t>
            </a:r>
            <a:r>
              <a:rPr lang="sr-Latn-CS" sz="1600" dirty="0"/>
              <a:t> i </a:t>
            </a:r>
            <a:r>
              <a:rPr lang="sr-Latn-CS" sz="1600" i="1" dirty="0"/>
              <a:t>Yi</a:t>
            </a:r>
            <a:r>
              <a:rPr lang="sr-Latn-CS" sz="1600" dirty="0"/>
              <a:t> od njihovih artimetičkih sredina, tako da obrasce za b i a možemo napisati u obliku</a:t>
            </a:r>
            <a:endParaRPr lang="en-US" sz="1600" dirty="0"/>
          </a:p>
          <a:p>
            <a:endParaRPr lang="en-US" sz="1500" dirty="0"/>
          </a:p>
          <a:p>
            <a:endParaRPr lang="en-US" sz="1500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4833955" y="1214428"/>
          <a:ext cx="2650726" cy="642942"/>
        </p:xfrm>
        <a:graphic>
          <a:graphicData uri="http://schemas.openxmlformats.org/presentationml/2006/ole">
            <p:oleObj spid="_x0000_s23553" r:id="rId3" imgW="2234230" imgH="545863" progId="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428728" y="1750984"/>
          <a:ext cx="1571636" cy="463576"/>
        </p:xfrm>
        <a:graphic>
          <a:graphicData uri="http://schemas.openxmlformats.org/presentationml/2006/ole">
            <p:oleObj spid="_x0000_s23555" r:id="rId4" imgW="1320227" imgH="393529" progId="">
              <p:embed/>
            </p:oleObj>
          </a:graphicData>
        </a:graphic>
      </p:graphicFrame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2643188"/>
            <a:ext cx="1025525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071802" y="3860590"/>
          <a:ext cx="2428892" cy="854300"/>
        </p:xfrm>
        <a:graphic>
          <a:graphicData uri="http://schemas.openxmlformats.org/presentationml/2006/ole">
            <p:oleObj spid="_x0000_s23559" r:id="rId6" imgW="1384300" imgH="482600" progId="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14296"/>
            <a:ext cx="8229600" cy="4929204"/>
          </a:xfrm>
        </p:spPr>
        <p:txBody>
          <a:bodyPr>
            <a:normAutofit/>
          </a:bodyPr>
          <a:lstStyle/>
          <a:p>
            <a:r>
              <a:rPr lang="sr-Latn-CS" sz="1500" u="sng" dirty="0" smtClean="0">
                <a:solidFill>
                  <a:srgbClr val="FF0000"/>
                </a:solidFill>
              </a:rPr>
              <a:t>najbolje </a:t>
            </a:r>
            <a:r>
              <a:rPr lang="sr-Latn-CS" sz="1500" u="sng" dirty="0">
                <a:solidFill>
                  <a:srgbClr val="FF0000"/>
                </a:solidFill>
              </a:rPr>
              <a:t>(linearne) </a:t>
            </a:r>
            <a:r>
              <a:rPr lang="sr-Latn-CS" sz="1500" i="1" u="sng" dirty="0" smtClean="0">
                <a:solidFill>
                  <a:srgbClr val="FF0000"/>
                </a:solidFill>
              </a:rPr>
              <a:t>n</a:t>
            </a:r>
            <a:r>
              <a:rPr lang="sr-Latn-CS" sz="1500" u="sng" dirty="0" smtClean="0">
                <a:solidFill>
                  <a:srgbClr val="FF0000"/>
                </a:solidFill>
              </a:rPr>
              <a:t>Ocene a i b dobijene na ovaj način (metodom najmanjih kvadrata) predstavljaju </a:t>
            </a:r>
            <a:r>
              <a:rPr lang="sr-Latn-CS" sz="1500" i="1" u="sng" dirty="0" smtClean="0">
                <a:solidFill>
                  <a:srgbClr val="FF0000"/>
                </a:solidFill>
              </a:rPr>
              <a:t>epristrasne </a:t>
            </a:r>
            <a:r>
              <a:rPr lang="sr-Latn-CS" sz="1500" i="1" u="sng" dirty="0">
                <a:solidFill>
                  <a:srgbClr val="FF0000"/>
                </a:solidFill>
              </a:rPr>
              <a:t>ocene</a:t>
            </a:r>
            <a:r>
              <a:rPr lang="sr-Latn-CS" sz="1500" u="sng" dirty="0">
                <a:solidFill>
                  <a:srgbClr val="FF0000"/>
                </a:solidFill>
              </a:rPr>
              <a:t> nepoznatih parametara  i  linearne regresije osnovnog sku</a:t>
            </a:r>
            <a:r>
              <a:rPr lang="sr-Latn-CS" sz="1500" dirty="0"/>
              <a:t>pa.</a:t>
            </a:r>
            <a:endParaRPr lang="en-US" sz="1500" dirty="0"/>
          </a:p>
          <a:p>
            <a:pPr>
              <a:buNone/>
            </a:pPr>
            <a:endParaRPr lang="en-US" sz="1500" dirty="0"/>
          </a:p>
          <a:p>
            <a:r>
              <a:rPr lang="sr-Latn-CS" sz="1500" dirty="0"/>
              <a:t>Kad „uzmemo” uzorak, primenom obrasca (91) ocene a i b postaju određeni brojevi. Tada regresiona prava</a:t>
            </a:r>
            <a:endParaRPr lang="en-US" sz="1500" dirty="0"/>
          </a:p>
          <a:p>
            <a:pPr algn="ctr">
              <a:buNone/>
            </a:pPr>
            <a:r>
              <a:rPr lang="sr-Latn-CS" sz="1500" i="1" dirty="0"/>
              <a:t>Y' = a + bX</a:t>
            </a:r>
            <a:endParaRPr lang="en-US" sz="1500" dirty="0"/>
          </a:p>
          <a:p>
            <a:r>
              <a:rPr lang="sr-Latn-CS" sz="1500" dirty="0"/>
              <a:t>koja predstavlja </a:t>
            </a:r>
            <a:r>
              <a:rPr lang="sr-Latn-CS" sz="1500" u="sng" dirty="0">
                <a:solidFill>
                  <a:srgbClr val="FF0000"/>
                </a:solidFill>
              </a:rPr>
              <a:t>ocenu regresione prave  (osnovnog skupa)</a:t>
            </a:r>
            <a:r>
              <a:rPr lang="sr-Latn-CS" sz="1500" dirty="0"/>
              <a:t> postaje sasvim određena prava linija.</a:t>
            </a:r>
            <a:endParaRPr lang="en-US" sz="1500" dirty="0"/>
          </a:p>
          <a:p>
            <a:pPr>
              <a:buNone/>
            </a:pPr>
            <a:endParaRPr lang="en-US" sz="1500" dirty="0"/>
          </a:p>
          <a:p>
            <a:r>
              <a:rPr lang="sr-Latn-CS" sz="1500" dirty="0"/>
              <a:t>Pošto smo odredili ocene a i b nepoznatih parametara  i , </a:t>
            </a:r>
            <a:r>
              <a:rPr lang="sr-Latn-CS" sz="1500" u="sng" dirty="0">
                <a:solidFill>
                  <a:srgbClr val="FF0000"/>
                </a:solidFill>
              </a:rPr>
              <a:t>potrebno je odrediti ocenu varijanse promenljive :</a:t>
            </a:r>
            <a:endParaRPr lang="en-US" sz="1500" u="sng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1500" dirty="0"/>
          </a:p>
          <a:p>
            <a:r>
              <a:rPr lang="sr-Latn-CS" sz="1500" dirty="0"/>
              <a:t>Može se pokazati da </a:t>
            </a:r>
            <a:r>
              <a:rPr lang="sr-Latn-CS" sz="1500" dirty="0" smtClean="0"/>
              <a:t>izraz</a:t>
            </a:r>
            <a:endParaRPr lang="en-US" sz="1500" dirty="0" smtClean="0"/>
          </a:p>
          <a:p>
            <a:endParaRPr lang="en-US" sz="1500" dirty="0"/>
          </a:p>
          <a:p>
            <a:r>
              <a:rPr lang="sr-Latn-CS" sz="1500" b="1" dirty="0" smtClean="0">
                <a:solidFill>
                  <a:srgbClr val="FF0000"/>
                </a:solidFill>
              </a:rPr>
              <a:t>predstavlja </a:t>
            </a:r>
            <a:r>
              <a:rPr lang="sr-Latn-CS" sz="1500" b="1" dirty="0">
                <a:solidFill>
                  <a:srgbClr val="FF0000"/>
                </a:solidFill>
              </a:rPr>
              <a:t>nepristrasnu ocenu varijanse se2.</a:t>
            </a:r>
            <a:r>
              <a:rPr lang="sr-Latn-CS" sz="1500" dirty="0"/>
              <a:t> Analogno tome, </a:t>
            </a:r>
            <a:r>
              <a:rPr lang="sr-Latn-CS" sz="1500" dirty="0" smtClean="0"/>
              <a:t>veličina</a:t>
            </a:r>
            <a:endParaRPr lang="en-US" sz="1500" dirty="0" smtClean="0"/>
          </a:p>
          <a:p>
            <a:r>
              <a:rPr lang="sr-Latn-CS" sz="1500" dirty="0"/>
              <a:t>predstavljaće (nepristrasnu) ocenu standardne greške regresije osnovnog skupa. </a:t>
            </a:r>
            <a:r>
              <a:rPr lang="sr-Latn-CS" sz="1500" b="1" u="sng" dirty="0">
                <a:solidFill>
                  <a:srgbClr val="FF0000"/>
                </a:solidFill>
              </a:rPr>
              <a:t>Prema tome, Se, predstavlja ocenu „neobjašnjenog” varijabiliteta, tj. varijabiliteta koji nije objašnjen regresionim modelom .</a:t>
            </a:r>
            <a:endParaRPr lang="en-US" sz="1500" b="1" u="sng" dirty="0">
              <a:solidFill>
                <a:srgbClr val="FF0000"/>
              </a:solidFill>
            </a:endParaRPr>
          </a:p>
          <a:p>
            <a:endParaRPr lang="en-US" sz="1500" dirty="0"/>
          </a:p>
          <a:p>
            <a:endParaRPr lang="en-US" sz="15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3428992" y="2867288"/>
          <a:ext cx="1143008" cy="704594"/>
        </p:xfrm>
        <a:graphic>
          <a:graphicData uri="http://schemas.openxmlformats.org/presentationml/2006/ole">
            <p:oleObj spid="_x0000_s24577" r:id="rId3" imgW="698197" imgH="431613" progId="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6429388" y="3168556"/>
          <a:ext cx="1214446" cy="746226"/>
        </p:xfrm>
        <a:graphic>
          <a:graphicData uri="http://schemas.openxmlformats.org/presentationml/2006/ole">
            <p:oleObj spid="_x0000_s24579" r:id="rId4" imgW="787058" imgH="482391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/>
              <a:t>Intervali poverenja i testiranje parametara </a:t>
            </a:r>
            <a:r>
              <a:rPr lang="sr-Latn-CS" b="1" dirty="0" smtClean="0"/>
              <a:t>modela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442905"/>
          </a:xfrm>
        </p:spPr>
        <p:txBody>
          <a:bodyPr>
            <a:normAutofit/>
          </a:bodyPr>
          <a:lstStyle/>
          <a:p>
            <a:r>
              <a:rPr lang="sr-Latn-CS" sz="1500" dirty="0"/>
              <a:t>U određivanju intervala poverenja i testiranju hipoteza za  i  koristimo činjenicu da veličine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643043" y="1571618"/>
          <a:ext cx="1428760" cy="834989"/>
        </p:xfrm>
        <a:graphic>
          <a:graphicData uri="http://schemas.openxmlformats.org/presentationml/2006/ole">
            <p:oleObj spid="_x0000_s25601" r:id="rId3" imgW="736600" imgH="431800" progId="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4214810" y="1571618"/>
          <a:ext cx="1379547" cy="785818"/>
        </p:xfrm>
        <a:graphic>
          <a:graphicData uri="http://schemas.openxmlformats.org/presentationml/2006/ole">
            <p:oleObj spid="_x0000_s25603" r:id="rId4" imgW="748975" imgH="431613" progId="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571868" y="1785932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ili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00034" y="2357436"/>
            <a:ext cx="8229600" cy="4429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sr-Latn-CS" sz="1600" dirty="0"/>
              <a:t>imaju Student-ov („t”) raspored sa n – 2 stepena slobode, gde </a:t>
            </a:r>
            <a:r>
              <a:rPr lang="sr-Latn-CS" sz="1600" u="sng" dirty="0">
                <a:solidFill>
                  <a:srgbClr val="FF0000"/>
                </a:solidFill>
              </a:rPr>
              <a:t>Sa i Sb predstavljaju </a:t>
            </a:r>
            <a:r>
              <a:rPr lang="sr-Latn-CS" sz="1600" i="1" u="sng" dirty="0">
                <a:solidFill>
                  <a:srgbClr val="FF0000"/>
                </a:solidFill>
              </a:rPr>
              <a:t>standardne greške ocena parametara</a:t>
            </a:r>
            <a:r>
              <a:rPr lang="sr-Latn-CS" sz="1600" u="sng" dirty="0">
                <a:solidFill>
                  <a:srgbClr val="FF0000"/>
                </a:solidFill>
              </a:rPr>
              <a:t>  i :</a:t>
            </a:r>
            <a:endParaRPr lang="en-US" sz="1600" u="sng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785918" y="2928940"/>
          <a:ext cx="1500198" cy="871544"/>
        </p:xfrm>
        <a:graphic>
          <a:graphicData uri="http://schemas.openxmlformats.org/presentationml/2006/ole">
            <p:oleObj spid="_x0000_s25605" r:id="rId5" imgW="1002865" imgH="583947" progId="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357686" y="3000378"/>
          <a:ext cx="1285884" cy="786658"/>
        </p:xfrm>
        <a:graphic>
          <a:graphicData uri="http://schemas.openxmlformats.org/presentationml/2006/ole">
            <p:oleObj spid="_x0000_s25607" r:id="rId6" imgW="812447" imgH="495085" progId="">
              <p:embed/>
            </p:oleObj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500034" y="3857634"/>
            <a:ext cx="8301038" cy="1071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400" b="1" u="sng" dirty="0">
                <a:solidFill>
                  <a:srgbClr val="FF0000"/>
                </a:solidFill>
              </a:rPr>
              <a:t>Primetimo da su obe standardne greške direktno proporcionalne standardnoj grešci ocene regresije (Se) i obrnuto proporcionalne disperziji promenljive X. Prema tome, ocene a i b utoliko su efikasnije (bolje) ukoliko je neobjašnjeni varijabilitet promenljive Y manji i ukoliko je „rasturanje” vrednosti X</a:t>
            </a:r>
            <a:r>
              <a:rPr lang="sr-Latn-CS" sz="1400" b="1" u="sng" baseline="-25000" dirty="0">
                <a:solidFill>
                  <a:srgbClr val="FF0000"/>
                </a:solidFill>
              </a:rPr>
              <a:t>1</a:t>
            </a:r>
            <a:r>
              <a:rPr lang="sr-Latn-CS" sz="1400" b="1" u="sng" dirty="0">
                <a:solidFill>
                  <a:srgbClr val="FF0000"/>
                </a:solidFill>
              </a:rPr>
              <a:t>, X</a:t>
            </a:r>
            <a:r>
              <a:rPr lang="sr-Latn-CS" sz="1400" b="1" u="sng" baseline="-25000" dirty="0">
                <a:solidFill>
                  <a:srgbClr val="FF0000"/>
                </a:solidFill>
              </a:rPr>
              <a:t>2</a:t>
            </a:r>
            <a:r>
              <a:rPr lang="sr-Latn-CS" sz="1400" b="1" u="sng" dirty="0">
                <a:solidFill>
                  <a:srgbClr val="FF0000"/>
                </a:solidFill>
              </a:rPr>
              <a:t>, ..., X</a:t>
            </a:r>
            <a:r>
              <a:rPr lang="sr-Latn-CS" sz="1400" b="1" u="sng" baseline="-25000" dirty="0">
                <a:solidFill>
                  <a:srgbClr val="FF0000"/>
                </a:solidFill>
              </a:rPr>
              <a:t>n</a:t>
            </a:r>
            <a:r>
              <a:rPr lang="sr-Latn-CS" sz="1400" b="1" u="sng" dirty="0">
                <a:solidFill>
                  <a:srgbClr val="FF0000"/>
                </a:solidFill>
              </a:rPr>
              <a:t> promenljive X veće, što je i intuitivno jasno.</a:t>
            </a:r>
            <a:endParaRPr lang="en-US" sz="1400" b="1" u="sng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14297"/>
            <a:ext cx="8715436" cy="1143008"/>
          </a:xfrm>
        </p:spPr>
        <p:txBody>
          <a:bodyPr>
            <a:normAutofit/>
          </a:bodyPr>
          <a:lstStyle/>
          <a:p>
            <a:r>
              <a:rPr lang="sr-Latn-CS" sz="1500" i="1" dirty="0"/>
              <a:t>Intervali poverenja</a:t>
            </a:r>
            <a:r>
              <a:rPr lang="sr-Latn-CS" sz="1500" dirty="0"/>
              <a:t> za parametre  i , prema tome, biće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428860" y="571486"/>
          <a:ext cx="3529878" cy="1000132"/>
        </p:xfrm>
        <a:graphic>
          <a:graphicData uri="http://schemas.openxmlformats.org/presentationml/2006/ole">
            <p:oleObj spid="_x0000_s26625" r:id="rId3" imgW="1714500" imgH="482600" progId="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643056"/>
            <a:ext cx="8715436" cy="3500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dirty="0"/>
              <a:t>gde vrednost koeficijenta  </a:t>
            </a:r>
            <a:r>
              <a:rPr lang="en-US" sz="1500" dirty="0" smtClean="0"/>
              <a:t>           </a:t>
            </a:r>
            <a:r>
              <a:rPr lang="sr-Latn-CS" sz="1500" dirty="0" smtClean="0"/>
              <a:t>određujemo </a:t>
            </a:r>
            <a:r>
              <a:rPr lang="sr-Latn-CS" sz="1500" dirty="0"/>
              <a:t>za zadati rizik greške  (najčešće se uzima  = 5% i  = 1%) na osnovu Tablica Studentovog rasporeda za (n – 2) stepena slobode. Na primer, ako je </a:t>
            </a:r>
            <a:r>
              <a:rPr lang="sr-Latn-CS" sz="1500" i="1" dirty="0"/>
              <a:t>n</a:t>
            </a:r>
            <a:r>
              <a:rPr lang="sr-Latn-CS" sz="1500" dirty="0"/>
              <a:t> = 10 za rizik greške 0,05 u Tablici nalazimo9 </a:t>
            </a:r>
            <a:r>
              <a:rPr lang="sr-Latn-CS" sz="1500" i="1" dirty="0"/>
              <a:t> </a:t>
            </a:r>
            <a:r>
              <a:rPr lang="sr-Latn-CS" sz="1500" dirty="0"/>
              <a:t> </a:t>
            </a:r>
            <a:r>
              <a:rPr lang="en-US" sz="1500" dirty="0" smtClean="0"/>
              <a:t>           </a:t>
            </a:r>
            <a:r>
              <a:rPr lang="sr-Latn-CS" sz="1500" dirty="0" smtClean="0"/>
              <a:t>= </a:t>
            </a:r>
            <a:r>
              <a:rPr lang="sr-Latn-CS" sz="1500" i="1" dirty="0"/>
              <a:t>t8;0,05</a:t>
            </a:r>
            <a:r>
              <a:rPr lang="sr-Latn-CS" sz="1500" dirty="0"/>
              <a:t> = 2,306</a:t>
            </a:r>
            <a:r>
              <a:rPr lang="sr-Latn-CS" sz="1500" dirty="0" smtClean="0"/>
              <a:t>.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sr-Latn-CS" sz="1500" dirty="0" smtClean="0"/>
              <a:t>U </a:t>
            </a:r>
            <a:r>
              <a:rPr lang="sr-Latn-CS" sz="1500" dirty="0"/>
              <a:t>testiranju statističkih hipoteza o vrednostima parametara  i  polazimo, takođe, od veličine (93). Najznačajniji i u praktičnim istraživanjima najčešće korišćeni test odnosi se na proveravanje hipoteze da je parametar  jednak nuli.</a:t>
            </a:r>
            <a:endParaRPr lang="en-US" sz="1500" dirty="0"/>
          </a:p>
          <a:p>
            <a:r>
              <a:rPr lang="sr-Latn-CS" sz="1500" u="sng" dirty="0">
                <a:solidFill>
                  <a:srgbClr val="FF0000"/>
                </a:solidFill>
              </a:rPr>
              <a:t>Za testiranje hipoteze =0, potrebno je na osnovu podataka uzorka izračunati vrednost izraza</a:t>
            </a:r>
            <a:r>
              <a:rPr lang="sr-Latn-CS" sz="1500" u="sng" dirty="0" smtClean="0">
                <a:solidFill>
                  <a:srgbClr val="FF0000"/>
                </a:solidFill>
              </a:rPr>
              <a:t>:</a:t>
            </a:r>
            <a:endParaRPr lang="en-US" sz="1500" u="sng" dirty="0" smtClean="0">
              <a:solidFill>
                <a:srgbClr val="FF0000"/>
              </a:solidFill>
            </a:endParaRPr>
          </a:p>
          <a:p>
            <a:endParaRPr lang="en-US" sz="1500" dirty="0"/>
          </a:p>
          <a:p>
            <a:r>
              <a:rPr lang="sr-Latn-CS" sz="1500" dirty="0">
                <a:solidFill>
                  <a:srgbClr val="FF0000"/>
                </a:solidFill>
              </a:rPr>
              <a:t>i uporediti je sa tabličnom vrednošću . Ako je apsolutna vrednost izračunata za tb veća od tablične vrednosti tj. ako je</a:t>
            </a:r>
            <a:endParaRPr lang="en-US" sz="1500" dirty="0">
              <a:solidFill>
                <a:srgbClr val="FF0000"/>
              </a:solidFill>
            </a:endParaRPr>
          </a:p>
          <a:p>
            <a:endParaRPr lang="en-US" sz="1500" dirty="0" smtClean="0"/>
          </a:p>
          <a:p>
            <a:endParaRPr lang="en-US" sz="1500" dirty="0"/>
          </a:p>
          <a:p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357422" y="1549994"/>
          <a:ext cx="500034" cy="378814"/>
        </p:xfrm>
        <a:graphic>
          <a:graphicData uri="http://schemas.openxmlformats.org/presentationml/2006/ole">
            <p:oleObj spid="_x0000_s26627" r:id="rId4" imgW="317225" imgH="241091" progId="">
              <p:embed/>
            </p:oleObj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14414" y="2071684"/>
          <a:ext cx="528050" cy="400038"/>
        </p:xfrm>
        <a:graphic>
          <a:graphicData uri="http://schemas.openxmlformats.org/presentationml/2006/ole">
            <p:oleObj spid="_x0000_s26629" r:id="rId5" imgW="317225" imgH="241091" progId="">
              <p:embed/>
            </p:oleObj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572396" y="3071816"/>
          <a:ext cx="857256" cy="787276"/>
        </p:xfrm>
        <a:graphic>
          <a:graphicData uri="http://schemas.openxmlformats.org/presentationml/2006/ole">
            <p:oleObj spid="_x0000_s26631" r:id="rId6" imgW="469696" imgH="431613" progId="">
              <p:embed/>
            </p:oleObj>
          </a:graphicData>
        </a:graphic>
      </p:graphicFrame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928662" y="4000510"/>
          <a:ext cx="785818" cy="428628"/>
        </p:xfrm>
        <a:graphic>
          <a:graphicData uri="http://schemas.openxmlformats.org/presentationml/2006/ole">
            <p:oleObj spid="_x0000_s26633" r:id="rId7" imgW="571252" imgH="241195" progId="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8"/>
            <a:ext cx="8472518" cy="4451765"/>
          </a:xfrm>
        </p:spPr>
        <p:txBody>
          <a:bodyPr>
            <a:normAutofit/>
          </a:bodyPr>
          <a:lstStyle/>
          <a:p>
            <a:r>
              <a:rPr lang="sr-Latn-CS" sz="1500" u="sng" dirty="0">
                <a:solidFill>
                  <a:srgbClr val="FF0000"/>
                </a:solidFill>
              </a:rPr>
              <a:t>hipotezu =0 odbacujemo sa rizikom  (tada prihvatamo alternativnu hipotezu ); u tom slučaju regresioni koeficijent b možemo koristiti za ocenu uticaja promenljive (faktora) X na promenljivu (proučavanu pojavu) Y.</a:t>
            </a:r>
            <a:endParaRPr lang="en-US" sz="1500" u="sng" dirty="0">
              <a:solidFill>
                <a:srgbClr val="FF0000"/>
              </a:solidFill>
            </a:endParaRPr>
          </a:p>
          <a:p>
            <a:r>
              <a:rPr lang="sr-Latn-CS" sz="1500" u="sng" dirty="0">
                <a:solidFill>
                  <a:srgbClr val="FF0000"/>
                </a:solidFill>
              </a:rPr>
              <a:t>U suprotnom slučaju, tj. kada </a:t>
            </a:r>
            <a:r>
              <a:rPr lang="sr-Latn-CS" sz="1500" u="sng" dirty="0" smtClean="0">
                <a:solidFill>
                  <a:srgbClr val="FF0000"/>
                </a:solidFill>
              </a:rPr>
              <a:t>je</a:t>
            </a:r>
            <a:endParaRPr lang="en-US" sz="1500" u="sng" dirty="0" smtClean="0">
              <a:solidFill>
                <a:srgbClr val="FF0000"/>
              </a:solidFill>
            </a:endParaRPr>
          </a:p>
          <a:p>
            <a:endParaRPr lang="en-US" sz="1500" u="sng" dirty="0">
              <a:solidFill>
                <a:srgbClr val="FF0000"/>
              </a:solidFill>
            </a:endParaRPr>
          </a:p>
          <a:p>
            <a:r>
              <a:rPr lang="sr-Latn-CS" sz="1500" u="sng" dirty="0" smtClean="0">
                <a:solidFill>
                  <a:srgbClr val="FF0000"/>
                </a:solidFill>
              </a:rPr>
              <a:t>hipotezu  </a:t>
            </a:r>
            <a:r>
              <a:rPr lang="sr-Latn-CS" sz="1500" u="sng" dirty="0">
                <a:solidFill>
                  <a:srgbClr val="FF0000"/>
                </a:solidFill>
              </a:rPr>
              <a:t>= 0 ne odbacujemo, uz rizik</a:t>
            </a:r>
            <a:r>
              <a:rPr lang="sr-Latn-CS" sz="1500" dirty="0"/>
              <a:t> . (Eventualnu razliku b – 0 pripisujemo, sa rizikom greške od , uticaju slučajnih kolebanja uzorka).</a:t>
            </a:r>
            <a:endParaRPr lang="en-US" sz="1500" dirty="0"/>
          </a:p>
          <a:p>
            <a:r>
              <a:rPr lang="sr-Latn-CS" sz="1500" dirty="0" smtClean="0"/>
              <a:t>U </a:t>
            </a:r>
            <a:r>
              <a:rPr lang="sr-Latn-CS" sz="1500" dirty="0"/>
              <a:t>ovom slučaju kažemo da se varijacijama promenljive X ne mogu (u statistički značajnoj meri) objasniti varijacije promenljive Y. Prema tome, u tom slučaju, regresioni koeficijent b ne možemo koristiti za ocenu uticaja X na Y.</a:t>
            </a:r>
            <a:endParaRPr lang="en-US" sz="1500" dirty="0"/>
          </a:p>
          <a:p>
            <a:endParaRPr lang="en-US" sz="1500" dirty="0"/>
          </a:p>
          <a:p>
            <a:endParaRPr lang="en-US" sz="1500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3286116" y="785800"/>
          <a:ext cx="1214446" cy="504462"/>
        </p:xfrm>
        <a:graphic>
          <a:graphicData uri="http://schemas.openxmlformats.org/presentationml/2006/ole">
            <p:oleObj spid="_x0000_s27649" r:id="rId3" imgW="622030" imgH="253890" progId="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0"/>
            <a:ext cx="642942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/>
              <a:t>Predviđanje na osnovu regresionog </a:t>
            </a:r>
            <a:r>
              <a:rPr lang="sr-Latn-CS" b="1" dirty="0" smtClean="0"/>
              <a:t>modela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CS" u="sng" dirty="0"/>
              <a:t>Linija regresije </a:t>
            </a:r>
            <a:r>
              <a:rPr lang="sr-Latn-CS" i="1" u="sng" dirty="0"/>
              <a:t>  </a:t>
            </a:r>
            <a:r>
              <a:rPr lang="en-US" i="1" u="sng" dirty="0" smtClean="0"/>
              <a:t>                    </a:t>
            </a:r>
            <a:r>
              <a:rPr lang="sr-Latn-CS" u="sng" dirty="0" smtClean="0"/>
              <a:t>, </a:t>
            </a:r>
            <a:r>
              <a:rPr lang="sr-Latn-CS" u="sng" dirty="0"/>
              <a:t>prilagođena empirijskim podacima iz uzorka po metodu najmanjih kvadrata, predstavlja ocenu prosečnog slaganja varijacija posmatranih pojava u osnovnom skupu. </a:t>
            </a:r>
            <a:endParaRPr lang="en-US" u="sng" dirty="0" smtClean="0"/>
          </a:p>
          <a:p>
            <a:endParaRPr lang="en-US" u="sng" dirty="0"/>
          </a:p>
          <a:p>
            <a:r>
              <a:rPr lang="sr-Latn-CS" u="sng" dirty="0"/>
              <a:t>Tačke na prilagođenoj pravoj, prema tome, predstavljaju ocene prosečnih vrednosti zavisno promenljive </a:t>
            </a:r>
            <a:r>
              <a:rPr lang="sr-Latn-CS" i="1" u="sng" dirty="0"/>
              <a:t>Y</a:t>
            </a:r>
            <a:r>
              <a:rPr lang="sr-Latn-CS" u="sng" dirty="0"/>
              <a:t>, za odgovarajuće vrednosti nezavisno promenljive </a:t>
            </a:r>
            <a:r>
              <a:rPr lang="sr-Latn-CS" i="1" u="sng" dirty="0"/>
              <a:t>X</a:t>
            </a:r>
            <a:r>
              <a:rPr lang="sr-Latn-CS" u="sng" dirty="0"/>
              <a:t>.</a:t>
            </a:r>
            <a:endParaRPr lang="en-US" u="sng" dirty="0"/>
          </a:p>
          <a:p>
            <a:r>
              <a:rPr lang="sr-Latn-CS" u="sng" dirty="0"/>
              <a:t> To nam dopušta da ocenimo prosečne vrednosti zavisno promenljive </a:t>
            </a:r>
            <a:r>
              <a:rPr lang="sr-Latn-CS" i="1" u="sng" dirty="0"/>
              <a:t>Y</a:t>
            </a:r>
            <a:r>
              <a:rPr lang="sr-Latn-CS" u="sng" dirty="0"/>
              <a:t> (u skupu) za vrednost </a:t>
            </a:r>
            <a:r>
              <a:rPr lang="sr-Latn-CS" i="1" u="sng" dirty="0"/>
              <a:t>X</a:t>
            </a:r>
            <a:r>
              <a:rPr lang="sr-Latn-CS" i="1" u="sng" baseline="-25000" dirty="0"/>
              <a:t>1</a:t>
            </a:r>
            <a:r>
              <a:rPr lang="sr-Latn-CS" i="1" u="sng" dirty="0"/>
              <a:t>, X</a:t>
            </a:r>
            <a:r>
              <a:rPr lang="sr-Latn-CS" i="1" u="sng" baseline="-25000" dirty="0"/>
              <a:t>2</a:t>
            </a:r>
            <a:r>
              <a:rPr lang="sr-Latn-CS" i="1" u="sng" dirty="0"/>
              <a:t>, ..., X</a:t>
            </a:r>
            <a:r>
              <a:rPr lang="sr-Latn-CS" i="1" u="sng" baseline="-25000" dirty="0"/>
              <a:t>n</a:t>
            </a:r>
            <a:r>
              <a:rPr lang="sr-Latn-CS" u="sng" dirty="0"/>
              <a:t> nezavisno promenljive </a:t>
            </a:r>
            <a:r>
              <a:rPr lang="sr-Latn-CS" i="1" u="sng" dirty="0"/>
              <a:t>X</a:t>
            </a:r>
            <a:r>
              <a:rPr lang="sr-Latn-CS" u="sng" dirty="0"/>
              <a:t>. </a:t>
            </a:r>
            <a:endParaRPr lang="en-US" u="sng" dirty="0"/>
          </a:p>
          <a:p>
            <a:endParaRPr lang="en-US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3000364" y="1142990"/>
          <a:ext cx="1339258" cy="400038"/>
        </p:xfrm>
        <a:graphic>
          <a:graphicData uri="http://schemas.openxmlformats.org/presentationml/2006/ole">
            <p:oleObj spid="_x0000_s29697" r:id="rId3" imgW="736280" imgH="215806" progId="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Predviđanje na osnovu regresionog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dirty="0"/>
              <a:t>Prema tome, na osnovu regresione </a:t>
            </a:r>
            <a:r>
              <a:rPr lang="sr-Latn-CS" dirty="0" smtClean="0"/>
              <a:t>jednačine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/>
              <a:t> </a:t>
            </a:r>
            <a:r>
              <a:rPr lang="en-US" i="1" dirty="0" smtClean="0"/>
              <a:t>               </a:t>
            </a:r>
            <a:r>
              <a:rPr lang="sr-Latn-CS" i="1" dirty="0" smtClean="0"/>
              <a:t> </a:t>
            </a:r>
            <a:r>
              <a:rPr lang="sr-Latn-CS" i="1" dirty="0"/>
              <a:t>= </a:t>
            </a:r>
            <a:r>
              <a:rPr lang="sr-Latn-CS" dirty="0"/>
              <a:t>– 2,936 + 0,0606 </a:t>
            </a:r>
            <a:r>
              <a:rPr lang="sr-Latn-CS" i="1" dirty="0"/>
              <a:t>X ,</a:t>
            </a:r>
            <a:endParaRPr lang="en-US" dirty="0"/>
          </a:p>
          <a:p>
            <a:r>
              <a:rPr lang="sr-Latn-CS" dirty="0"/>
              <a:t>za svih 12 vrednosti promenljive </a:t>
            </a:r>
            <a:r>
              <a:rPr lang="sr-Latn-CS" i="1" dirty="0"/>
              <a:t>X</a:t>
            </a:r>
            <a:r>
              <a:rPr lang="sr-Latn-CS" dirty="0"/>
              <a:t> (raspoloživog dohotka turista) možemo oceniti prosečne vrednosti promenljive </a:t>
            </a:r>
            <a:r>
              <a:rPr lang="sr-Latn-CS" i="1" dirty="0"/>
              <a:t>Y</a:t>
            </a:r>
            <a:r>
              <a:rPr lang="sr-Latn-CS" dirty="0"/>
              <a:t> (turističke potrošnje) u skupu (svih stranih turista u Crnoj Gori).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dirty="0"/>
              <a:t>Na primer, za dohodak od 100 možemo očekivati prosečnu turističku potrošnju </a:t>
            </a:r>
            <a:r>
              <a:rPr lang="sr-Latn-CS" dirty="0" smtClean="0"/>
              <a:t>od</a:t>
            </a:r>
            <a:endParaRPr lang="en-US" dirty="0" smtClean="0"/>
          </a:p>
          <a:p>
            <a:pPr algn="ctr">
              <a:buNone/>
            </a:pPr>
            <a:r>
              <a:rPr lang="sr-Latn-CS" i="1" dirty="0" smtClean="0"/>
              <a:t> </a:t>
            </a:r>
            <a:r>
              <a:rPr lang="sr-Latn-CS" i="1" dirty="0"/>
              <a:t>(X = </a:t>
            </a:r>
            <a:r>
              <a:rPr lang="sr-Latn-CS" dirty="0"/>
              <a:t>100</a:t>
            </a:r>
            <a:r>
              <a:rPr lang="sr-Latn-CS" i="1" dirty="0"/>
              <a:t>)</a:t>
            </a:r>
            <a:r>
              <a:rPr lang="sr-Latn-CS" dirty="0"/>
              <a:t> = – 2,936 + 0,0606 · 100 = 3,124,</a:t>
            </a:r>
            <a:endParaRPr lang="en-US" dirty="0"/>
          </a:p>
          <a:p>
            <a:r>
              <a:rPr lang="sr-Latn-CS" dirty="0"/>
              <a:t>za X = 240</a:t>
            </a:r>
            <a:r>
              <a:rPr lang="sr-Latn-CS" dirty="0" smtClean="0"/>
              <a:t>,</a:t>
            </a:r>
            <a:endParaRPr lang="en-US" dirty="0" smtClean="0"/>
          </a:p>
          <a:p>
            <a:pPr algn="ctr">
              <a:buNone/>
            </a:pPr>
            <a:r>
              <a:rPr lang="sr-Latn-CS" i="1" dirty="0" smtClean="0"/>
              <a:t>  </a:t>
            </a:r>
            <a:r>
              <a:rPr lang="sr-Latn-CS" i="1" dirty="0"/>
              <a:t>(X </a:t>
            </a:r>
            <a:r>
              <a:rPr lang="sr-Latn-CS" dirty="0"/>
              <a:t>= 240</a:t>
            </a:r>
            <a:r>
              <a:rPr lang="sr-Latn-CS" i="1" dirty="0"/>
              <a:t>)</a:t>
            </a:r>
            <a:r>
              <a:rPr lang="sr-Latn-CS" dirty="0"/>
              <a:t> = – 2,936 + 0,0606 · 240 = 11,608,</a:t>
            </a:r>
            <a:endParaRPr lang="en-US" dirty="0"/>
          </a:p>
          <a:p>
            <a:r>
              <a:rPr lang="sr-Latn-CS" dirty="0"/>
              <a:t>itd.</a:t>
            </a:r>
            <a:endParaRPr lang="en-US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1071538" y="1428742"/>
          <a:ext cx="297305" cy="328600"/>
        </p:xfrm>
        <a:graphic>
          <a:graphicData uri="http://schemas.openxmlformats.org/presentationml/2006/ole">
            <p:oleObj spid="_x0000_s30721" r:id="rId3" imgW="177569" imgH="202936" progId="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285984" y="2928940"/>
          <a:ext cx="296862" cy="328613"/>
        </p:xfrm>
        <a:graphic>
          <a:graphicData uri="http://schemas.openxmlformats.org/presentationml/2006/ole">
            <p:oleObj spid="_x0000_s30723" r:id="rId4" imgW="177569" imgH="202936" progId="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285984" y="3457584"/>
          <a:ext cx="296863" cy="328612"/>
        </p:xfrm>
        <a:graphic>
          <a:graphicData uri="http://schemas.openxmlformats.org/presentationml/2006/ole">
            <p:oleObj spid="_x0000_s30724" r:id="rId5" imgW="177569" imgH="202936" progId="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6"/>
            <a:ext cx="8229600" cy="4380327"/>
          </a:xfrm>
        </p:spPr>
        <p:txBody>
          <a:bodyPr>
            <a:normAutofit fontScale="77500" lnSpcReduction="20000"/>
          </a:bodyPr>
          <a:lstStyle/>
          <a:p>
            <a:r>
              <a:rPr lang="sr-Latn-CS" u="sng" dirty="0"/>
              <a:t>Na isti način možemo da ocenimo, tj. da predvidimo prosečnu turističku potrošnju i za one iznose dohotka koji su veći od 320.000 (ili manji od 100.000). Tako, na primer, za strane turiste čiji raspoloživi godišnji dohodak iznosi 350.000 dinara možemo očekivati prosečnu potrošnju </a:t>
            </a:r>
            <a:r>
              <a:rPr lang="sr-Latn-CS" dirty="0"/>
              <a:t>(u skupu) u iznosu od</a:t>
            </a:r>
            <a:endParaRPr lang="en-US" dirty="0"/>
          </a:p>
          <a:p>
            <a:pPr algn="ctr">
              <a:buNone/>
            </a:pPr>
            <a:r>
              <a:rPr lang="sr-Latn-CS" dirty="0" smtClean="0"/>
              <a:t>(</a:t>
            </a:r>
            <a:r>
              <a:rPr lang="sr-Latn-CS" i="1" dirty="0"/>
              <a:t>X</a:t>
            </a:r>
            <a:r>
              <a:rPr lang="sr-Latn-CS" dirty="0"/>
              <a:t> = 350) = – 2,936 + 0,0606 · 350 = 18,274</a:t>
            </a:r>
            <a:endParaRPr lang="en-US" dirty="0"/>
          </a:p>
          <a:p>
            <a:r>
              <a:rPr lang="sr-Latn-CS" dirty="0"/>
              <a:t>. Važno je, međutim, znati stepen preciznosti ocene </a:t>
            </a:r>
            <a:r>
              <a:rPr lang="sr-Latn-CS" i="1" dirty="0"/>
              <a:t>Yc</a:t>
            </a:r>
            <a:r>
              <a:rPr lang="sr-Latn-CS" dirty="0"/>
              <a:t>. </a:t>
            </a:r>
            <a:endParaRPr lang="en-US" dirty="0" smtClean="0"/>
          </a:p>
          <a:p>
            <a:r>
              <a:rPr lang="sr-Latn-CS" dirty="0" smtClean="0"/>
              <a:t>Drugim </a:t>
            </a:r>
            <a:r>
              <a:rPr lang="sr-Latn-CS" dirty="0"/>
              <a:t>rečima, treba znati interval poverenja vrednosti </a:t>
            </a:r>
            <a:r>
              <a:rPr lang="sr-Latn-CS" i="1" dirty="0"/>
              <a:t>Y'c</a:t>
            </a:r>
            <a:r>
              <a:rPr lang="sr-Latn-CS" dirty="0"/>
              <a:t> </a:t>
            </a:r>
            <a:endParaRPr lang="en-US" dirty="0"/>
          </a:p>
          <a:p>
            <a:r>
              <a:rPr lang="sr-Latn-CS" dirty="0"/>
              <a:t>U određivanju intervala poverenja vrednosti </a:t>
            </a:r>
            <a:r>
              <a:rPr lang="sr-Latn-CS" i="1" dirty="0"/>
              <a:t>Y'c</a:t>
            </a:r>
            <a:r>
              <a:rPr lang="sr-Latn-CS" dirty="0"/>
              <a:t> polazi se (s obzirom na ranije navedene pretpostavke regresionog modela) od činjenice da veličina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428728" y="2071684"/>
          <a:ext cx="296863" cy="328612"/>
        </p:xfrm>
        <a:graphic>
          <a:graphicData uri="http://schemas.openxmlformats.org/presentationml/2006/ole">
            <p:oleObj spid="_x0000_s31746" r:id="rId3" imgW="177569" imgH="202936" progId="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5286380" y="4071948"/>
          <a:ext cx="1571636" cy="768735"/>
        </p:xfrm>
        <a:graphic>
          <a:graphicData uri="http://schemas.openxmlformats.org/presentationml/2006/ole">
            <p:oleObj spid="_x0000_s31747" r:id="rId4" imgW="876300" imgH="431800" progId="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cap="small" dirty="0" smtClean="0"/>
              <a:t>Ekonometrijska analiza tražnje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CS" dirty="0"/>
              <a:t>Kombinujući ekonomsku teoriju, matematiku i statistiku (tj. empirijske podatke i metode statističkog zaključivanja), </a:t>
            </a:r>
            <a:r>
              <a:rPr lang="sr-Latn-CS" u="sng" dirty="0">
                <a:solidFill>
                  <a:srgbClr val="FF0000"/>
                </a:solidFill>
              </a:rPr>
              <a:t>ekonometrija se bavi kvantitativnom analizom ekonomskih pojava</a:t>
            </a:r>
            <a:r>
              <a:rPr lang="sr-Latn-CS" b="1" u="sng" dirty="0"/>
              <a:t>. Deli se na teorijsku i primenjenu ekonometriju. </a:t>
            </a:r>
            <a:endParaRPr lang="en-US" b="1" u="sng" dirty="0"/>
          </a:p>
          <a:p>
            <a:r>
              <a:rPr lang="sr-Latn-CS" b="1" u="sng" dirty="0">
                <a:solidFill>
                  <a:srgbClr val="FF0000"/>
                </a:solidFill>
              </a:rPr>
              <a:t>Teorijska ekonometrija </a:t>
            </a:r>
            <a:r>
              <a:rPr lang="sr-Latn-CS" u="sng" dirty="0"/>
              <a:t>se bavi razvojem prikladnih metoda za merenje ekonomskih relacija.</a:t>
            </a:r>
            <a:endParaRPr lang="en-US" u="sng" dirty="0"/>
          </a:p>
          <a:p>
            <a:r>
              <a:rPr lang="sr-Latn-CS" b="1" u="sng" dirty="0">
                <a:solidFill>
                  <a:srgbClr val="FF0000"/>
                </a:solidFill>
              </a:rPr>
              <a:t> Primenjena ili empirijska ekonometrija </a:t>
            </a:r>
            <a:r>
              <a:rPr lang="sr-Latn-CS" u="sng" dirty="0"/>
              <a:t>bavi se primenom opštih ekonometrijskih metoda u posebnim oblastima ekonomske nauke – teorija tražnje, teorija proizvodnje i dr.</a:t>
            </a:r>
            <a:endParaRPr lang="en-US" u="sng" dirty="0"/>
          </a:p>
          <a:p>
            <a:pPr>
              <a:buNone/>
            </a:pPr>
            <a:r>
              <a:rPr lang="sr-Latn-CS" dirty="0"/>
              <a:t> </a:t>
            </a:r>
            <a:endParaRPr lang="en-US" dirty="0"/>
          </a:p>
          <a:p>
            <a:r>
              <a:rPr lang="sr-Latn-CS" dirty="0"/>
              <a:t> U ovom odeljku ukratko ćemo izložiti osnove ekonometrisjke analize tražnje zasnovane na modelima jedne regresione jednačine.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5"/>
            <a:ext cx="8229600" cy="714379"/>
          </a:xfrm>
        </p:spPr>
        <p:txBody>
          <a:bodyPr>
            <a:normAutofit/>
          </a:bodyPr>
          <a:lstStyle/>
          <a:p>
            <a:r>
              <a:rPr lang="sr-Latn-CS" sz="1500" dirty="0"/>
              <a:t>ima Studentov raspored sa n – 2 stepena slobode, gde je </a:t>
            </a:r>
            <a:r>
              <a:rPr lang="sr-Latn-CS" sz="1500" i="1" dirty="0"/>
              <a:t>Sc</a:t>
            </a:r>
            <a:r>
              <a:rPr lang="sr-Latn-CS" sz="1500" dirty="0"/>
              <a:t> standardna devijacija veličine </a:t>
            </a:r>
            <a:r>
              <a:rPr lang="sr-Latn-CS" sz="1500" i="1" dirty="0"/>
              <a:t>Yc</a:t>
            </a:r>
            <a:r>
              <a:rPr lang="sr-Latn-CS" sz="1500" dirty="0"/>
              <a:t>, odnosno standardna greška ocene veličine </a:t>
            </a:r>
            <a:r>
              <a:rPr lang="sr-Latn-CS" sz="1500" i="1" dirty="0"/>
              <a:t>Yc</a:t>
            </a:r>
            <a:r>
              <a:rPr lang="sr-Latn-CS" sz="1500" dirty="0"/>
              <a:t>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928926" y="928676"/>
          <a:ext cx="2228866" cy="857256"/>
        </p:xfrm>
        <a:graphic>
          <a:graphicData uri="http://schemas.openxmlformats.org/presentationml/2006/ole">
            <p:oleObj spid="_x0000_s32769" r:id="rId3" imgW="1485900" imgH="571500" progId="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42910" y="1928809"/>
            <a:ext cx="8229600" cy="285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sr-Latn-CS" sz="1500" u="sng" dirty="0">
                <a:solidFill>
                  <a:srgbClr val="FF0000"/>
                </a:solidFill>
              </a:rPr>
              <a:t>Interval poverenja </a:t>
            </a:r>
            <a:r>
              <a:rPr lang="sr-Latn-CS" sz="1500" i="1" u="sng" dirty="0">
                <a:solidFill>
                  <a:srgbClr val="FF0000"/>
                </a:solidFill>
              </a:rPr>
              <a:t>Y'c</a:t>
            </a:r>
            <a:r>
              <a:rPr lang="sr-Latn-CS" sz="1500" u="sng" dirty="0">
                <a:solidFill>
                  <a:srgbClr val="FF0000"/>
                </a:solidFill>
              </a:rPr>
              <a:t>, prema tome biće</a:t>
            </a:r>
            <a:endParaRPr lang="en-US" sz="1500" u="sng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928927" y="2643188"/>
          <a:ext cx="3357586" cy="434920"/>
        </p:xfrm>
        <a:graphic>
          <a:graphicData uri="http://schemas.openxmlformats.org/presentationml/2006/ole">
            <p:oleObj spid="_x0000_s32771" r:id="rId4" imgW="1841500" imgH="241300" progId="">
              <p:embed/>
            </p:oleObj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785786" y="3286130"/>
            <a:ext cx="8229600" cy="285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sr-Latn-CS" sz="1500" dirty="0"/>
              <a:t>gde je , kao i do sada, unapred zadati rizik greške.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Predviđanje na osnovu regresionog</a:t>
            </a:r>
            <a:endParaRPr lang="en-US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6248"/>
            <a:ext cx="8229600" cy="3361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>Predviđanje na osnovu regresionog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Latn-CS" dirty="0"/>
              <a:t>Prema obrascima za interval poverenja i standardnu grešku </a:t>
            </a:r>
            <a:r>
              <a:rPr lang="sr-Latn-CS" i="1" dirty="0"/>
              <a:t>Sc</a:t>
            </a:r>
            <a:r>
              <a:rPr lang="sr-Latn-CS" dirty="0"/>
              <a:t> proizlazi da </a:t>
            </a:r>
            <a:r>
              <a:rPr lang="sr-Latn-CS" b="1" u="sng" dirty="0">
                <a:solidFill>
                  <a:srgbClr val="FF0000"/>
                </a:solidFill>
              </a:rPr>
              <a:t>preciznost ocene (predviđanje) zavisi od:</a:t>
            </a:r>
            <a:endParaRPr lang="en-US" b="1" u="sng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dirty="0" smtClean="0"/>
              <a:t>     - </a:t>
            </a:r>
            <a:r>
              <a:rPr lang="sr-Latn-CS" dirty="0" smtClean="0"/>
              <a:t>odstupanja </a:t>
            </a:r>
            <a:r>
              <a:rPr lang="sr-Latn-CS" dirty="0"/>
              <a:t>linije regresije uzorka od empirijskog rasporeda podataka 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     - </a:t>
            </a:r>
            <a:r>
              <a:rPr lang="sr-Latn-CS" dirty="0" smtClean="0"/>
              <a:t>veličine </a:t>
            </a:r>
            <a:r>
              <a:rPr lang="sr-Latn-CS" dirty="0"/>
              <a:t>uzorka 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     - </a:t>
            </a:r>
            <a:r>
              <a:rPr lang="sr-Latn-CS" dirty="0" smtClean="0"/>
              <a:t>disperzije </a:t>
            </a:r>
            <a:r>
              <a:rPr lang="sr-Latn-CS" dirty="0"/>
              <a:t>nezavisno promenljive </a:t>
            </a:r>
            <a:r>
              <a:rPr lang="sr-Latn-CS" i="1" dirty="0"/>
              <a:t>X</a:t>
            </a:r>
            <a:r>
              <a:rPr lang="sr-Latn-CS" dirty="0"/>
              <a:t>  </a:t>
            </a:r>
            <a:endParaRPr lang="en-US" dirty="0"/>
          </a:p>
          <a:p>
            <a:pPr lvl="0">
              <a:buNone/>
            </a:pPr>
            <a:r>
              <a:rPr lang="en-US" dirty="0" smtClean="0"/>
              <a:t>     - </a:t>
            </a:r>
            <a:r>
              <a:rPr lang="sr-Latn-CS" dirty="0" smtClean="0"/>
              <a:t>udaljenosti </a:t>
            </a:r>
            <a:r>
              <a:rPr lang="sr-Latn-CS" dirty="0"/>
              <a:t>vrednosti </a:t>
            </a:r>
            <a:r>
              <a:rPr lang="sr-Latn-CS" i="1" dirty="0"/>
              <a:t>Xc</a:t>
            </a:r>
            <a:r>
              <a:rPr lang="sr-Latn-CS" dirty="0"/>
              <a:t> za koju se vrši predviđanje od proseka </a:t>
            </a:r>
            <a:endParaRPr lang="en-US" dirty="0"/>
          </a:p>
          <a:p>
            <a:r>
              <a:rPr lang="sr-Latn-CS" b="1" u="sng" dirty="0"/>
              <a:t>Manja odstupanja linije regresije uzorka od empirijskog rasporeda podataka</a:t>
            </a:r>
            <a:r>
              <a:rPr lang="sr-Latn-CS" b="1" u="sng" dirty="0" smtClean="0"/>
              <a:t>,</a:t>
            </a:r>
            <a:r>
              <a:rPr lang="en-US" b="1" u="sng" dirty="0" smtClean="0"/>
              <a:t> </a:t>
            </a:r>
            <a:r>
              <a:rPr lang="sr-Latn-CS" b="1" u="sng" dirty="0" smtClean="0"/>
              <a:t> veći </a:t>
            </a:r>
            <a:r>
              <a:rPr lang="sr-Latn-CS" b="1" u="sng" dirty="0"/>
              <a:t>uzorak</a:t>
            </a:r>
            <a:r>
              <a:rPr lang="sr-Latn-CS" b="1" u="sng" dirty="0" smtClean="0"/>
              <a:t>,</a:t>
            </a:r>
            <a:r>
              <a:rPr lang="en-US" b="1" u="sng" dirty="0" smtClean="0"/>
              <a:t> </a:t>
            </a:r>
            <a:r>
              <a:rPr lang="sr-Latn-CS" b="1" u="sng" dirty="0" smtClean="0"/>
              <a:t> </a:t>
            </a:r>
            <a:r>
              <a:rPr lang="sr-Latn-CS" b="1" u="sng" dirty="0"/>
              <a:t>veća disperzija promenljive </a:t>
            </a:r>
            <a:r>
              <a:rPr lang="sr-Latn-CS" b="1" i="1" u="sng" dirty="0"/>
              <a:t>X</a:t>
            </a:r>
            <a:r>
              <a:rPr lang="sr-Latn-CS" b="1" u="sng" dirty="0"/>
              <a:t> i </a:t>
            </a:r>
            <a:r>
              <a:rPr lang="en-US" b="1" u="sng" dirty="0" smtClean="0"/>
              <a:t> </a:t>
            </a:r>
            <a:r>
              <a:rPr lang="sr-Latn-CS" b="1" u="sng" dirty="0" smtClean="0"/>
              <a:t>vrednosti </a:t>
            </a:r>
            <a:r>
              <a:rPr lang="sr-Latn-CS" b="1" i="1" u="sng" dirty="0"/>
              <a:t>Xc</a:t>
            </a:r>
            <a:r>
              <a:rPr lang="sr-Latn-CS" b="1" u="sng" dirty="0"/>
              <a:t> koje su bliže proseku </a:t>
            </a:r>
            <a:r>
              <a:rPr lang="sr-Latn-CS" b="1" i="1" u="sng" dirty="0"/>
              <a:t>X</a:t>
            </a:r>
            <a:r>
              <a:rPr lang="sr-Latn-CS" b="1" u="sng" dirty="0"/>
              <a:t> obezbediće veću preciznost predviđanja (tj. uži interval poverenja) i obrnuto: </a:t>
            </a:r>
            <a:endParaRPr lang="en-US" b="1" u="sng" dirty="0" smtClean="0"/>
          </a:p>
          <a:p>
            <a:endParaRPr lang="en-US" b="1" u="sng" dirty="0" smtClean="0"/>
          </a:p>
          <a:p>
            <a:r>
              <a:rPr lang="sr-Latn-CS" b="1" u="sng" dirty="0" smtClean="0"/>
              <a:t>veća </a:t>
            </a:r>
            <a:r>
              <a:rPr lang="sr-Latn-CS" b="1" u="sng" dirty="0"/>
              <a:t>odstupanja linije regresije uzorka od empirijskog rasporeda podataka</a:t>
            </a:r>
            <a:r>
              <a:rPr lang="sr-Latn-CS" b="1" u="sng" dirty="0" smtClean="0"/>
              <a:t>,</a:t>
            </a:r>
            <a:r>
              <a:rPr lang="en-US" b="1" u="sng" dirty="0" smtClean="0"/>
              <a:t>  </a:t>
            </a:r>
            <a:r>
              <a:rPr lang="sr-Latn-CS" b="1" u="sng" dirty="0" smtClean="0"/>
              <a:t> </a:t>
            </a:r>
            <a:r>
              <a:rPr lang="sr-Latn-CS" b="1" u="sng" dirty="0"/>
              <a:t>manji uzorak, </a:t>
            </a:r>
            <a:r>
              <a:rPr lang="en-US" b="1" u="sng" dirty="0" smtClean="0"/>
              <a:t> </a:t>
            </a:r>
            <a:r>
              <a:rPr lang="sr-Latn-CS" b="1" u="sng" dirty="0" smtClean="0"/>
              <a:t>manja </a:t>
            </a:r>
            <a:r>
              <a:rPr lang="sr-Latn-CS" b="1" u="sng" dirty="0"/>
              <a:t>disperzija promenljive </a:t>
            </a:r>
            <a:r>
              <a:rPr lang="sr-Latn-CS" b="1" i="1" u="sng" dirty="0"/>
              <a:t>X</a:t>
            </a:r>
            <a:r>
              <a:rPr lang="sr-Latn-CS" b="1" u="sng" dirty="0"/>
              <a:t> i vrednosti promenljive </a:t>
            </a:r>
            <a:r>
              <a:rPr lang="sr-Latn-CS" b="1" i="1" u="sng" dirty="0"/>
              <a:t>X(Xc</a:t>
            </a:r>
            <a:r>
              <a:rPr lang="sr-Latn-CS" b="1" u="sng" dirty="0"/>
              <a:t>) koje su udaljenije od sredine </a:t>
            </a:r>
            <a:r>
              <a:rPr lang="sr-Latn-CS" b="1" i="1" u="sng" dirty="0"/>
              <a:t>X</a:t>
            </a:r>
            <a:r>
              <a:rPr lang="sr-Latn-CS" b="1" u="sng" dirty="0"/>
              <a:t> povlače manju preciznost predviđanja (širi interval poverenja za </a:t>
            </a:r>
            <a:r>
              <a:rPr lang="sr-Latn-CS" b="1" i="1" u="sng" dirty="0"/>
              <a:t>Y'c</a:t>
            </a:r>
            <a:r>
              <a:rPr lang="sr-Latn-CS" b="1" u="sng" dirty="0"/>
              <a:t>).</a:t>
            </a:r>
            <a:endParaRPr lang="en-US" b="1" u="sng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/>
              <a:t>Koeficijent linearne determinacije i </a:t>
            </a:r>
            <a:r>
              <a:rPr lang="sr-Latn-CS" b="1" dirty="0" smtClean="0"/>
              <a:t>korelacije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CS" dirty="0"/>
              <a:t>Koeficijent determinacije izračunavamo uporedo sa određivanjem linije regresije na osnovu podataka. </a:t>
            </a:r>
            <a:r>
              <a:rPr lang="sr-Latn-CS" b="1" dirty="0">
                <a:solidFill>
                  <a:srgbClr val="FF0000"/>
                </a:solidFill>
              </a:rPr>
              <a:t>S obzirom na to da izražava odnos između „objašnjenog” i ukupnog varijabiliteta promenljive Y, tj.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b="1" u="sng" dirty="0">
                <a:solidFill>
                  <a:srgbClr val="FF0000"/>
                </a:solidFill>
              </a:rPr>
              <a:t>koeficijent determinacije služi kao (relativna) mera kvaliteta odabranog modela  koja pokazuje stepen u kome je varijabilitet pojave Y objašnjen (determinisan) uticajem faktora X.</a:t>
            </a:r>
            <a:endParaRPr lang="en-US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3000364" y="2143122"/>
          <a:ext cx="2000264" cy="1079789"/>
        </p:xfrm>
        <a:graphic>
          <a:graphicData uri="http://schemas.openxmlformats.org/presentationml/2006/ole">
            <p:oleObj spid="_x0000_s34817" r:id="rId3" imgW="1079032" imgH="583947" progId="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5"/>
            <a:ext cx="8229600" cy="1857388"/>
          </a:xfrm>
        </p:spPr>
        <p:txBody>
          <a:bodyPr>
            <a:normAutofit/>
          </a:bodyPr>
          <a:lstStyle/>
          <a:p>
            <a:r>
              <a:rPr lang="sr-Latn-CS" sz="1500" dirty="0"/>
              <a:t>Koeficijent determinacije (r</a:t>
            </a:r>
            <a:r>
              <a:rPr lang="sr-Latn-CS" sz="1500" baseline="30000" dirty="0"/>
              <a:t>2</a:t>
            </a:r>
            <a:r>
              <a:rPr lang="sr-Latn-CS" sz="1500" dirty="0"/>
              <a:t>) određuje, prema tome, značaj nezavisno promenljive (faktora) X u odnosu na varijaciju zavisno promenljive (proučavane pojave) Y</a:t>
            </a:r>
            <a:r>
              <a:rPr lang="sr-Latn-CS" sz="1500" dirty="0" smtClean="0"/>
              <a:t>.</a:t>
            </a:r>
            <a:endParaRPr lang="en-US" sz="1500" dirty="0" smtClean="0"/>
          </a:p>
          <a:p>
            <a:r>
              <a:rPr lang="sr-Latn-CS" sz="1500" b="1" u="sng" dirty="0" smtClean="0"/>
              <a:t> </a:t>
            </a:r>
            <a:r>
              <a:rPr lang="sr-Latn-CS" sz="1500" b="1" u="sng" dirty="0"/>
              <a:t>Ukoliko je veća vrednost koeficijenta determinacije, utoliko se, razume se, manji deo ukupne varijacije pojave Y duguje uticaju drugih faktora. Ako je, na primer, r</a:t>
            </a:r>
            <a:r>
              <a:rPr lang="sr-Latn-CS" sz="1500" b="1" u="sng" baseline="30000" dirty="0"/>
              <a:t>2</a:t>
            </a:r>
            <a:r>
              <a:rPr lang="sr-Latn-CS" sz="1500" b="1" u="sng" dirty="0"/>
              <a:t> = 0,70, to znači da se 70% od ukupne varijacije posmatrane pojave Y duguje promenama faktora X; drugim rečima 30% od ukupne varijacije pojave Y posledica je dejstva ostalih faktora.</a:t>
            </a:r>
            <a:endParaRPr lang="en-US" sz="1500" b="1" u="sng" dirty="0"/>
          </a:p>
          <a:p>
            <a:r>
              <a:rPr lang="sr-Latn-CS" sz="1500" dirty="0" smtClean="0"/>
              <a:t>Kvadratni </a:t>
            </a:r>
            <a:r>
              <a:rPr lang="sr-Latn-CS" sz="1500" dirty="0"/>
              <a:t>koren koeficijent determinacije: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1142976" y="2071684"/>
          <a:ext cx="1913296" cy="1000132"/>
        </p:xfrm>
        <a:graphic>
          <a:graphicData uri="http://schemas.openxmlformats.org/presentationml/2006/ole">
            <p:oleObj spid="_x0000_s36865" r:id="rId3" imgW="1257300" imgH="660400" progId="">
              <p:embed/>
            </p:oleObj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500562" y="2143122"/>
          <a:ext cx="1637971" cy="857256"/>
        </p:xfrm>
        <a:graphic>
          <a:graphicData uri="http://schemas.openxmlformats.org/presentationml/2006/ole">
            <p:oleObj spid="_x0000_s36867" r:id="rId4" imgW="1016000" imgH="533400" progId="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643306" y="2357436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dirty="0"/>
              <a:t>ili 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5804" y="3071816"/>
            <a:ext cx="8229600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sr-Latn-CS" sz="1600" b="1" u="sng" dirty="0">
                <a:solidFill>
                  <a:srgbClr val="FF0000"/>
                </a:solidFill>
              </a:rPr>
              <a:t>naziva se koeficijentom korelacije</a:t>
            </a:r>
            <a:r>
              <a:rPr lang="sr-Latn-CS" sz="1600" dirty="0"/>
              <a:t>. Ovaj koeficijent predstavlja takođe relativnu meru stepena linearne zavisnosti između promenljivih X i Y.</a:t>
            </a:r>
            <a:endParaRPr lang="en-US" sz="1600" dirty="0"/>
          </a:p>
          <a:p>
            <a:r>
              <a:rPr lang="sr-Latn-CS" sz="1600" b="1" u="sng" dirty="0">
                <a:solidFill>
                  <a:srgbClr val="FF0000"/>
                </a:solidFill>
              </a:rPr>
              <a:t> </a:t>
            </a:r>
            <a:endParaRPr lang="en-US" sz="1600" b="1" u="sng" dirty="0">
              <a:solidFill>
                <a:srgbClr val="FF0000"/>
              </a:solidFill>
            </a:endParaRPr>
          </a:p>
          <a:p>
            <a:r>
              <a:rPr lang="sr-Latn-CS" sz="1600" b="1" u="sng" dirty="0">
                <a:solidFill>
                  <a:srgbClr val="FF0000"/>
                </a:solidFill>
              </a:rPr>
              <a:t>Izbor predznaka korena zavisi od predznaka regresionog koeficijenta b: ako je b&lt;0, za r uzimamo predznak minus, i obrnuto, ako je b &gt; 0, za r uzimamo pozitivan predznak. </a:t>
            </a:r>
            <a:endParaRPr lang="en-US" sz="1600" b="1" u="sng" dirty="0">
              <a:solidFill>
                <a:srgbClr val="FF0000"/>
              </a:solidFill>
            </a:endParaRPr>
          </a:p>
          <a:p>
            <a:r>
              <a:rPr lang="sr-Latn-CS" sz="1600" b="1" u="sng" dirty="0">
                <a:solidFill>
                  <a:srgbClr val="FF0000"/>
                </a:solidFill>
              </a:rPr>
              <a:t> 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sr-Latn-CS" sz="1600" dirty="0"/>
              <a:t>Vrednost koeficijenta korelacije r može se kretati od –1 do +1</a:t>
            </a:r>
            <a:r>
              <a:rPr lang="sr-Latn-CS" sz="1600" dirty="0" smtClean="0"/>
              <a:t>.</a:t>
            </a:r>
            <a:endParaRPr lang="en-US" sz="1600" dirty="0" smtClean="0"/>
          </a:p>
          <a:p>
            <a:r>
              <a:rPr lang="sr-Latn-CS" sz="1600" dirty="0" smtClean="0"/>
              <a:t> </a:t>
            </a:r>
            <a:r>
              <a:rPr lang="sr-Latn-CS" sz="1600" b="1" u="sng" dirty="0"/>
              <a:t>Ukoliko je ova vrednost bliža jedinici, utoliko je linearna zavisnost između promenljivih X i Y jača, odnosno ukoliko je vrednost koeficijenta korelacije bliža nuli, utoliko je zavisnost labavija, pri čemu pozitivne vrednosti izražavaju pozitivnu ili direktnu, a negativne vrednosti negativnu ili inverznu korelaciju.</a:t>
            </a:r>
            <a:endParaRPr lang="en-US" sz="1600" b="1" u="sng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643470"/>
          </a:xfrm>
        </p:spPr>
        <p:txBody>
          <a:bodyPr>
            <a:noAutofit/>
          </a:bodyPr>
          <a:lstStyle/>
          <a:p>
            <a:r>
              <a:rPr lang="sr-Latn-CS" sz="1600" b="1" u="sng" dirty="0">
                <a:solidFill>
                  <a:srgbClr val="FF0000"/>
                </a:solidFill>
              </a:rPr>
              <a:t>Pri interpretaciji koeficijenta korelacije treba postupati </a:t>
            </a:r>
            <a:r>
              <a:rPr lang="sr-Latn-CS" sz="1600" b="1" u="sng" dirty="0" smtClean="0">
                <a:solidFill>
                  <a:srgbClr val="FF0000"/>
                </a:solidFill>
              </a:rPr>
              <a:t>obazrivo</a:t>
            </a:r>
            <a:endParaRPr lang="en-US" sz="16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6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dirty="0" smtClean="0"/>
              <a:t>      - </a:t>
            </a:r>
            <a:r>
              <a:rPr lang="sr-Latn-CS" sz="1600" b="1" u="sng" dirty="0" smtClean="0"/>
              <a:t>Ako </a:t>
            </a:r>
            <a:r>
              <a:rPr lang="sr-Latn-CS" sz="1600" b="1" u="sng" dirty="0"/>
              <a:t>je, na primer vrednost koeficijenta korelacije nula</a:t>
            </a:r>
            <a:r>
              <a:rPr lang="sr-Latn-CS" sz="1600" b="1" u="sng" dirty="0">
                <a:solidFill>
                  <a:srgbClr val="FF0000"/>
                </a:solidFill>
              </a:rPr>
              <a:t>, to znači da između posmatranih pojava ne postoji linearna zavisnost, ali to nikako ne znači da između njih ne postoji neka druga nelinearna zavisnost, možda čak i vrlo </a:t>
            </a:r>
            <a:r>
              <a:rPr lang="sr-Latn-CS" sz="1600" b="1" u="sng" dirty="0" smtClean="0">
                <a:solidFill>
                  <a:srgbClr val="FF0000"/>
                </a:solidFill>
              </a:rPr>
              <a:t>jaka</a:t>
            </a:r>
            <a:r>
              <a:rPr lang="sr-Latn-CS" sz="1600" dirty="0" smtClean="0"/>
              <a:t>.</a:t>
            </a:r>
            <a:endParaRPr lang="en-US" sz="1600" dirty="0" smtClean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smtClean="0"/>
              <a:t>        </a:t>
            </a:r>
            <a:r>
              <a:rPr lang="en-US" sz="1600" b="1" u="sng" dirty="0" smtClean="0"/>
              <a:t>- </a:t>
            </a:r>
            <a:r>
              <a:rPr lang="sr-Latn-CS" sz="1600" b="1" u="sng" dirty="0" smtClean="0"/>
              <a:t>Isto </a:t>
            </a:r>
            <a:r>
              <a:rPr lang="sr-Latn-CS" sz="1600" b="1" u="sng" dirty="0"/>
              <a:t>tako može se desiti da između posmatranih pojava ne postoji nikakva ni direktna ni posredna veza pa da ipak koeficijent korelacije ima visoku vrednost. </a:t>
            </a:r>
            <a:r>
              <a:rPr lang="sr-Latn-CS" sz="1600" b="1" u="sng" dirty="0">
                <a:solidFill>
                  <a:srgbClr val="FF0000"/>
                </a:solidFill>
              </a:rPr>
              <a:t>To može nastupiti u slučaju kada dve međusobno nezavisne pojave imaju u toku jednog perioda istosmerna gibanja</a:t>
            </a:r>
            <a:r>
              <a:rPr lang="sr-Latn-CS" sz="1600" b="1" u="sng" dirty="0"/>
              <a:t>. </a:t>
            </a:r>
            <a:endParaRPr lang="en-US" sz="1600" b="1" u="sng" smtClean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smtClean="0"/>
              <a:t>         - </a:t>
            </a:r>
            <a:r>
              <a:rPr lang="sr-Latn-CS" sz="1600" b="1" u="sng" dirty="0" smtClean="0"/>
              <a:t>Najzad, može se desiti da dve pojave stoje u jakoj međusobnoj vezi, a da koeficijent korelacije ne pokazuje visok stepen slaganja njihovih varijacija. </a:t>
            </a:r>
            <a:r>
              <a:rPr lang="sr-Latn-CS" sz="1600" b="1" u="sng" dirty="0" smtClean="0">
                <a:solidFill>
                  <a:srgbClr val="FF0000"/>
                </a:solidFill>
              </a:rPr>
              <a:t>To je slučaj kada varijacije dveju pojava pokazuju kvantitativno slaganje sa zaostajanjem posle određenog vremenskog perioda.</a:t>
            </a:r>
            <a:r>
              <a:rPr lang="sr-Latn-CS" sz="1600" b="1" u="sng" dirty="0" smtClean="0"/>
              <a:t> 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800" b="1" dirty="0"/>
              <a:t>Dvodimenzionalni linearni regresioni model </a:t>
            </a:r>
            <a:r>
              <a:rPr lang="sr-Latn-CS" sz="2800" b="1" dirty="0" smtClean="0"/>
              <a:t>tražnje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CS" u="sng" dirty="0"/>
              <a:t>Pretpostavimo da želimo da ispitamo zavisnost izdataka za turistička putovanja i raspoloživog dohotka kod domaćinstava određenog grada (koji se javlja kao izvor turističke tražnje). Ako sa </a:t>
            </a:r>
            <a:r>
              <a:rPr lang="sr-Latn-CS" i="1" u="sng" dirty="0"/>
              <a:t>X</a:t>
            </a:r>
            <a:r>
              <a:rPr lang="sr-Latn-CS" u="sng" dirty="0"/>
              <a:t> označimo raspoloživi dohodak, a sa </a:t>
            </a:r>
            <a:r>
              <a:rPr lang="sr-Latn-CS" i="1" u="sng" dirty="0"/>
              <a:t>Y</a:t>
            </a:r>
            <a:r>
              <a:rPr lang="sr-Latn-CS" u="sng" dirty="0"/>
              <a:t> izdatke za turistička putovanja, možemo postulirati da je</a:t>
            </a:r>
            <a:endParaRPr lang="en-US" u="sng" dirty="0"/>
          </a:p>
          <a:p>
            <a:pPr algn="ctr">
              <a:buNone/>
            </a:pPr>
            <a:r>
              <a:rPr lang="sr-Latn-CS" i="1" dirty="0"/>
              <a:t>Y = f(X)</a:t>
            </a:r>
            <a:endParaRPr lang="en-US" dirty="0"/>
          </a:p>
          <a:p>
            <a:r>
              <a:rPr lang="sr-Latn-CS" dirty="0"/>
              <a:t>tj. da je </a:t>
            </a:r>
            <a:r>
              <a:rPr lang="sr-Latn-CS" i="1" dirty="0"/>
              <a:t>Y</a:t>
            </a:r>
            <a:r>
              <a:rPr lang="sr-Latn-CS" dirty="0"/>
              <a:t> neka funkcija od </a:t>
            </a:r>
            <a:r>
              <a:rPr lang="sr-Latn-CS" i="1" dirty="0"/>
              <a:t>X</a:t>
            </a:r>
            <a:r>
              <a:rPr lang="sr-Latn-CS" dirty="0"/>
              <a:t>, odnosno da izdaci za turistička putovanja (</a:t>
            </a:r>
            <a:r>
              <a:rPr lang="sr-Latn-CS" i="1" dirty="0"/>
              <a:t>Y</a:t>
            </a:r>
            <a:r>
              <a:rPr lang="sr-Latn-CS" dirty="0"/>
              <a:t>) na neki način (</a:t>
            </a:r>
            <a:r>
              <a:rPr lang="sr-Latn-CS" i="1" dirty="0"/>
              <a:t>f</a:t>
            </a:r>
            <a:r>
              <a:rPr lang="sr-Latn-CS" dirty="0"/>
              <a:t>) zavise od raspoloživog dohotka (</a:t>
            </a:r>
            <a:r>
              <a:rPr lang="sr-Latn-CS" i="1" dirty="0"/>
              <a:t>X</a:t>
            </a:r>
            <a:r>
              <a:rPr lang="sr-Latn-CS" dirty="0"/>
              <a:t>). </a:t>
            </a:r>
            <a:endParaRPr lang="en-US" dirty="0"/>
          </a:p>
          <a:p>
            <a:r>
              <a:rPr lang="sr-Latn-CS" b="1" u="sng" dirty="0"/>
              <a:t>Promenljiva </a:t>
            </a:r>
            <a:r>
              <a:rPr lang="sr-Latn-CS" b="1" i="1" u="sng" dirty="0"/>
              <a:t>Y</a:t>
            </a:r>
            <a:r>
              <a:rPr lang="sr-Latn-CS" b="1" u="sng" dirty="0"/>
              <a:t> naziva se zavisno</a:t>
            </a:r>
            <a:r>
              <a:rPr lang="sr-Latn-CS" b="1" i="1" u="sng" dirty="0"/>
              <a:t> </a:t>
            </a:r>
            <a:r>
              <a:rPr lang="sr-Latn-CS" b="1" u="sng" dirty="0"/>
              <a:t>promenljivom veličinom, a promenljiva </a:t>
            </a:r>
            <a:r>
              <a:rPr lang="sr-Latn-CS" b="1" i="1" u="sng" dirty="0"/>
              <a:t>X</a:t>
            </a:r>
            <a:r>
              <a:rPr lang="sr-Latn-CS" b="1" u="sng" dirty="0"/>
              <a:t> nezavisno promenljivom ili objašnjavajućom (eksplanatornom ) promenljivom</a:t>
            </a:r>
            <a:r>
              <a:rPr lang="sr-Latn-CS" dirty="0"/>
              <a:t> (s obzirom da, po pretpostavci, razlikama odnosno promenama u dohotku objašnjavamo razlike odnosno promene u izdacima).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3100" b="1" dirty="0" smtClean="0"/>
              <a:t>Dvodimenzionalni linearni regresioni model tra</a:t>
            </a:r>
            <a:r>
              <a:rPr lang="sr-Latn-CS" b="1" dirty="0" smtClean="0"/>
              <a:t>žnje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CS" i="1" u="sng" dirty="0"/>
              <a:t>Prvi korak</a:t>
            </a:r>
            <a:r>
              <a:rPr lang="sr-Latn-CS" u="sng" dirty="0"/>
              <a:t> </a:t>
            </a:r>
            <a:r>
              <a:rPr lang="sr-Latn-CS" dirty="0"/>
              <a:t>u ekonometrijskom istraživanju </a:t>
            </a:r>
            <a:r>
              <a:rPr lang="sr-Latn-CS" u="sng" dirty="0">
                <a:solidFill>
                  <a:srgbClr val="FF0000"/>
                </a:solidFill>
              </a:rPr>
              <a:t>tražnje sastoji se u tome da se specifikuje (ekonometrijski) model tražnje, tj. da se odredi oblik zavisnosti (</a:t>
            </a:r>
            <a:r>
              <a:rPr lang="sr-Latn-CS" i="1" u="sng" dirty="0">
                <a:solidFill>
                  <a:srgbClr val="FF0000"/>
                </a:solidFill>
              </a:rPr>
              <a:t>f</a:t>
            </a:r>
            <a:r>
              <a:rPr lang="sr-Latn-CS" u="sng" dirty="0">
                <a:solidFill>
                  <a:srgbClr val="FF0000"/>
                </a:solidFill>
              </a:rPr>
              <a:t>) između varijabli koje figurišu u modelu.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dirty="0"/>
              <a:t> </a:t>
            </a:r>
            <a:r>
              <a:rPr lang="sr-Latn-CS" u="sng" dirty="0"/>
              <a:t>Kao kriterijumi </a:t>
            </a:r>
            <a:r>
              <a:rPr lang="sr-Latn-CS" dirty="0"/>
              <a:t>u izboru matematičkog oblika tražnje najčešće </a:t>
            </a:r>
            <a:r>
              <a:rPr lang="sr-Latn-CS" dirty="0" smtClean="0"/>
              <a:t>koriste:</a:t>
            </a:r>
            <a:endParaRPr lang="en-US" dirty="0" smtClean="0"/>
          </a:p>
          <a:p>
            <a:r>
              <a:rPr lang="en-US" u="sng" dirty="0" smtClean="0"/>
              <a:t>- </a:t>
            </a:r>
            <a:r>
              <a:rPr lang="sr-Latn-CS" u="sng" dirty="0" smtClean="0"/>
              <a:t>stepen </a:t>
            </a:r>
            <a:r>
              <a:rPr lang="sr-Latn-CS" u="sng" dirty="0"/>
              <a:t>prilagođavanja modela empirijskim podacima (čiju meru predstavlja, na primer, koeficijent determinacije), </a:t>
            </a:r>
            <a:endParaRPr lang="en-US" u="sng" dirty="0" smtClean="0"/>
          </a:p>
          <a:p>
            <a:pPr>
              <a:buNone/>
            </a:pPr>
            <a:r>
              <a:rPr lang="en-US" u="sng" dirty="0" smtClean="0"/>
              <a:t>      - </a:t>
            </a:r>
            <a:r>
              <a:rPr lang="sr-Latn-CS" u="sng" dirty="0" smtClean="0"/>
              <a:t>jednostavnost </a:t>
            </a:r>
            <a:r>
              <a:rPr lang="sr-Latn-CS" u="sng" dirty="0"/>
              <a:t>modela u pogledu ocenjivanja parametara i </a:t>
            </a:r>
            <a:r>
              <a:rPr lang="sr-Latn-CS" u="sng" dirty="0" smtClean="0"/>
              <a:t>“</a:t>
            </a:r>
            <a:endParaRPr lang="en-US" u="sng" dirty="0" smtClean="0"/>
          </a:p>
          <a:p>
            <a:pPr>
              <a:buNone/>
            </a:pPr>
            <a:r>
              <a:rPr lang="en-US" u="sng" dirty="0" smtClean="0"/>
              <a:t>      - </a:t>
            </a:r>
            <a:r>
              <a:rPr lang="sr-Latn-CS" u="sng" dirty="0" smtClean="0"/>
              <a:t>podobnosti</a:t>
            </a:r>
            <a:r>
              <a:rPr lang="sr-Latn-CS" u="sng" dirty="0"/>
              <a:t>” modela u pogledu tumačenja numeričkih vrednosti parametara koje odabrani model sadrži. </a:t>
            </a:r>
            <a:endParaRPr lang="en-US" u="sng" dirty="0"/>
          </a:p>
          <a:p>
            <a:r>
              <a:rPr lang="sr-Latn-CS" dirty="0"/>
              <a:t>Uzimajući u obzir ove kriterijume, u ekonometrijskoj analizi tražnje najčešće se korist linearni i linerano-logaritamski model te drugi modeli koji se podesnim transformacijama svode na linearan oblik.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8"/>
            <a:ext cx="8229600" cy="857250"/>
          </a:xfrm>
        </p:spPr>
        <p:txBody>
          <a:bodyPr>
            <a:normAutofit/>
          </a:bodyPr>
          <a:lstStyle/>
          <a:p>
            <a:r>
              <a:rPr lang="sr-Latn-CS" sz="2800" b="1" dirty="0" smtClean="0"/>
              <a:t>Dvodimenzionalni linearni regresioni model tražnje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CS" dirty="0"/>
              <a:t>Pretpostavimo da smo iz skupa svih četvoročlanih domaćinstava jednog </a:t>
            </a:r>
            <a:r>
              <a:rPr lang="sr-Latn-CS" b="1" u="sng" dirty="0"/>
              <a:t>grada po principu slučajnosti odabrali uzorak od 200 domaćinstava i</a:t>
            </a:r>
            <a:r>
              <a:rPr lang="sr-Latn-CS" dirty="0"/>
              <a:t> da smo za svako </a:t>
            </a:r>
            <a:r>
              <a:rPr lang="sr-Latn-CS" b="1" dirty="0"/>
              <a:t>domaćinstvo utvrdili godišnje izdatke za turistička putovanja (</a:t>
            </a:r>
            <a:r>
              <a:rPr lang="sr-Latn-CS" b="1" i="1" dirty="0"/>
              <a:t>Y</a:t>
            </a:r>
            <a:r>
              <a:rPr lang="sr-Latn-CS" b="1" dirty="0"/>
              <a:t>) i visinu dohotka (</a:t>
            </a:r>
            <a:r>
              <a:rPr lang="sr-Latn-CS" b="1" i="1" dirty="0"/>
              <a:t>X</a:t>
            </a:r>
            <a:r>
              <a:rPr lang="sr-Latn-CS" b="1" dirty="0"/>
              <a:t>).</a:t>
            </a:r>
            <a:endParaRPr lang="en-US" b="1" dirty="0"/>
          </a:p>
          <a:p>
            <a:r>
              <a:rPr lang="sr-Latn-CS" dirty="0"/>
              <a:t>Pretpostavimo takođe da je zavisnost izdataka za turistička putovanja od raspoloživog dohotka </a:t>
            </a:r>
            <a:r>
              <a:rPr lang="sr-Latn-CS" u="sng" dirty="0"/>
              <a:t>linearnog </a:t>
            </a:r>
            <a:r>
              <a:rPr lang="sr-Latn-CS" u="sng" dirty="0" smtClean="0"/>
              <a:t>oblika</a:t>
            </a:r>
            <a:endParaRPr lang="en-US" u="sng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dirty="0"/>
              <a:t>gde su  i  parametri (određeni brojevi) a  slučajna promenljiva (slučajno odstupanje ili stohastička greška).</a:t>
            </a:r>
            <a:endParaRPr lang="en-US" dirty="0"/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214678" y="3067832"/>
          <a:ext cx="2071702" cy="418324"/>
        </p:xfrm>
        <a:graphic>
          <a:graphicData uri="http://schemas.openxmlformats.org/presentationml/2006/ole">
            <p:oleObj spid="_x0000_s1025" r:id="rId3" imgW="990170" imgH="203112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6"/>
            <a:ext cx="8229600" cy="871533"/>
          </a:xfrm>
        </p:spPr>
        <p:txBody>
          <a:bodyPr>
            <a:normAutofit fontScale="47500" lnSpcReduction="20000"/>
          </a:bodyPr>
          <a:lstStyle/>
          <a:p>
            <a:r>
              <a:rPr lang="sr-Latn-CS" dirty="0"/>
              <a:t>Domaćinstva sa istim raspoloživim dohotkom, recimo </a:t>
            </a:r>
            <a:r>
              <a:rPr lang="sr-Latn-CS" i="1" dirty="0"/>
              <a:t>X</a:t>
            </a:r>
            <a:r>
              <a:rPr lang="sr-Latn-CS" dirty="0"/>
              <a:t>', po pravilu nemaju iste izdatke za turistička putovanja. Pretpostavimo da među 200 anketiranih domaćinstava </a:t>
            </a:r>
            <a:r>
              <a:rPr lang="sr-Latn-CS" b="1" dirty="0"/>
              <a:t>ima 3 domaćinstva sa jednakim dohotkom X'. Njihovi izdaci za turistička putovanja</a:t>
            </a:r>
            <a:endParaRPr lang="en-US" b="1" dirty="0"/>
          </a:p>
          <a:p>
            <a:endParaRPr 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928662" y="983763"/>
          <a:ext cx="1785950" cy="529170"/>
        </p:xfrm>
        <a:graphic>
          <a:graphicData uri="http://schemas.openxmlformats.org/presentationml/2006/ole">
            <p:oleObj spid="_x0000_s18433" r:id="rId3" imgW="774364" imgH="228501" progId="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000100" y="1626704"/>
          <a:ext cx="1714512" cy="489861"/>
        </p:xfrm>
        <a:graphic>
          <a:graphicData uri="http://schemas.openxmlformats.org/presentationml/2006/ole">
            <p:oleObj spid="_x0000_s18435" r:id="rId4" imgW="800100" imgH="228600" progId="">
              <p:embed/>
            </p:oleObj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928662" y="2269645"/>
          <a:ext cx="1785950" cy="516419"/>
        </p:xfrm>
        <a:graphic>
          <a:graphicData uri="http://schemas.openxmlformats.org/presentationml/2006/ole">
            <p:oleObj spid="_x0000_s18437" r:id="rId5" imgW="787400" imgH="228600" progId="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071802" y="105520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/>
              <a:t>(za prvo domaćinstvo)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71802" y="169814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/>
              <a:t>(za drugo domaćinstvo)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71802" y="2341084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/>
              <a:t>(za treće domaćinstvo)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28596" y="2771787"/>
            <a:ext cx="8229600" cy="18002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sr-Latn-CS" sz="1500" dirty="0"/>
              <a:t>sastoje se iz dve komponente: „</a:t>
            </a:r>
            <a:r>
              <a:rPr lang="sr-Latn-CS" sz="1500" u="sng" dirty="0">
                <a:solidFill>
                  <a:srgbClr val="FF0000"/>
                </a:solidFill>
              </a:rPr>
              <a:t>sistematske” komponente (  + X' ) koja je jednaka za sva tri domaćinstva (i zavisi samo od visine dohotka X') i „slučajne” komponente </a:t>
            </a:r>
            <a:r>
              <a:rPr lang="sr-Latn-CS" sz="1500" u="sng" baseline="-25000" dirty="0">
                <a:solidFill>
                  <a:srgbClr val="FF0000"/>
                </a:solidFill>
              </a:rPr>
              <a:t>1</a:t>
            </a:r>
            <a:r>
              <a:rPr lang="sr-Latn-CS" sz="1500" u="sng" dirty="0">
                <a:solidFill>
                  <a:srgbClr val="FF0000"/>
                </a:solidFill>
              </a:rPr>
              <a:t>, </a:t>
            </a:r>
            <a:r>
              <a:rPr lang="sr-Latn-CS" sz="1500" u="sng" baseline="-25000" dirty="0">
                <a:solidFill>
                  <a:srgbClr val="FF0000"/>
                </a:solidFill>
              </a:rPr>
              <a:t>2</a:t>
            </a:r>
            <a:r>
              <a:rPr lang="sr-Latn-CS" sz="1500" u="sng" dirty="0">
                <a:solidFill>
                  <a:srgbClr val="FF0000"/>
                </a:solidFill>
              </a:rPr>
              <a:t> odnosno </a:t>
            </a:r>
            <a:r>
              <a:rPr lang="sr-Latn-CS" sz="1500" u="sng" baseline="-25000" dirty="0">
                <a:solidFill>
                  <a:srgbClr val="FF0000"/>
                </a:solidFill>
              </a:rPr>
              <a:t>3</a:t>
            </a:r>
            <a:r>
              <a:rPr lang="sr-Latn-CS" sz="1500" u="sng" dirty="0">
                <a:solidFill>
                  <a:srgbClr val="FF0000"/>
                </a:solidFill>
              </a:rPr>
              <a:t> koja je različita za svako domaćinstvo.</a:t>
            </a:r>
            <a:endParaRPr lang="en-US" sz="1500" u="sng" dirty="0">
              <a:solidFill>
                <a:srgbClr val="FF0000"/>
              </a:solidFill>
            </a:endParaRPr>
          </a:p>
          <a:p>
            <a:r>
              <a:rPr lang="sr-Latn-CS" sz="1500" dirty="0"/>
              <a:t> Neka od ovih slučajnih odstupanja su negativna, a neka pozitivna, tako da je njihov zbir, pod pretpostavkom da smo izabrali pravilan oblik regresione zavisnosti, jednak nuli</a:t>
            </a:r>
            <a:r>
              <a:rPr lang="sr-Latn-CS" sz="1500" dirty="0" smtClean="0"/>
              <a:t>.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sr-Latn-CS" sz="1500" dirty="0" smtClean="0"/>
              <a:t> </a:t>
            </a:r>
            <a:r>
              <a:rPr lang="sr-Latn-CS" sz="1500" b="1" u="sng" dirty="0"/>
              <a:t>To znači da na istom nivou dohotka izdaci za turistička putovanja variraju od jednog do drugog domaćinstva, ali da se te individualne razlike u masi slučajeva potiru.</a:t>
            </a:r>
            <a:endParaRPr lang="en-US" sz="1500" b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6"/>
            <a:ext cx="8229600" cy="4023137"/>
          </a:xfrm>
        </p:spPr>
        <p:txBody>
          <a:bodyPr>
            <a:normAutofit fontScale="47500" lnSpcReduction="20000"/>
          </a:bodyPr>
          <a:lstStyle/>
          <a:p>
            <a:r>
              <a:rPr lang="sr-Latn-CS" b="1" u="sng" dirty="0">
                <a:solidFill>
                  <a:srgbClr val="FF0000"/>
                </a:solidFill>
              </a:rPr>
              <a:t>Razlozi koji dovode do odstupanja izdataka pojedinih domaćinstava od proseka</a:t>
            </a:r>
            <a:r>
              <a:rPr lang="sr-Latn-CS" dirty="0"/>
              <a:t>, odnosno od regresijske vrednosti </a:t>
            </a:r>
            <a:r>
              <a:rPr lang="sr-Latn-CS" i="1" dirty="0"/>
              <a:t>a + bX'</a:t>
            </a:r>
            <a:r>
              <a:rPr lang="sr-Latn-CS" dirty="0"/>
              <a:t> su sledeći:</a:t>
            </a:r>
            <a:endParaRPr lang="en-US" dirty="0"/>
          </a:p>
          <a:p>
            <a:r>
              <a:rPr lang="sr-Latn-CS" dirty="0"/>
              <a:t>1. Prilikom razmatranja zavisnosti izdataka za turistička putovanja od visine raspoloživog dohotka </a:t>
            </a:r>
            <a:r>
              <a:rPr lang="sr-Latn-CS" b="1" u="sng" dirty="0">
                <a:solidFill>
                  <a:srgbClr val="FF0000"/>
                </a:solidFill>
              </a:rPr>
              <a:t>nismo uzeli u obzir sva obeležja domaćinsta</a:t>
            </a:r>
            <a:r>
              <a:rPr lang="sr-Latn-CS" dirty="0"/>
              <a:t>va koja utiču na visinu ovih izdataka. Nismo, na primer, uzeli u obzir starost, kulturne navike i obrazovni nivo članova domaćinstava, da li domaćinstvo poseduje automobil itd. Uzimanje u obzir ovih i drugih faktora moglo bi da doprinese potpunijem objašnjenju zavisnosti izdataka za turistička putovanja od dohotka. Međutim, kako je broj ovih faktora veliki, a uticaj pojedinih relativno beznačajan, mi ih u analizi izostavljamo tako da se njihov uticaj ispoljava preko slučajne („rezidualne”) promenljive .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dirty="0"/>
              <a:t>2. Čak i onda kada bismo uzeli u obzir sve faktore koji sistematski utiču na izdatke domaćinstava za turistička putovanja, </a:t>
            </a:r>
            <a:r>
              <a:rPr lang="sr-Latn-CS" b="1" dirty="0">
                <a:solidFill>
                  <a:srgbClr val="FF0000"/>
                </a:solidFill>
              </a:rPr>
              <a:t>došlo bi do izvesnih individualnih razlika zbog stalno prisutnih nepredvidljivih slučajnih uticaja.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  <a:p>
            <a:r>
              <a:rPr lang="sr-Latn-CS" dirty="0"/>
              <a:t>3. </a:t>
            </a:r>
            <a:r>
              <a:rPr lang="sr-Latn-CS" b="1" dirty="0">
                <a:solidFill>
                  <a:srgbClr val="FF0000"/>
                </a:solidFill>
              </a:rPr>
              <a:t>Statistički podaci o visini izdataka i raspoloživom dohotku često sadrže u sebi greške u merenju</a:t>
            </a:r>
            <a:r>
              <a:rPr lang="sr-Latn-C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Ocene parametara </a:t>
            </a:r>
            <a:r>
              <a:rPr lang="sr-Latn-CS" b="1" dirty="0" smtClean="0"/>
              <a:t>modela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15"/>
            <a:ext cx="8229600" cy="3929090"/>
          </a:xfrm>
        </p:spPr>
        <p:txBody>
          <a:bodyPr>
            <a:normAutofit fontScale="92500"/>
          </a:bodyPr>
          <a:lstStyle/>
          <a:p>
            <a:r>
              <a:rPr lang="sr-Latn-CS" sz="1600" dirty="0"/>
              <a:t>Drugi korak u ekonometrijskom istraživanju tražnje sastoji se u </a:t>
            </a:r>
            <a:r>
              <a:rPr lang="sr-Latn-CS" sz="1600" u="sng" dirty="0">
                <a:solidFill>
                  <a:srgbClr val="FF0000"/>
                </a:solidFill>
              </a:rPr>
              <a:t>ocenjivanju modela, tj</a:t>
            </a:r>
            <a:r>
              <a:rPr lang="sr-Latn-CS" sz="1600" dirty="0"/>
              <a:t>. </a:t>
            </a:r>
            <a:r>
              <a:rPr lang="sr-Latn-CS" sz="1600" u="sng" dirty="0">
                <a:solidFill>
                  <a:srgbClr val="FF0000"/>
                </a:solidFill>
              </a:rPr>
              <a:t>u ocenjivanju parametara </a:t>
            </a:r>
            <a:r>
              <a:rPr lang="sr-Latn-CS" sz="1600" dirty="0"/>
              <a:t>koje odabrani model sadrži. Parametre </a:t>
            </a:r>
            <a:r>
              <a:rPr lang="sr-Latn-CS" sz="1600" dirty="0">
                <a:sym typeface="Symbol"/>
              </a:rPr>
              <a:t></a:t>
            </a:r>
            <a:r>
              <a:rPr lang="sr-Latn-CS" sz="1600" dirty="0"/>
              <a:t> i </a:t>
            </a:r>
            <a:r>
              <a:rPr lang="sr-Latn-CS" sz="1600" dirty="0">
                <a:sym typeface="Symbol"/>
              </a:rPr>
              <a:t></a:t>
            </a:r>
            <a:r>
              <a:rPr lang="sr-Latn-CS" sz="1600" dirty="0"/>
              <a:t> u linearnom regresionom modelu</a:t>
            </a:r>
            <a:endParaRPr lang="en-US" sz="1600" dirty="0"/>
          </a:p>
          <a:p>
            <a:pPr algn="ctr">
              <a:buNone/>
            </a:pPr>
            <a:r>
              <a:rPr lang="sr-Latn-CS" sz="1600" i="1" dirty="0" smtClean="0"/>
              <a:t>Y</a:t>
            </a:r>
            <a:r>
              <a:rPr lang="sr-Latn-CS" sz="1600" i="1" dirty="0"/>
              <a:t>' = </a:t>
            </a:r>
            <a:r>
              <a:rPr lang="sr-Latn-CS" sz="1600" dirty="0"/>
              <a:t> + </a:t>
            </a:r>
            <a:r>
              <a:rPr lang="sr-Latn-CS" sz="1600" i="1" dirty="0"/>
              <a:t>X</a:t>
            </a:r>
            <a:r>
              <a:rPr lang="sr-Latn-CS" sz="1600" dirty="0"/>
              <a:t>	(89)</a:t>
            </a:r>
            <a:endParaRPr lang="en-US" sz="1600" dirty="0"/>
          </a:p>
          <a:p>
            <a:r>
              <a:rPr lang="sr-Latn-CS" sz="1600" dirty="0"/>
              <a:t>možemo odrediti samo pod pretpostavkom da istraživanjem obuhvatimo sve jedinice (sva četvoročlana domaćinstva, kojih, recimo, ima 40.000 – u ranije navedenom primeru) osnovnog skupa. </a:t>
            </a:r>
            <a:endParaRPr lang="en-US" sz="1600" dirty="0"/>
          </a:p>
          <a:p>
            <a:r>
              <a:rPr lang="sr-Latn-CS" sz="1600" dirty="0"/>
              <a:t>S obzirom na to da u praksi gotovo nikada nismo u mogućnosti (zbog veličine osnovnog skupa, zbog vremenskih i finansijskih ograničenja i sl.) da posmatramo čitav osnovni skup</a:t>
            </a:r>
            <a:r>
              <a:rPr lang="sr-Latn-CS" sz="1600" u="sng" dirty="0">
                <a:solidFill>
                  <a:srgbClr val="FF0000"/>
                </a:solidFill>
              </a:rPr>
              <a:t>, parametre  i  ocenjujemo na osnovu slučajnog uzorka (na osnovu, recimo, 200 na slučaj odabranih četvoročlanih domaćinstava – u ranije navedenom primeru).</a:t>
            </a:r>
            <a:endParaRPr lang="en-US" sz="1600" u="sng" dirty="0">
              <a:solidFill>
                <a:srgbClr val="FF0000"/>
              </a:solidFill>
            </a:endParaRPr>
          </a:p>
          <a:p>
            <a:r>
              <a:rPr lang="sr-Latn-CS" sz="1600" dirty="0"/>
              <a:t>Na osnovu uzorka od n elemenata dobijamo ocene a i b nepoznatih parametara  i , tako da ocenu linearne regresije osnovnog skupa (89) možemo napisati u obliku:</a:t>
            </a:r>
            <a:endParaRPr lang="en-US" sz="1600" dirty="0"/>
          </a:p>
          <a:p>
            <a:pPr>
              <a:buNone/>
            </a:pPr>
            <a:r>
              <a:rPr lang="en-US" sz="1600" i="1" dirty="0" smtClean="0"/>
              <a:t>						</a:t>
            </a:r>
            <a:r>
              <a:rPr lang="sr-Latn-CS" sz="1600" i="1" dirty="0"/>
              <a:t>	 </a:t>
            </a:r>
            <a:r>
              <a:rPr lang="sr-Latn-CS" sz="1600" dirty="0"/>
              <a:t>	(90)</a:t>
            </a:r>
            <a:endParaRPr lang="en-US" sz="1600" dirty="0"/>
          </a:p>
          <a:p>
            <a:endParaRPr lang="en-US" sz="1600" dirty="0" smtClean="0"/>
          </a:p>
          <a:p>
            <a:r>
              <a:rPr lang="sr-Latn-CS" sz="1600" dirty="0" smtClean="0"/>
              <a:t>gde </a:t>
            </a:r>
            <a:r>
              <a:rPr lang="sr-Latn-CS" sz="1600" dirty="0"/>
              <a:t>je    ocena vrednosti linearne regresije.</a:t>
            </a:r>
            <a:endParaRPr lang="en-US" sz="1600" dirty="0"/>
          </a:p>
          <a:p>
            <a:endParaRPr lang="en-US" sz="1500" dirty="0"/>
          </a:p>
          <a:p>
            <a:endParaRPr lang="en-US" sz="15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2844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500430" y="4049804"/>
          <a:ext cx="1285884" cy="384095"/>
        </p:xfrm>
        <a:graphic>
          <a:graphicData uri="http://schemas.openxmlformats.org/presentationml/2006/ole">
            <p:oleObj spid="_x0000_s19457" r:id="rId3" imgW="736280" imgH="215806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/>
              <a:t>Sistemska i slučajna komponenta promenljive y</a:t>
            </a:r>
            <a:endParaRPr lang="en-US" dirty="0"/>
          </a:p>
        </p:txBody>
      </p:sp>
      <p:pic>
        <p:nvPicPr>
          <p:cNvPr id="21506" name="Picture 2" descr="II%20deo%20-%20slika%2037%20novo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5412" y="1200150"/>
            <a:ext cx="4793175" cy="339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2290</Words>
  <Application>Microsoft Office PowerPoint</Application>
  <PresentationFormat>On-screen Show (16:9)</PresentationFormat>
  <Paragraphs>156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Ekonometrijska analiza tražnje</vt:lpstr>
      <vt:lpstr>Ekonometrijska analiza tražnje</vt:lpstr>
      <vt:lpstr>Dvodimenzionalni linearni regresioni model tražnje</vt:lpstr>
      <vt:lpstr>Dvodimenzionalni linearni regresioni model tražnje</vt:lpstr>
      <vt:lpstr>Dvodimenzionalni linearni regresioni model tražnje</vt:lpstr>
      <vt:lpstr>Slide 6</vt:lpstr>
      <vt:lpstr>Slide 7</vt:lpstr>
      <vt:lpstr>Ocene parametara modela</vt:lpstr>
      <vt:lpstr>Sistemska i slučajna komponenta promenljive y</vt:lpstr>
      <vt:lpstr>Slide 10</vt:lpstr>
      <vt:lpstr>Slide 11</vt:lpstr>
      <vt:lpstr>Slide 12</vt:lpstr>
      <vt:lpstr>Intervali poverenja i testiranje parametara modela</vt:lpstr>
      <vt:lpstr>Slide 14</vt:lpstr>
      <vt:lpstr>Slide 15</vt:lpstr>
      <vt:lpstr>Slide 16</vt:lpstr>
      <vt:lpstr>Predviđanje na osnovu regresionog modela</vt:lpstr>
      <vt:lpstr>Predviđanje na osnovu regresionog</vt:lpstr>
      <vt:lpstr>Slide 19</vt:lpstr>
      <vt:lpstr>Slide 20</vt:lpstr>
      <vt:lpstr>Predviđanje na osnovu regresionog</vt:lpstr>
      <vt:lpstr>Predviđanje na osnovu regresionog</vt:lpstr>
      <vt:lpstr>Koeficijent linearne determinacije i korelacije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Ekonometrijska analiza tražnje</dc:title>
  <dc:creator>imijailovic</dc:creator>
  <cp:lastModifiedBy>vjerinic</cp:lastModifiedBy>
  <cp:revision>10</cp:revision>
  <dcterms:created xsi:type="dcterms:W3CDTF">2021-01-27T14:25:06Z</dcterms:created>
  <dcterms:modified xsi:type="dcterms:W3CDTF">2021-02-25T07:45:39Z</dcterms:modified>
</cp:coreProperties>
</file>