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86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00000"/>
    <a:srgbClr val="CC33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-762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914400" y="990600"/>
            <a:ext cx="10363200" cy="1371600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930400" y="3429000"/>
            <a:ext cx="9347200" cy="16002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800"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7172" name="Rectangle 4"/>
          <p:cNvSpPr>
            <a:spLocks noGrp="1" noChangeArrowheads="1"/>
          </p:cNvSpPr>
          <p:nvPr>
            <p:ph type="dt" sz="half" idx="2"/>
          </p:nvPr>
        </p:nvSpPr>
        <p:spPr>
          <a:xfrm>
            <a:off x="914400" y="6248400"/>
            <a:ext cx="2540000" cy="457200"/>
          </a:xfr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173" name="Rectangle 5"/>
          <p:cNvSpPr>
            <a:spLocks noGrp="1" noChangeArrowheads="1"/>
          </p:cNvSpPr>
          <p:nvPr>
            <p:ph type="ftr" sz="quarter" idx="3"/>
          </p:nvPr>
        </p:nvSpPr>
        <p:spPr>
          <a:xfrm>
            <a:off x="4165600" y="6248400"/>
            <a:ext cx="3860800" cy="457200"/>
          </a:xfr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174" name="Rectangle 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8737600" y="6248400"/>
            <a:ext cx="2540000" cy="457200"/>
          </a:xfrm>
        </p:spPr>
        <p:txBody>
          <a:bodyPr/>
          <a:lstStyle>
            <a:lvl1pPr>
              <a:defRPr/>
            </a:lvl1pPr>
          </a:lstStyle>
          <a:p>
            <a:fld id="{67EA81C7-C57B-4C07-AAD3-3D7E4681AD53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7175" name="AutoShape 7"/>
          <p:cNvSpPr>
            <a:spLocks noChangeArrowheads="1"/>
          </p:cNvSpPr>
          <p:nvPr/>
        </p:nvSpPr>
        <p:spPr bwMode="auto">
          <a:xfrm>
            <a:off x="914400" y="2393950"/>
            <a:ext cx="10363200" cy="109538"/>
          </a:xfrm>
          <a:custGeom>
            <a:avLst/>
            <a:gdLst>
              <a:gd name="G0" fmla="+- 618 0 0"/>
            </a:gdLst>
            <a:ahLst/>
            <a:cxnLst>
              <a:cxn ang="0">
                <a:pos x="0" y="0"/>
              </a:cxn>
              <a:cxn ang="0">
                <a:pos x="618" y="0"/>
              </a:cxn>
              <a:cxn ang="0">
                <a:pos x="618" y="1000"/>
              </a:cxn>
              <a:cxn ang="0">
                <a:pos x="0" y="1000"/>
              </a:cxn>
              <a:cxn ang="0">
                <a:pos x="0" y="0"/>
              </a:cxn>
              <a:cxn ang="0">
                <a:pos x="1000" y="0"/>
              </a:cxn>
            </a:cxnLst>
            <a:rect l="0" t="0" r="r" b="b"/>
            <a:pathLst>
              <a:path w="1000" h="1000" stroke="0">
                <a:moveTo>
                  <a:pt x="0" y="0"/>
                </a:moveTo>
                <a:lnTo>
                  <a:pt x="618" y="0"/>
                </a:lnTo>
                <a:lnTo>
                  <a:pt x="618" y="1000"/>
                </a:lnTo>
                <a:lnTo>
                  <a:pt x="0" y="1000"/>
                </a:lnTo>
                <a:close/>
              </a:path>
              <a:path w="1000" h="1000">
                <a:moveTo>
                  <a:pt x="0" y="0"/>
                </a:moveTo>
                <a:lnTo>
                  <a:pt x="1000" y="0"/>
                </a:lnTo>
              </a:path>
            </a:pathLst>
          </a:custGeom>
          <a:solidFill>
            <a:schemeClr val="accent2"/>
          </a:solidFill>
          <a:ln w="9525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000000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990956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58DCD53-45CE-4150-ACB5-C2FCC52D922F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8992879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65118" y="304800"/>
            <a:ext cx="2669116" cy="57150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55651" y="304800"/>
            <a:ext cx="7806267" cy="57150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FEC8AF4-7067-4DC0-894D-CDA80D07C1F4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196746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2065177-81B6-4707-A0C4-69187E1DF4F4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22509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8C780D1-586A-46A6-AE85-51E3F65846B4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895717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55651" y="1752600"/>
            <a:ext cx="5232400" cy="4267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1251" y="1752600"/>
            <a:ext cx="5232400" cy="4267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5A01239-1001-463D-B700-5B803BCD9AAE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312548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E9ED73B-06E8-434B-949C-641A7DE386E7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231595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E84929A-9573-4658-92EE-064E201973D3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65414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769663B-4FAD-4FF0-B8E3-67AD5A525FDC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815272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A89BC00-E7D9-4D3F-8424-40E33DDBC993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573630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BF373A2-43A8-4189-8817-48DDB1B65CD3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280702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766233" y="304801"/>
            <a:ext cx="10668000" cy="1216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755651" y="1752600"/>
            <a:ext cx="10668000" cy="426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6148" name="AutoShape 4"/>
          <p:cNvSpPr>
            <a:spLocks noChangeArrowheads="1"/>
          </p:cNvSpPr>
          <p:nvPr/>
        </p:nvSpPr>
        <p:spPr bwMode="auto">
          <a:xfrm>
            <a:off x="812800" y="1566864"/>
            <a:ext cx="10610851" cy="109537"/>
          </a:xfrm>
          <a:custGeom>
            <a:avLst/>
            <a:gdLst>
              <a:gd name="G0" fmla="+- 585 0 0"/>
            </a:gdLst>
            <a:ahLst/>
            <a:cxnLst>
              <a:cxn ang="0">
                <a:pos x="0" y="0"/>
              </a:cxn>
              <a:cxn ang="0">
                <a:pos x="585" y="0"/>
              </a:cxn>
              <a:cxn ang="0">
                <a:pos x="585" y="1000"/>
              </a:cxn>
              <a:cxn ang="0">
                <a:pos x="0" y="1000"/>
              </a:cxn>
              <a:cxn ang="0">
                <a:pos x="0" y="0"/>
              </a:cxn>
              <a:cxn ang="0">
                <a:pos x="1000" y="0"/>
              </a:cxn>
            </a:cxnLst>
            <a:rect l="0" t="0" r="r" b="b"/>
            <a:pathLst>
              <a:path w="1000" h="1000" stroke="0">
                <a:moveTo>
                  <a:pt x="0" y="0"/>
                </a:moveTo>
                <a:lnTo>
                  <a:pt x="585" y="0"/>
                </a:lnTo>
                <a:lnTo>
                  <a:pt x="585" y="1000"/>
                </a:lnTo>
                <a:lnTo>
                  <a:pt x="0" y="1000"/>
                </a:lnTo>
                <a:close/>
              </a:path>
              <a:path w="1000" h="1000">
                <a:moveTo>
                  <a:pt x="0" y="0"/>
                </a:moveTo>
                <a:lnTo>
                  <a:pt x="1000" y="0"/>
                </a:lnTo>
              </a:path>
            </a:pathLst>
          </a:custGeom>
          <a:solidFill>
            <a:schemeClr val="accent2"/>
          </a:solidFill>
          <a:ln w="9525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6149" name="Line 5"/>
          <p:cNvSpPr>
            <a:spLocks noChangeShapeType="1"/>
          </p:cNvSpPr>
          <p:nvPr/>
        </p:nvSpPr>
        <p:spPr bwMode="auto">
          <a:xfrm flipV="1">
            <a:off x="812800" y="6172200"/>
            <a:ext cx="10566400" cy="0"/>
          </a:xfrm>
          <a:prstGeom prst="line">
            <a:avLst/>
          </a:prstGeom>
          <a:noFill/>
          <a:ln w="3175">
            <a:solidFill>
              <a:schemeClr val="accent2"/>
            </a:solidFill>
            <a:round/>
            <a:headEnd/>
            <a:tailEnd/>
          </a:ln>
          <a:effectLst/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800">
              <a:solidFill>
                <a:srgbClr val="000000"/>
              </a:solidFill>
            </a:endParaRPr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812800" y="6245225"/>
            <a:ext cx="2641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151" name="Rectangle 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2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152" name="Rectangle 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641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5FD6EAFE-92FC-496E-99F4-B4C58B866F3C}" type="slidenum">
              <a:rPr lang="en-US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6703142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9pPr>
    </p:titleStyle>
    <p:bodyStyle>
      <a:lvl1pPr marL="469900" indent="-469900" algn="l" rtl="0" fontAlgn="base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o"/>
        <a:defRPr sz="3000">
          <a:solidFill>
            <a:schemeClr val="tx1"/>
          </a:solidFill>
          <a:latin typeface="+mn-lt"/>
          <a:ea typeface="+mn-ea"/>
          <a:cs typeface="+mn-cs"/>
        </a:defRPr>
      </a:lvl1pPr>
      <a:lvl2pPr marL="908050" indent="-436563" algn="l" rtl="0" fontAlgn="base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n"/>
        <a:defRPr sz="2600">
          <a:solidFill>
            <a:schemeClr val="tx1"/>
          </a:solidFill>
          <a:latin typeface="+mn-lt"/>
        </a:defRPr>
      </a:lvl2pPr>
      <a:lvl3pPr marL="1304925" indent="-395288" algn="l" rtl="0" fontAlgn="base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o"/>
        <a:defRPr sz="2300">
          <a:solidFill>
            <a:schemeClr val="tx1"/>
          </a:solidFill>
          <a:latin typeface="+mn-lt"/>
        </a:defRPr>
      </a:lvl3pPr>
      <a:lvl4pPr marL="1693863" indent="-387350" algn="l" rtl="0" fontAlgn="base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4pPr>
      <a:lvl5pPr marL="2093913" indent="-398463" algn="l" rtl="0" fontAlgn="base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5pPr>
      <a:lvl6pPr marL="2551113" indent="-398463" algn="l" rtl="0" fontAlgn="base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3008313" indent="-398463" algn="l" rtl="0" fontAlgn="base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3465513" indent="-398463" algn="l" rtl="0" fontAlgn="base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922713" indent="-398463" algn="l" rtl="0" fontAlgn="base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I </a:t>
            </a:r>
            <a:r>
              <a:rPr lang="en-US" b="1" dirty="0" err="1" smtClean="0">
                <a:solidFill>
                  <a:schemeClr val="tx1"/>
                </a:solidFill>
              </a:rPr>
              <a:t>nedelja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5651" y="1983546"/>
            <a:ext cx="7488017" cy="4036254"/>
          </a:xfrm>
        </p:spPr>
        <p:txBody>
          <a:bodyPr/>
          <a:lstStyle/>
          <a:p>
            <a:r>
              <a:rPr lang="en-US" b="1" dirty="0" err="1" smtClean="0"/>
              <a:t>Istorija</a:t>
            </a:r>
            <a:r>
              <a:rPr lang="en-US" b="1" dirty="0" smtClean="0"/>
              <a:t> </a:t>
            </a:r>
            <a:r>
              <a:rPr lang="en-US" b="1" dirty="0" err="1" smtClean="0"/>
              <a:t>osiguranja</a:t>
            </a:r>
            <a:endParaRPr lang="en-US" b="1" dirty="0" smtClean="0"/>
          </a:p>
          <a:p>
            <a:r>
              <a:rPr lang="en-US" dirty="0" smtClean="0"/>
              <a:t>Osigur</a:t>
            </a:r>
            <a:r>
              <a:rPr lang="sr-Latn-RS" dirty="0" smtClean="0"/>
              <a:t>anje, J. Kočović, P. Šulejić, T. Rakonjac Antić, Ekonomski fakultet u Beogradu, 2010. godina (1-30 str.)</a:t>
            </a:r>
            <a:endParaRPr lang="en-US" dirty="0" smtClean="0"/>
          </a:p>
          <a:p>
            <a:pPr>
              <a:buNone/>
            </a:pPr>
            <a:endParaRPr lang="en-US" dirty="0"/>
          </a:p>
        </p:txBody>
      </p:sp>
      <p:pic>
        <p:nvPicPr>
          <p:cNvPr id="29700" name="Picture 4" descr="Ð ÐµÐ·ÑÐ»ÑÐ°Ñ ÑÐ»Ð¸ÐºÐ° Ð·Ð° osiguranje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019415" y="1856934"/>
            <a:ext cx="3429000" cy="414997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989439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CS" sz="4800" b="1" dirty="0">
                <a:solidFill>
                  <a:schemeClr val="tx1"/>
                </a:solidFill>
              </a:rPr>
              <a:t>Srednji vek</a:t>
            </a:r>
            <a:endParaRPr lang="en-US" sz="4800" b="1" dirty="0">
              <a:solidFill>
                <a:schemeClr val="tx1"/>
              </a:solidFill>
            </a:endParaRP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55651" y="1997612"/>
            <a:ext cx="10668000" cy="4022188"/>
          </a:xfrm>
        </p:spPr>
        <p:txBody>
          <a:bodyPr/>
          <a:lstStyle/>
          <a:p>
            <a:r>
              <a:rPr lang="sr-Latn-CS" sz="3600" dirty="0"/>
              <a:t>Razvija se ideja o osiguranju kao kolektivnoj </a:t>
            </a:r>
            <a:r>
              <a:rPr lang="sr-Latn-CS" sz="3600" dirty="0" smtClean="0"/>
              <a:t>organizacij</a:t>
            </a:r>
            <a:r>
              <a:rPr lang="en-US" sz="3600" dirty="0" err="1" smtClean="0"/>
              <a:t>i</a:t>
            </a:r>
            <a:endParaRPr lang="sr-Latn-CS" sz="3600" dirty="0"/>
          </a:p>
          <a:p>
            <a:r>
              <a:rPr lang="sr-Latn-CS" sz="3600" dirty="0"/>
              <a:t>Formiraju se </a:t>
            </a:r>
            <a:r>
              <a:rPr lang="sr-Latn-CS" sz="3600" dirty="0">
                <a:solidFill>
                  <a:schemeClr val="accent2"/>
                </a:solidFill>
              </a:rPr>
              <a:t>gilde</a:t>
            </a:r>
            <a:r>
              <a:rPr lang="sr-Latn-CS" sz="3600" dirty="0"/>
              <a:t> i </a:t>
            </a:r>
            <a:r>
              <a:rPr lang="sr-Latn-CS" sz="3600" dirty="0">
                <a:solidFill>
                  <a:schemeClr val="accent2"/>
                </a:solidFill>
              </a:rPr>
              <a:t>cehovi</a:t>
            </a:r>
            <a:endParaRPr lang="en-US" sz="3600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213370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53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53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53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CS" sz="4800" b="1" dirty="0"/>
              <a:t>Trgovačke gilde</a:t>
            </a:r>
            <a:endParaRPr lang="en-US" sz="4800" b="1" dirty="0"/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55651" y="1997612"/>
            <a:ext cx="10668000" cy="4022187"/>
          </a:xfrm>
        </p:spPr>
        <p:txBody>
          <a:bodyPr/>
          <a:lstStyle/>
          <a:p>
            <a:r>
              <a:rPr lang="sr-Latn-CS" sz="3600" dirty="0"/>
              <a:t>Prvi oblici kompanija i bratstva</a:t>
            </a:r>
          </a:p>
          <a:p>
            <a:r>
              <a:rPr lang="sr-Latn-CS" sz="3600" dirty="0"/>
              <a:t>Ciljevi: religiozni, vojni, ekonomski</a:t>
            </a:r>
          </a:p>
          <a:p>
            <a:r>
              <a:rPr lang="sr-Latn-CS" sz="3600" dirty="0"/>
              <a:t>Obavezuju svoje članove na </a:t>
            </a:r>
            <a:r>
              <a:rPr lang="sr-Latn-CS" sz="3600" dirty="0" smtClean="0"/>
              <a:t>uzaj</a:t>
            </a:r>
            <a:r>
              <a:rPr lang="en-US" sz="3600" dirty="0" smtClean="0"/>
              <a:t>a</a:t>
            </a:r>
            <a:r>
              <a:rPr lang="sr-Latn-CS" sz="3600" dirty="0" smtClean="0"/>
              <a:t>mnu pomoć</a:t>
            </a:r>
            <a:r>
              <a:rPr lang="en-US" sz="3600" dirty="0" smtClean="0"/>
              <a:t> - u</a:t>
            </a:r>
            <a:r>
              <a:rPr lang="sr-Latn-CS" sz="3600" dirty="0" smtClean="0"/>
              <a:t> </a:t>
            </a:r>
            <a:r>
              <a:rPr lang="sr-Latn-CS" sz="3600" dirty="0"/>
              <a:t>slučaju bolesti, smrti ili zaštite na putu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xmlns="" val="39829010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7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CS" sz="4800" b="1" dirty="0"/>
              <a:t>Cehovi</a:t>
            </a:r>
            <a:endParaRPr lang="en-US" sz="4800" b="1" dirty="0"/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55651" y="2025748"/>
            <a:ext cx="10668000" cy="3994051"/>
          </a:xfrm>
        </p:spPr>
        <p:txBody>
          <a:bodyPr/>
          <a:lstStyle/>
          <a:p>
            <a:r>
              <a:rPr lang="sr-Latn-CS" sz="3600" dirty="0"/>
              <a:t>Istovremeno ekonomski, religiozni i socijalni </a:t>
            </a:r>
            <a:r>
              <a:rPr lang="sr-Latn-CS" sz="3600" dirty="0" smtClean="0"/>
              <a:t>savezi</a:t>
            </a:r>
            <a:endParaRPr lang="sr-Latn-CS" sz="3600" dirty="0"/>
          </a:p>
          <a:p>
            <a:r>
              <a:rPr lang="sr-Latn-CS" sz="3600" dirty="0"/>
              <a:t>Osnovni zadatak: pokriće pogrebnih troškova svojih članova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xmlns="" val="10459645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74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74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74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1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CS" sz="4000" b="1" dirty="0"/>
              <a:t>Komercijalizacija osiguranja</a:t>
            </a:r>
            <a:endParaRPr lang="en-US" sz="4000" b="1" dirty="0"/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55651" y="2025748"/>
            <a:ext cx="10668000" cy="3994052"/>
          </a:xfrm>
        </p:spPr>
        <p:txBody>
          <a:bodyPr/>
          <a:lstStyle/>
          <a:p>
            <a:r>
              <a:rPr lang="sr-Latn-CS" sz="3600" dirty="0"/>
              <a:t>Ključna za razvoj osiguranja</a:t>
            </a:r>
          </a:p>
          <a:p>
            <a:r>
              <a:rPr lang="sr-Latn-CS" sz="3600" b="1" dirty="0"/>
              <a:t>Osiguravač </a:t>
            </a:r>
            <a:r>
              <a:rPr lang="sr-Latn-CS" sz="3600" dirty="0"/>
              <a:t>–</a:t>
            </a:r>
            <a:r>
              <a:rPr lang="sr-Latn-CS" sz="3600" dirty="0">
                <a:solidFill>
                  <a:srgbClr val="FF0000"/>
                </a:solidFill>
              </a:rPr>
              <a:t> preduzetnik počinje da radi radi sticanja profita</a:t>
            </a:r>
          </a:p>
          <a:p>
            <a:r>
              <a:rPr lang="sr-Latn-CS" sz="3600" dirty="0"/>
              <a:t>Italijanski gradovi, pomorsko osiguranje, XIV vek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xmlns="" val="36279732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84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84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84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84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84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84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5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CS" sz="4000" b="1" dirty="0"/>
              <a:t>Komercijalizacija osiguranja</a:t>
            </a:r>
            <a:endParaRPr lang="en-US" sz="4000" b="1" dirty="0"/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55651" y="2025748"/>
            <a:ext cx="10668000" cy="3994052"/>
          </a:xfrm>
        </p:spPr>
        <p:txBody>
          <a:bodyPr/>
          <a:lstStyle/>
          <a:p>
            <a:r>
              <a:rPr lang="sr-Latn-CS" sz="2800" b="1" dirty="0"/>
              <a:t>Italijanski gradovi </a:t>
            </a:r>
            <a:r>
              <a:rPr lang="sr-Latn-CS" sz="2800" dirty="0"/>
              <a:t>– držali monopol u pomorskoj trgovini</a:t>
            </a:r>
          </a:p>
          <a:p>
            <a:r>
              <a:rPr lang="sr-Latn-CS" sz="2800" b="1" dirty="0" smtClean="0"/>
              <a:t>Roba</a:t>
            </a:r>
            <a:r>
              <a:rPr lang="sr-Latn-CS" sz="2800" dirty="0" smtClean="0"/>
              <a:t> </a:t>
            </a:r>
            <a:r>
              <a:rPr lang="sr-Latn-CS" sz="2800" dirty="0"/>
              <a:t>koja se prevozi morima </a:t>
            </a:r>
            <a:r>
              <a:rPr lang="sr-Latn-CS" sz="2800" b="1" dirty="0"/>
              <a:t>izložena opasnostima</a:t>
            </a:r>
          </a:p>
          <a:p>
            <a:r>
              <a:rPr lang="sr-Latn-CS" sz="2800" dirty="0">
                <a:solidFill>
                  <a:srgbClr val="FF0000"/>
                </a:solidFill>
              </a:rPr>
              <a:t>Trgovci i brodovlasnici se udružuju u zajednice rizika</a:t>
            </a:r>
          </a:p>
          <a:p>
            <a:r>
              <a:rPr lang="sr-Latn-CS" sz="2800" dirty="0"/>
              <a:t>Pojavljuju se </a:t>
            </a:r>
            <a:r>
              <a:rPr lang="sr-Latn-CS" sz="2800" b="1" dirty="0"/>
              <a:t>prvi </a:t>
            </a:r>
            <a:r>
              <a:rPr lang="sr-Latn-CS" sz="2800" b="1" dirty="0" smtClean="0"/>
              <a:t>ugovori </a:t>
            </a:r>
            <a:r>
              <a:rPr lang="sr-Latn-CS" sz="2800" dirty="0"/>
              <a:t>iz oblasti osiguranja 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xmlns="" val="8045660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84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84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84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84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84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84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84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84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84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5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CS" sz="4800" b="1" dirty="0"/>
              <a:t>Prvi ugovor o osiguranju</a:t>
            </a:r>
            <a:endParaRPr lang="en-US" sz="4800" b="1" dirty="0"/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55651" y="1997612"/>
            <a:ext cx="10668000" cy="4022188"/>
          </a:xfrm>
        </p:spPr>
        <p:txBody>
          <a:bodyPr/>
          <a:lstStyle/>
          <a:p>
            <a:r>
              <a:rPr lang="sr-Latn-CS" sz="3600" dirty="0"/>
              <a:t>Odnosi se na</a:t>
            </a:r>
            <a:r>
              <a:rPr lang="sr-Latn-CS" sz="3600" b="1" dirty="0"/>
              <a:t> pomorsko osiguranje</a:t>
            </a:r>
          </a:p>
          <a:p>
            <a:r>
              <a:rPr lang="sr-Latn-CS" sz="3600" dirty="0"/>
              <a:t>Iz 1347. godine</a:t>
            </a:r>
          </a:p>
          <a:p>
            <a:r>
              <a:rPr lang="sr-Latn-CS" sz="3600" b="1" dirty="0"/>
              <a:t>Pronađen u đenovskom notarskom arhivu</a:t>
            </a:r>
          </a:p>
          <a:p>
            <a:r>
              <a:rPr lang="sr-Latn-CS" sz="3600" b="1" dirty="0"/>
              <a:t>Notarske isprave </a:t>
            </a:r>
            <a:r>
              <a:rPr lang="sr-Latn-CS" sz="3600" dirty="0"/>
              <a:t>kasnije </a:t>
            </a:r>
            <a:r>
              <a:rPr lang="sr-Latn-CS" sz="3600" dirty="0">
                <a:solidFill>
                  <a:srgbClr val="FF0000"/>
                </a:solidFill>
              </a:rPr>
              <a:t>menjaju polise</a:t>
            </a:r>
            <a:endParaRPr lang="en-US" sz="3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929119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04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04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04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04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04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04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04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04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04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3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CS" sz="3600" b="1" dirty="0"/>
              <a:t>Razvoj društava za osiguranje od požara</a:t>
            </a:r>
            <a:endParaRPr lang="en-US" sz="3600" b="1" dirty="0"/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55651" y="2039816"/>
            <a:ext cx="10668000" cy="3979984"/>
          </a:xfrm>
        </p:spPr>
        <p:txBody>
          <a:bodyPr/>
          <a:lstStyle/>
          <a:p>
            <a:r>
              <a:rPr lang="sr-Latn-CS" sz="3600" dirty="0"/>
              <a:t>Pojavljuju se u </a:t>
            </a:r>
            <a:r>
              <a:rPr lang="sr-Latn-CS" sz="3600" dirty="0" smtClean="0"/>
              <a:t>Nemačkoj</a:t>
            </a:r>
            <a:endParaRPr lang="sr-Latn-CS" sz="3600" dirty="0"/>
          </a:p>
          <a:p>
            <a:r>
              <a:rPr lang="sr-Latn-CS" sz="3600" dirty="0"/>
              <a:t>U SAD – “Udruženo osiguravajuće društvo”, osnivač Bedžamin Franklin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xmlns="" val="21089394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5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5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5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15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15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15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07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CS" sz="4800" b="1" dirty="0"/>
              <a:t>Nastanak Lojda (Lloyd</a:t>
            </a:r>
            <a:r>
              <a:rPr lang="en-US" sz="4800" b="1" dirty="0"/>
              <a:t>‘</a:t>
            </a:r>
            <a:r>
              <a:rPr lang="sr-Latn-CS" sz="4800" b="1" dirty="0"/>
              <a:t>s)</a:t>
            </a:r>
            <a:endParaRPr lang="en-US" sz="4800" b="1" dirty="0"/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55651" y="2025748"/>
            <a:ext cx="10668000" cy="3994052"/>
          </a:xfrm>
        </p:spPr>
        <p:txBody>
          <a:bodyPr/>
          <a:lstStyle/>
          <a:p>
            <a:r>
              <a:rPr lang="sr-Latn-CS" sz="3600" dirty="0"/>
              <a:t>Istorijski razvoj počinje 1687.</a:t>
            </a:r>
          </a:p>
          <a:p>
            <a:r>
              <a:rPr lang="sr-Latn-CS" sz="3600" dirty="0"/>
              <a:t>Edward Lloyd – vlasnik </a:t>
            </a:r>
            <a:r>
              <a:rPr lang="sr-Latn-CS" sz="3600" dirty="0" smtClean="0"/>
              <a:t>kafane</a:t>
            </a:r>
            <a:r>
              <a:rPr lang="en-US" sz="3600" dirty="0" smtClean="0"/>
              <a:t>, u</a:t>
            </a:r>
            <a:r>
              <a:rPr lang="sr-Latn-CS" sz="3600" dirty="0" smtClean="0"/>
              <a:t> London</a:t>
            </a:r>
            <a:r>
              <a:rPr lang="en-US" sz="3600" dirty="0" smtClean="0"/>
              <a:t>u</a:t>
            </a:r>
            <a:r>
              <a:rPr lang="sr-Latn-CS" sz="3600" dirty="0" smtClean="0"/>
              <a:t>, </a:t>
            </a:r>
            <a:r>
              <a:rPr lang="sr-Latn-CS" sz="3600" dirty="0"/>
              <a:t>u blizini </a:t>
            </a:r>
            <a:r>
              <a:rPr lang="sr-Latn-CS" sz="3600" dirty="0" smtClean="0"/>
              <a:t>Temze</a:t>
            </a:r>
            <a:r>
              <a:rPr lang="en-US" sz="3600" dirty="0" smtClean="0"/>
              <a:t>, o</a:t>
            </a:r>
            <a:r>
              <a:rPr lang="sr-Latn-CS" sz="3600" dirty="0" smtClean="0"/>
              <a:t>tvara</a:t>
            </a:r>
            <a:r>
              <a:rPr lang="sr-Latn-CS" dirty="0" smtClean="0"/>
              <a:t> </a:t>
            </a:r>
            <a:r>
              <a:rPr lang="sr-Latn-CS" dirty="0"/>
              <a:t>“</a:t>
            </a:r>
            <a:r>
              <a:rPr lang="sr-Latn-CS" sz="3600" dirty="0"/>
              <a:t>Lloyd</a:t>
            </a:r>
            <a:r>
              <a:rPr lang="en-US" sz="3600" dirty="0"/>
              <a:t>‘</a:t>
            </a:r>
            <a:r>
              <a:rPr lang="sr-Latn-CS" sz="3600" dirty="0"/>
              <a:t>s Coffee </a:t>
            </a:r>
            <a:r>
              <a:rPr lang="sr-Latn-CS" sz="3600" dirty="0" smtClean="0"/>
              <a:t>House”</a:t>
            </a:r>
            <a:r>
              <a:rPr lang="en-US" sz="3600" dirty="0" smtClean="0"/>
              <a:t> - s</a:t>
            </a:r>
            <a:r>
              <a:rPr lang="sr-Latn-CS" sz="3600" dirty="0" smtClean="0"/>
              <a:t>astajalište </a:t>
            </a:r>
            <a:r>
              <a:rPr lang="sr-Latn-CS" sz="3600" dirty="0"/>
              <a:t>trgovaca, mornara, vlasnika brodova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xmlns="" val="34522236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2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2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2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25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25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25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1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CS" sz="4800" b="1" dirty="0"/>
              <a:t>Nastanak Lojda (Lloyd</a:t>
            </a:r>
            <a:r>
              <a:rPr lang="en-US" sz="4800" b="1" dirty="0"/>
              <a:t>‘</a:t>
            </a:r>
            <a:r>
              <a:rPr lang="sr-Latn-CS" sz="4800" b="1" dirty="0"/>
              <a:t>s)</a:t>
            </a:r>
            <a:endParaRPr lang="en-US" sz="4800" b="1" dirty="0"/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55651" y="2053884"/>
            <a:ext cx="10668000" cy="3965916"/>
          </a:xfrm>
        </p:spPr>
        <p:txBody>
          <a:bodyPr/>
          <a:lstStyle/>
          <a:p>
            <a:r>
              <a:rPr lang="sr-Latn-CS" sz="3200" dirty="0"/>
              <a:t>U kafani se </a:t>
            </a:r>
            <a:r>
              <a:rPr lang="sr-Latn-CS" sz="3200" b="1" dirty="0"/>
              <a:t>počinju zaključivati poslovi pomorskog osiguranja</a:t>
            </a:r>
          </a:p>
          <a:p>
            <a:r>
              <a:rPr lang="sr-Latn-CS" sz="3200" dirty="0"/>
              <a:t>Kasnije se uvode i druge vrste osiguranja</a:t>
            </a:r>
          </a:p>
          <a:p>
            <a:r>
              <a:rPr lang="sr-Latn-CS" sz="3200" b="1" dirty="0"/>
              <a:t>Danas</a:t>
            </a:r>
            <a:r>
              <a:rPr lang="sr-Latn-CS" sz="3200" dirty="0"/>
              <a:t> – </a:t>
            </a:r>
            <a:r>
              <a:rPr lang="sr-Latn-CS" sz="3200" dirty="0">
                <a:solidFill>
                  <a:srgbClr val="FF0000"/>
                </a:solidFill>
              </a:rPr>
              <a:t>berza ili tržište osiguranja</a:t>
            </a:r>
          </a:p>
          <a:p>
            <a:r>
              <a:rPr lang="sr-Latn-CS" sz="3200" dirty="0">
                <a:solidFill>
                  <a:srgbClr val="FF0000"/>
                </a:solidFill>
              </a:rPr>
              <a:t>Prava funkcija – organizovanje poslova osiguranja i reosiguranja</a:t>
            </a:r>
            <a:endParaRPr lang="en-US" sz="3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494626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35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35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35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35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35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35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35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35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35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35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35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5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55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CS" sz="3600" b="1" dirty="0"/>
              <a:t>Nastanak modernog osiguranja</a:t>
            </a:r>
            <a:endParaRPr lang="en-US" sz="3600" b="1" dirty="0"/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55651" y="2039816"/>
            <a:ext cx="10668000" cy="3979984"/>
          </a:xfrm>
        </p:spPr>
        <p:txBody>
          <a:bodyPr/>
          <a:lstStyle/>
          <a:p>
            <a:r>
              <a:rPr lang="sr-Latn-CS" sz="3600" b="1" dirty="0"/>
              <a:t>XVII i XVIII vek, stvorene pretpostavke za razvoj</a:t>
            </a:r>
          </a:p>
          <a:p>
            <a:r>
              <a:rPr lang="sr-Latn-CS" sz="3600" b="1" dirty="0"/>
              <a:t>Otkrića u matematičkoj statistici </a:t>
            </a:r>
            <a:r>
              <a:rPr lang="sr-Latn-CS" sz="3600" dirty="0"/>
              <a:t>– </a:t>
            </a:r>
            <a:r>
              <a:rPr lang="sr-Latn-CS" sz="3600" dirty="0">
                <a:solidFill>
                  <a:srgbClr val="FF0000"/>
                </a:solidFill>
              </a:rPr>
              <a:t>zakon velikih brojeva</a:t>
            </a:r>
          </a:p>
          <a:p>
            <a:r>
              <a:rPr lang="sr-Latn-CS" sz="3600" b="1" dirty="0"/>
              <a:t>Engleska akademija nauka </a:t>
            </a:r>
            <a:r>
              <a:rPr lang="sr-Latn-CS" sz="3600" dirty="0">
                <a:solidFill>
                  <a:srgbClr val="FF0000"/>
                </a:solidFill>
              </a:rPr>
              <a:t>formira prve tablice smrtnosti</a:t>
            </a:r>
            <a:endParaRPr lang="en-US" sz="3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341452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45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45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45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45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45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45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45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45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45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79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RS" sz="4800" b="1" dirty="0" smtClean="0">
                <a:solidFill>
                  <a:schemeClr val="tx1"/>
                </a:solidFill>
              </a:rPr>
              <a:t>Istorijat osiguranja</a:t>
            </a:r>
            <a:endParaRPr lang="en-US" sz="4800" b="1" dirty="0">
              <a:solidFill>
                <a:schemeClr val="tx1"/>
              </a:solidFill>
            </a:endParaRP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98918" y="1927275"/>
            <a:ext cx="9496210" cy="4120058"/>
          </a:xfrm>
        </p:spPr>
        <p:txBody>
          <a:bodyPr/>
          <a:lstStyle/>
          <a:p>
            <a:r>
              <a:rPr lang="en-US" sz="3600" b="1" dirty="0" err="1"/>
              <a:t>Prvi</a:t>
            </a:r>
            <a:r>
              <a:rPr lang="en-US" sz="3600" b="1" dirty="0"/>
              <a:t> </a:t>
            </a:r>
            <a:r>
              <a:rPr lang="en-US" sz="3600" b="1" dirty="0" err="1"/>
              <a:t>oblici</a:t>
            </a:r>
            <a:r>
              <a:rPr lang="en-US" sz="3600" b="1" dirty="0"/>
              <a:t> </a:t>
            </a:r>
            <a:r>
              <a:rPr lang="en-US" sz="3600" b="1" dirty="0" err="1"/>
              <a:t>osiguranja</a:t>
            </a:r>
            <a:r>
              <a:rPr lang="en-US" sz="3600" b="1" dirty="0"/>
              <a:t> </a:t>
            </a:r>
            <a:r>
              <a:rPr lang="en-US" sz="3600" dirty="0"/>
              <a:t>u </a:t>
            </a:r>
            <a:r>
              <a:rPr lang="en-US" sz="3600" dirty="0" err="1"/>
              <a:t>praksi</a:t>
            </a:r>
            <a:r>
              <a:rPr lang="en-US" sz="3600" dirty="0"/>
              <a:t> </a:t>
            </a:r>
            <a:r>
              <a:rPr lang="en-US" sz="3600" dirty="0" err="1"/>
              <a:t>kineskih</a:t>
            </a:r>
            <a:r>
              <a:rPr lang="en-US" sz="3600" dirty="0"/>
              <a:t> </a:t>
            </a:r>
            <a:r>
              <a:rPr lang="en-US" sz="3600" dirty="0" err="1"/>
              <a:t>trgovaca</a:t>
            </a:r>
            <a:r>
              <a:rPr lang="en-US" sz="3600" dirty="0"/>
              <a:t> </a:t>
            </a:r>
            <a:r>
              <a:rPr lang="sr-Latn-CS" sz="3600" dirty="0"/>
              <a:t>(3.000 g. pre nove ere)</a:t>
            </a:r>
          </a:p>
          <a:p>
            <a:r>
              <a:rPr lang="sr-Latn-CS" sz="3600" b="1" dirty="0"/>
              <a:t>Prvi pisani tragovi o osiguranju </a:t>
            </a:r>
            <a:r>
              <a:rPr lang="sr-Latn-CS" sz="3600" dirty="0"/>
              <a:t>u </a:t>
            </a:r>
            <a:r>
              <a:rPr lang="sr-Latn-CS" sz="3600" dirty="0">
                <a:solidFill>
                  <a:srgbClr val="FF0000"/>
                </a:solidFill>
              </a:rPr>
              <a:t>Hamurabijevom zakoniku </a:t>
            </a:r>
            <a:r>
              <a:rPr lang="sr-Latn-CS" sz="3600" dirty="0"/>
              <a:t>(vladao u periodu 1728-1686. pre nove ere)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xmlns="" val="14884839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9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CS" b="1" dirty="0"/>
              <a:t>Razvoj osiguranja u Srbiji</a:t>
            </a:r>
            <a:endParaRPr lang="en-US" b="1" dirty="0"/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55651" y="2011680"/>
            <a:ext cx="10668000" cy="4008119"/>
          </a:xfrm>
        </p:spPr>
        <p:txBody>
          <a:bodyPr/>
          <a:lstStyle/>
          <a:p>
            <a:r>
              <a:rPr lang="sr-Latn-CS" sz="3200" b="1" dirty="0"/>
              <a:t>Početni oblici obaveznog osiguranja</a:t>
            </a:r>
          </a:p>
          <a:p>
            <a:r>
              <a:rPr lang="sr-Latn-CS" sz="3200" dirty="0">
                <a:solidFill>
                  <a:srgbClr val="FF0000"/>
                </a:solidFill>
              </a:rPr>
              <a:t>Pronalaze se u statutima gradova i Dušanovom zakoniku</a:t>
            </a:r>
          </a:p>
          <a:p>
            <a:r>
              <a:rPr lang="sr-Latn-CS" sz="3200" b="1" dirty="0"/>
              <a:t>Vinodolski statut – 1288., Zakonik cara Stefana Dušana – 1349. i 1345., Poljički statut – 1440.</a:t>
            </a:r>
            <a:endParaRPr lang="en-US" sz="3200" b="1" dirty="0"/>
          </a:p>
        </p:txBody>
      </p:sp>
    </p:spTree>
    <p:extLst>
      <p:ext uri="{BB962C8B-B14F-4D97-AF65-F5344CB8AC3E}">
        <p14:creationId xmlns:p14="http://schemas.microsoft.com/office/powerpoint/2010/main" xmlns="" val="41432070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56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56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56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56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56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56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56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56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56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03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CS" b="1" dirty="0"/>
              <a:t>Razvoj osiguranja kod nas</a:t>
            </a:r>
            <a:endParaRPr lang="en-US" b="1" dirty="0"/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55651" y="2011680"/>
            <a:ext cx="10668000" cy="4008120"/>
          </a:xfrm>
        </p:spPr>
        <p:txBody>
          <a:bodyPr/>
          <a:lstStyle/>
          <a:p>
            <a:r>
              <a:rPr lang="sr-Latn-CS" sz="3600" b="1" dirty="0" smtClean="0"/>
              <a:t>Na</a:t>
            </a:r>
            <a:r>
              <a:rPr lang="en-US" sz="3600" b="1" dirty="0" smtClean="0"/>
              <a:t>j</a:t>
            </a:r>
            <a:r>
              <a:rPr lang="sr-Latn-CS" sz="3600" b="1" dirty="0" smtClean="0"/>
              <a:t>stariji </a:t>
            </a:r>
            <a:r>
              <a:rPr lang="sr-Latn-CS" sz="3600" b="1" dirty="0"/>
              <a:t>i najcelovitiji Zakon o pomorskom osiguranju </a:t>
            </a:r>
            <a:endParaRPr lang="sr-Latn-CS" sz="3600" dirty="0"/>
          </a:p>
          <a:p>
            <a:r>
              <a:rPr lang="sr-Latn-CS" sz="3600" dirty="0"/>
              <a:t>Donet u </a:t>
            </a:r>
            <a:r>
              <a:rPr lang="sr-Latn-CS" sz="3600" dirty="0">
                <a:solidFill>
                  <a:srgbClr val="FF0000"/>
                </a:solidFill>
              </a:rPr>
              <a:t>Dubrovačkoj republici </a:t>
            </a:r>
            <a:r>
              <a:rPr lang="sr-Latn-CS" sz="3600" b="1" dirty="0"/>
              <a:t>1568. godine</a:t>
            </a:r>
            <a:endParaRPr lang="en-US" sz="3600" b="1" dirty="0"/>
          </a:p>
        </p:txBody>
      </p:sp>
    </p:spTree>
    <p:extLst>
      <p:ext uri="{BB962C8B-B14F-4D97-AF65-F5344CB8AC3E}">
        <p14:creationId xmlns:p14="http://schemas.microsoft.com/office/powerpoint/2010/main" xmlns="" val="6288069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6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6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6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66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66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66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27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CS" sz="3400" b="1" dirty="0"/>
              <a:t>Osiguranje u Kraljevini Jugoslaviji</a:t>
            </a:r>
            <a:endParaRPr lang="en-US" sz="3400" b="1" dirty="0"/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55651" y="1997612"/>
            <a:ext cx="10668000" cy="4022188"/>
          </a:xfrm>
        </p:spPr>
        <p:txBody>
          <a:bodyPr/>
          <a:lstStyle/>
          <a:p>
            <a:r>
              <a:rPr lang="sr-Latn-CS" b="1" dirty="0"/>
              <a:t>Poslove osiguranja </a:t>
            </a:r>
            <a:r>
              <a:rPr lang="sr-Latn-CS" dirty="0"/>
              <a:t>obavljala</a:t>
            </a:r>
            <a:r>
              <a:rPr lang="sr-Latn-CS" b="1" dirty="0"/>
              <a:t> strana osiguravajuća društva</a:t>
            </a:r>
          </a:p>
          <a:p>
            <a:r>
              <a:rPr lang="sr-Latn-CS" b="1" dirty="0"/>
              <a:t>Početkom XX </a:t>
            </a:r>
            <a:r>
              <a:rPr lang="sr-Latn-CS" dirty="0"/>
              <a:t>veka javljaju se </a:t>
            </a:r>
            <a:r>
              <a:rPr lang="sr-Latn-CS" dirty="0">
                <a:solidFill>
                  <a:srgbClr val="FF0000"/>
                </a:solidFill>
              </a:rPr>
              <a:t>prva domaća osiguravajuća društva</a:t>
            </a:r>
          </a:p>
          <a:p>
            <a:r>
              <a:rPr lang="sr-Latn-CS" dirty="0"/>
              <a:t>Osiguranje </a:t>
            </a:r>
            <a:r>
              <a:rPr lang="sr-Latn-CS" b="1" dirty="0"/>
              <a:t>slabo razvijeno</a:t>
            </a:r>
          </a:p>
          <a:p>
            <a:r>
              <a:rPr lang="sr-Latn-CS" b="1" dirty="0"/>
              <a:t>Po stepenu razvijenosti Jugoslavija na dnu liste u Evropi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xmlns="" val="23992112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76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76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76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76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76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76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76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76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76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76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76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76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51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CS" sz="3400" b="1" dirty="0"/>
              <a:t>Osiguranje u Kraljevini Jugoslaviji</a:t>
            </a:r>
            <a:endParaRPr lang="en-US" sz="3400" b="1" dirty="0"/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55651" y="1997612"/>
            <a:ext cx="10668000" cy="4022188"/>
          </a:xfrm>
        </p:spPr>
        <p:txBody>
          <a:bodyPr/>
          <a:lstStyle/>
          <a:p>
            <a:r>
              <a:rPr lang="sr-Latn-CS" dirty="0"/>
              <a:t>Osiguranjem se </a:t>
            </a:r>
            <a:r>
              <a:rPr lang="sr-Latn-CS" b="1" dirty="0"/>
              <a:t>bave privatni osiguravači</a:t>
            </a:r>
          </a:p>
          <a:p>
            <a:r>
              <a:rPr lang="sr-Latn-CS" dirty="0">
                <a:solidFill>
                  <a:srgbClr val="FF0000"/>
                </a:solidFill>
              </a:rPr>
              <a:t>Izuzetak osiguranje poljoprivrednih useva od grada</a:t>
            </a:r>
          </a:p>
          <a:p>
            <a:r>
              <a:rPr lang="sr-Latn-CS" dirty="0"/>
              <a:t>Javljaju se </a:t>
            </a:r>
            <a:r>
              <a:rPr lang="sr-Latn-CS" b="1" dirty="0"/>
              <a:t>problem</a:t>
            </a:r>
            <a:r>
              <a:rPr lang="sr-Latn-CS" dirty="0"/>
              <a:t>i na relaciji </a:t>
            </a:r>
            <a:r>
              <a:rPr lang="sr-Latn-CS" dirty="0" smtClean="0"/>
              <a:t>osigurav</a:t>
            </a:r>
            <a:r>
              <a:rPr lang="en-US" dirty="0" smtClean="0"/>
              <a:t>a</a:t>
            </a:r>
            <a:r>
              <a:rPr lang="sr-Latn-CS" dirty="0" smtClean="0"/>
              <a:t>ča </a:t>
            </a:r>
            <a:r>
              <a:rPr lang="sr-Latn-CS" dirty="0"/>
              <a:t>i osiguranika </a:t>
            </a:r>
            <a:r>
              <a:rPr lang="sr-Latn-CS" dirty="0">
                <a:solidFill>
                  <a:srgbClr val="FF0000"/>
                </a:solidFill>
              </a:rPr>
              <a:t>(sporovi)</a:t>
            </a:r>
          </a:p>
          <a:p>
            <a:r>
              <a:rPr lang="sr-Latn-CS" dirty="0"/>
              <a:t>Osiguranici često </a:t>
            </a:r>
            <a:r>
              <a:rPr lang="sr-Latn-CS" dirty="0">
                <a:solidFill>
                  <a:srgbClr val="FF0000"/>
                </a:solidFill>
              </a:rPr>
              <a:t>pale svoju imovinu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081696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86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86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86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86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86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86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86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86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86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86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86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86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675" grpId="0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CS" sz="3400" b="1" dirty="0"/>
              <a:t>Osiguranje posle II svetskog rata</a:t>
            </a:r>
            <a:endParaRPr lang="en-US" sz="3400" b="1" dirty="0"/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55651" y="1969478"/>
            <a:ext cx="10668000" cy="4050322"/>
          </a:xfrm>
        </p:spPr>
        <p:txBody>
          <a:bodyPr/>
          <a:lstStyle/>
          <a:p>
            <a:r>
              <a:rPr lang="sr-Latn-CS" sz="3600" b="1" dirty="0"/>
              <a:t>Pet faza </a:t>
            </a:r>
            <a:r>
              <a:rPr lang="sr-Latn-CS" sz="3600" b="1" dirty="0" smtClean="0"/>
              <a:t>razvoja</a:t>
            </a:r>
            <a:endParaRPr lang="sr-Latn-CS" sz="3600" dirty="0"/>
          </a:p>
          <a:p>
            <a:r>
              <a:rPr lang="sr-Latn-CS" sz="3600" b="1" dirty="0"/>
              <a:t>Prva reforma </a:t>
            </a:r>
            <a:r>
              <a:rPr lang="sr-Latn-CS" sz="3600" dirty="0"/>
              <a:t>– 1945. oformljen </a:t>
            </a:r>
            <a:r>
              <a:rPr lang="sr-Latn-CS" sz="3600" b="1" dirty="0"/>
              <a:t>DOZ</a:t>
            </a:r>
            <a:r>
              <a:rPr lang="sr-Latn-CS" sz="3600" dirty="0"/>
              <a:t> (Državni osiguravajući zavod), uveden </a:t>
            </a:r>
            <a:r>
              <a:rPr lang="sr-Latn-CS" sz="3600" b="1" dirty="0"/>
              <a:t>centralistički sistem državnog osiguranja</a:t>
            </a:r>
          </a:p>
        </p:txBody>
      </p:sp>
    </p:spTree>
    <p:extLst>
      <p:ext uri="{BB962C8B-B14F-4D97-AF65-F5344CB8AC3E}">
        <p14:creationId xmlns:p14="http://schemas.microsoft.com/office/powerpoint/2010/main" xmlns="" val="9989049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CS" sz="3400" b="1" dirty="0"/>
              <a:t>Osiguranje posle II svetskog rata</a:t>
            </a:r>
            <a:endParaRPr lang="en-US" sz="3400" b="1" dirty="0"/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55651" y="1983545"/>
            <a:ext cx="10668000" cy="4036255"/>
          </a:xfrm>
        </p:spPr>
        <p:txBody>
          <a:bodyPr/>
          <a:lstStyle/>
          <a:p>
            <a:r>
              <a:rPr lang="sr-Latn-CS" sz="3600" b="1" dirty="0"/>
              <a:t>Druga reforma </a:t>
            </a:r>
            <a:r>
              <a:rPr lang="sr-Latn-CS" sz="3600" dirty="0"/>
              <a:t>– 1961. </a:t>
            </a:r>
          </a:p>
          <a:p>
            <a:r>
              <a:rPr lang="sr-Latn-CS" sz="3600" dirty="0"/>
              <a:t>Prelazak sa sistema DOZ na </a:t>
            </a:r>
            <a:r>
              <a:rPr lang="sr-Latn-CS" sz="3600" b="1" dirty="0"/>
              <a:t>sistem osiguravajućih zavoda i zajedničkog osiguranja</a:t>
            </a:r>
          </a:p>
          <a:p>
            <a:r>
              <a:rPr lang="sr-Latn-CS" sz="3600" dirty="0" smtClean="0"/>
              <a:t>Uvedena </a:t>
            </a:r>
            <a:r>
              <a:rPr lang="sr-Latn-CS" sz="3600" dirty="0" smtClean="0">
                <a:solidFill>
                  <a:srgbClr val="FF0000"/>
                </a:solidFill>
              </a:rPr>
              <a:t>decent</a:t>
            </a:r>
            <a:r>
              <a:rPr lang="en-US" sz="3600" dirty="0" smtClean="0">
                <a:solidFill>
                  <a:srgbClr val="FF0000"/>
                </a:solidFill>
              </a:rPr>
              <a:t>r</a:t>
            </a:r>
            <a:r>
              <a:rPr lang="sr-Latn-CS" sz="3600" dirty="0" smtClean="0">
                <a:solidFill>
                  <a:srgbClr val="FF0000"/>
                </a:solidFill>
              </a:rPr>
              <a:t>a</a:t>
            </a:r>
            <a:r>
              <a:rPr lang="en-US" sz="3600" dirty="0" smtClean="0">
                <a:solidFill>
                  <a:srgbClr val="FF0000"/>
                </a:solidFill>
              </a:rPr>
              <a:t>l</a:t>
            </a:r>
            <a:r>
              <a:rPr lang="sr-Latn-CS" sz="3600" dirty="0" smtClean="0">
                <a:solidFill>
                  <a:srgbClr val="FF0000"/>
                </a:solidFill>
              </a:rPr>
              <a:t>i</a:t>
            </a:r>
            <a:r>
              <a:rPr lang="en-US" sz="3600" dirty="0" smtClean="0">
                <a:solidFill>
                  <a:srgbClr val="FF0000"/>
                </a:solidFill>
              </a:rPr>
              <a:t>z</a:t>
            </a:r>
            <a:r>
              <a:rPr lang="sr-Latn-CS" sz="3600" dirty="0" smtClean="0">
                <a:solidFill>
                  <a:srgbClr val="FF0000"/>
                </a:solidFill>
              </a:rPr>
              <a:t>acija </a:t>
            </a:r>
            <a:r>
              <a:rPr lang="sr-Latn-CS" sz="3600" dirty="0">
                <a:solidFill>
                  <a:srgbClr val="FF0000"/>
                </a:solidFill>
              </a:rPr>
              <a:t>i društveno upravljanje</a:t>
            </a:r>
            <a:endParaRPr lang="en-US" sz="3600" dirty="0">
              <a:solidFill>
                <a:srgbClr val="FF0000"/>
              </a:solidFill>
            </a:endParaRPr>
          </a:p>
          <a:p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xmlns="" val="243313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07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7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07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07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07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07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07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07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07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23" grpId="0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CS" sz="3400" b="1" dirty="0"/>
              <a:t>Osiguranje posle II svetskog rata</a:t>
            </a:r>
            <a:endParaRPr lang="en-US" sz="3400" b="1" dirty="0"/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55651" y="1997612"/>
            <a:ext cx="10668000" cy="4022188"/>
          </a:xfrm>
        </p:spPr>
        <p:txBody>
          <a:bodyPr/>
          <a:lstStyle/>
          <a:p>
            <a:r>
              <a:rPr lang="sr-Latn-CS" sz="3600" b="1" dirty="0"/>
              <a:t>Treća reforma </a:t>
            </a:r>
            <a:r>
              <a:rPr lang="sr-Latn-CS" sz="3600" dirty="0"/>
              <a:t>– 1967</a:t>
            </a:r>
            <a:r>
              <a:rPr lang="sr-Latn-CS" sz="3600" dirty="0" smtClean="0"/>
              <a:t>.</a:t>
            </a:r>
            <a:endParaRPr lang="sr-Latn-CS" sz="3600" dirty="0"/>
          </a:p>
          <a:p>
            <a:r>
              <a:rPr lang="sr-Latn-CS" sz="3600" dirty="0"/>
              <a:t>Osiguravajući zavodi i zavodi za reosiguranje </a:t>
            </a:r>
            <a:r>
              <a:rPr lang="sr-Latn-CS" sz="3600" b="1" dirty="0"/>
              <a:t>izjednačavaju se sa ostalim privrednim organizacijama</a:t>
            </a:r>
          </a:p>
          <a:p>
            <a:pPr>
              <a:buFont typeface="Wingdings" pitchFamily="2" charset="2"/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6342033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17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17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17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17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17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17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747" grpId="0" build="p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CS" sz="3400" b="1" dirty="0"/>
              <a:t>Osiguranje posle II svetskog rata</a:t>
            </a:r>
            <a:endParaRPr lang="en-US" sz="3400" b="1" dirty="0"/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55651" y="2025748"/>
            <a:ext cx="10668000" cy="3994052"/>
          </a:xfrm>
        </p:spPr>
        <p:txBody>
          <a:bodyPr/>
          <a:lstStyle/>
          <a:p>
            <a:r>
              <a:rPr lang="sr-Latn-CS" sz="3600" b="1" dirty="0"/>
              <a:t>Četvrta reforma </a:t>
            </a:r>
            <a:r>
              <a:rPr lang="sr-Latn-CS" sz="3600" dirty="0"/>
              <a:t>– 1971. </a:t>
            </a:r>
          </a:p>
          <a:p>
            <a:r>
              <a:rPr lang="sr-Latn-CS" sz="3600" dirty="0"/>
              <a:t>Uspostavljaju se zajednice</a:t>
            </a:r>
            <a:r>
              <a:rPr lang="en-US" sz="3600" dirty="0"/>
              <a:t> r</a:t>
            </a:r>
            <a:r>
              <a:rPr lang="sr-Latn-CS" sz="3600" dirty="0"/>
              <a:t>izika kao nov oblik organizovanja i udruživanja u zajednicama osiguranja i reosiguranja</a:t>
            </a:r>
          </a:p>
          <a:p>
            <a:pPr>
              <a:buFont typeface="Wingdings" pitchFamily="2" charset="2"/>
              <a:buNone/>
            </a:pPr>
            <a:endParaRPr lang="sr-Latn-CS" sz="3600" dirty="0"/>
          </a:p>
        </p:txBody>
      </p:sp>
    </p:spTree>
    <p:extLst>
      <p:ext uri="{BB962C8B-B14F-4D97-AF65-F5344CB8AC3E}">
        <p14:creationId xmlns:p14="http://schemas.microsoft.com/office/powerpoint/2010/main" xmlns="" val="31997613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27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27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27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27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27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27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771" grpId="0" build="p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CS" sz="3400" b="1" dirty="0"/>
              <a:t>Osiguranje posle II svetskog rata</a:t>
            </a:r>
            <a:endParaRPr lang="en-US" sz="3400" b="1" dirty="0"/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55651" y="1955409"/>
            <a:ext cx="10668000" cy="3559126"/>
          </a:xfrm>
        </p:spPr>
        <p:txBody>
          <a:bodyPr/>
          <a:lstStyle/>
          <a:p>
            <a:pPr>
              <a:buFont typeface="Wingdings" pitchFamily="2" charset="2"/>
              <a:buChar char="q"/>
            </a:pPr>
            <a:r>
              <a:rPr lang="sr-Latn-CS" sz="3600" b="1" dirty="0" smtClean="0"/>
              <a:t>Peta </a:t>
            </a:r>
            <a:r>
              <a:rPr lang="sr-Latn-CS" sz="3600" b="1" dirty="0"/>
              <a:t>reforma </a:t>
            </a:r>
            <a:r>
              <a:rPr lang="sr-Latn-CS" sz="3600" dirty="0"/>
              <a:t>– 1988.</a:t>
            </a:r>
          </a:p>
          <a:p>
            <a:r>
              <a:rPr lang="sr-Latn-CS" sz="3600" dirty="0"/>
              <a:t>U državi se </a:t>
            </a:r>
            <a:r>
              <a:rPr lang="sr-Latn-CS" sz="3600" b="1" dirty="0"/>
              <a:t>prelazi na sistem tržišnog privređivanja</a:t>
            </a:r>
          </a:p>
          <a:p>
            <a:r>
              <a:rPr lang="sr-Latn-CS" sz="3600" dirty="0">
                <a:solidFill>
                  <a:srgbClr val="FF0000"/>
                </a:solidFill>
              </a:rPr>
              <a:t>Zakon o osnovama sistema osiguranja imovine i lica donet 1990.</a:t>
            </a:r>
          </a:p>
        </p:txBody>
      </p:sp>
    </p:spTree>
    <p:extLst>
      <p:ext uri="{BB962C8B-B14F-4D97-AF65-F5344CB8AC3E}">
        <p14:creationId xmlns:p14="http://schemas.microsoft.com/office/powerpoint/2010/main" xmlns="" val="38841405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27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27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27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27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27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27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27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27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27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771" grpId="0" build="p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CS" sz="3400" b="1" dirty="0"/>
              <a:t>Osiguranje posle II svetskog rata</a:t>
            </a:r>
            <a:endParaRPr lang="en-US" sz="3400" b="1" dirty="0"/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55651" y="1983544"/>
            <a:ext cx="10668000" cy="4036255"/>
          </a:xfrm>
        </p:spPr>
        <p:txBody>
          <a:bodyPr/>
          <a:lstStyle/>
          <a:p>
            <a:pPr>
              <a:buFont typeface="Wingdings" pitchFamily="2" charset="2"/>
              <a:buChar char="q"/>
            </a:pPr>
            <a:r>
              <a:rPr lang="sr-Latn-CS" sz="3200" b="1" dirty="0" smtClean="0"/>
              <a:t>Izmene</a:t>
            </a:r>
            <a:r>
              <a:rPr lang="sr-Latn-CS" sz="3200" b="1" dirty="0"/>
              <a:t>: </a:t>
            </a:r>
            <a:r>
              <a:rPr lang="sr-Latn-CS" sz="3200" dirty="0"/>
              <a:t>dotadašnje </a:t>
            </a:r>
            <a:r>
              <a:rPr lang="sr-Latn-CS" sz="3200" dirty="0">
                <a:solidFill>
                  <a:srgbClr val="FF0000"/>
                </a:solidFill>
              </a:rPr>
              <a:t>organizacije </a:t>
            </a:r>
            <a:r>
              <a:rPr lang="sr-Latn-CS" sz="3200" dirty="0"/>
              <a:t>za osiguranje imovine i lica koje su </a:t>
            </a:r>
            <a:r>
              <a:rPr lang="sr-Latn-CS" sz="3200" b="1" dirty="0"/>
              <a:t>nosile obeležje dogovorne ekonomije</a:t>
            </a:r>
            <a:r>
              <a:rPr lang="sr-Latn-CS" sz="3200" dirty="0"/>
              <a:t> transformišu se u </a:t>
            </a:r>
            <a:r>
              <a:rPr lang="sr-Latn-CS" sz="3200" b="1" dirty="0"/>
              <a:t>nove finansijske organizacije </a:t>
            </a:r>
            <a:r>
              <a:rPr lang="sr-Latn-CS" sz="3200" dirty="0"/>
              <a:t>koje nose </a:t>
            </a:r>
            <a:r>
              <a:rPr lang="sr-Latn-CS" sz="3200" b="1" dirty="0"/>
              <a:t>karakter tržišnih sistema privređivanja </a:t>
            </a:r>
            <a:endParaRPr lang="en-US" sz="3200" b="1" dirty="0"/>
          </a:p>
        </p:txBody>
      </p:sp>
    </p:spTree>
    <p:extLst>
      <p:ext uri="{BB962C8B-B14F-4D97-AF65-F5344CB8AC3E}">
        <p14:creationId xmlns:p14="http://schemas.microsoft.com/office/powerpoint/2010/main" xmlns="" val="14738982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27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27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27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771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CS" sz="4800" b="1" dirty="0">
                <a:solidFill>
                  <a:schemeClr val="tx1"/>
                </a:solidFill>
              </a:rPr>
              <a:t>Hamurabijev zakonik</a:t>
            </a:r>
            <a:endParaRPr lang="en-US" sz="4800" b="1" dirty="0">
              <a:solidFill>
                <a:schemeClr val="tx1"/>
              </a:solidFill>
            </a:endParaRP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55651" y="1913206"/>
            <a:ext cx="10668000" cy="4106594"/>
          </a:xfrm>
        </p:spPr>
        <p:txBody>
          <a:bodyPr/>
          <a:lstStyle/>
          <a:p>
            <a:r>
              <a:rPr lang="sr-Latn-CS" sz="3600" b="1" dirty="0"/>
              <a:t>Sadrži obavezu </a:t>
            </a:r>
            <a:r>
              <a:rPr lang="sr-Latn-CS" sz="3600" b="1" dirty="0" smtClean="0"/>
              <a:t>u</a:t>
            </a:r>
            <a:r>
              <a:rPr lang="sr-Latn-RS" sz="3600" b="1" dirty="0" smtClean="0"/>
              <a:t>č</a:t>
            </a:r>
            <a:r>
              <a:rPr lang="sr-Latn-CS" sz="3600" b="1" dirty="0" smtClean="0"/>
              <a:t>esnika </a:t>
            </a:r>
            <a:r>
              <a:rPr lang="sr-Latn-CS" sz="3600" b="1" dirty="0"/>
              <a:t>u trgovačkim </a:t>
            </a:r>
            <a:r>
              <a:rPr lang="sr-Latn-CS" sz="3600" b="1" dirty="0" smtClean="0"/>
              <a:t>karavanima</a:t>
            </a:r>
            <a:r>
              <a:rPr lang="en-US" sz="3600" b="1" dirty="0" smtClean="0"/>
              <a:t> </a:t>
            </a:r>
            <a:r>
              <a:rPr lang="en-US" sz="3600" dirty="0" smtClean="0"/>
              <a:t>-</a:t>
            </a:r>
            <a:r>
              <a:rPr lang="en-US" sz="3600" b="1" dirty="0" smtClean="0"/>
              <a:t> </a:t>
            </a:r>
            <a:r>
              <a:rPr lang="en-US" sz="3600" dirty="0" smtClean="0"/>
              <a:t>d</a:t>
            </a:r>
            <a:r>
              <a:rPr lang="sr-Latn-CS" sz="3600" dirty="0" smtClean="0"/>
              <a:t>a </a:t>
            </a:r>
            <a:r>
              <a:rPr lang="sr-Latn-CS" sz="3600" dirty="0"/>
              <a:t>nadoknade štetu koja zadesi nekog od </a:t>
            </a:r>
            <a:r>
              <a:rPr lang="sr-Latn-CS" sz="3600" dirty="0" smtClean="0"/>
              <a:t>njih</a:t>
            </a:r>
            <a:r>
              <a:rPr lang="en-US" sz="3600" dirty="0" smtClean="0"/>
              <a:t>, u</a:t>
            </a:r>
            <a:r>
              <a:rPr lang="sr-Latn-CS" sz="3600" dirty="0" smtClean="0"/>
              <a:t> </a:t>
            </a:r>
            <a:r>
              <a:rPr lang="sr-Latn-CS" sz="3600" dirty="0"/>
              <a:t>slučaju pljačke od strane razbojnika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xmlns="" val="24055234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5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CS" sz="4800" b="1" dirty="0">
                <a:solidFill>
                  <a:schemeClr val="tx1"/>
                </a:solidFill>
              </a:rPr>
              <a:t>Sirija</a:t>
            </a:r>
            <a:r>
              <a:rPr lang="sr-Latn-CS" sz="4000" b="1" dirty="0">
                <a:solidFill>
                  <a:schemeClr val="tx1"/>
                </a:solidFill>
              </a:rPr>
              <a:t> </a:t>
            </a:r>
            <a:r>
              <a:rPr lang="sr-Latn-CS" sz="4800" b="1" dirty="0">
                <a:solidFill>
                  <a:schemeClr val="tx1"/>
                </a:solidFill>
              </a:rPr>
              <a:t>i Palestina</a:t>
            </a:r>
            <a:endParaRPr lang="en-US" sz="4800" b="1" dirty="0">
              <a:solidFill>
                <a:schemeClr val="tx1"/>
              </a:solidFill>
            </a:endParaRP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55651" y="2025748"/>
            <a:ext cx="10668000" cy="3994052"/>
          </a:xfrm>
        </p:spPr>
        <p:txBody>
          <a:bodyPr/>
          <a:lstStyle/>
          <a:p>
            <a:r>
              <a:rPr lang="sr-Latn-CS" sz="3600" dirty="0"/>
              <a:t>Uzgajivači stada osnivaju </a:t>
            </a:r>
            <a:r>
              <a:rPr lang="sr-Latn-CS" sz="3600" dirty="0" smtClean="0"/>
              <a:t>fondove</a:t>
            </a:r>
            <a:r>
              <a:rPr lang="en-US" sz="3600" dirty="0" smtClean="0"/>
              <a:t>, </a:t>
            </a:r>
            <a:r>
              <a:rPr lang="en-US" sz="3600" dirty="0" err="1" smtClean="0"/>
              <a:t>i</a:t>
            </a:r>
            <a:r>
              <a:rPr lang="sr-Latn-CS" sz="3600" dirty="0" smtClean="0"/>
              <a:t>z kojih se nadoknađuje šteta članu kome razbojnici otmu stado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xmlns="" val="2745559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CS" sz="4800" b="1" dirty="0">
                <a:solidFill>
                  <a:schemeClr val="tx1"/>
                </a:solidFill>
              </a:rPr>
              <a:t>Antička Grčka</a:t>
            </a:r>
            <a:endParaRPr lang="en-US" sz="4800" b="1" dirty="0">
              <a:solidFill>
                <a:schemeClr val="tx1"/>
              </a:solidFill>
            </a:endParaRP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55651" y="1983544"/>
            <a:ext cx="10668000" cy="4036255"/>
          </a:xfrm>
        </p:spPr>
        <p:txBody>
          <a:bodyPr/>
          <a:lstStyle/>
          <a:p>
            <a:r>
              <a:rPr lang="sr-Latn-CS" sz="3600" b="1" dirty="0"/>
              <a:t>Zakonski oblici osiguranja </a:t>
            </a:r>
            <a:r>
              <a:rPr lang="sr-Latn-CS" sz="3600" dirty="0"/>
              <a:t>– šesti vek pre nove ere</a:t>
            </a:r>
          </a:p>
          <a:p>
            <a:r>
              <a:rPr lang="sr-Latn-CS" sz="3600" dirty="0"/>
              <a:t>Solon (latinski </a:t>
            </a:r>
            <a:r>
              <a:rPr lang="sr-Latn-CS" sz="3600" dirty="0" smtClean="0"/>
              <a:t>zakonodavac)</a:t>
            </a:r>
            <a:r>
              <a:rPr lang="en-US" sz="3600" dirty="0" smtClean="0"/>
              <a:t> - o</a:t>
            </a:r>
            <a:r>
              <a:rPr lang="sr-Latn-CS" sz="3600" dirty="0" smtClean="0"/>
              <a:t>bjedinjuje </a:t>
            </a:r>
            <a:r>
              <a:rPr lang="sr-Latn-CS" sz="3600" dirty="0"/>
              <a:t>pripadnike istog filozofskog ili političkog </a:t>
            </a:r>
            <a:r>
              <a:rPr lang="sr-Latn-CS" sz="3600" dirty="0" smtClean="0"/>
              <a:t>ubeđenja</a:t>
            </a:r>
            <a:r>
              <a:rPr lang="en-US" sz="3600" dirty="0" smtClean="0"/>
              <a:t> u</a:t>
            </a:r>
            <a:r>
              <a:rPr lang="sr-Latn-CS" sz="3600" dirty="0" smtClean="0"/>
              <a:t> </a:t>
            </a:r>
            <a:r>
              <a:rPr lang="sr-Latn-CS" sz="3600" dirty="0"/>
              <a:t>društva - </a:t>
            </a:r>
            <a:r>
              <a:rPr lang="sr-Latn-CS" sz="3600" dirty="0">
                <a:solidFill>
                  <a:schemeClr val="accent2"/>
                </a:solidFill>
              </a:rPr>
              <a:t>hetere</a:t>
            </a:r>
            <a:endParaRPr lang="en-US" sz="3600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323686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7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CS" sz="4800" b="1" dirty="0">
                <a:solidFill>
                  <a:schemeClr val="tx1"/>
                </a:solidFill>
              </a:rPr>
              <a:t>Antička Grčka</a:t>
            </a:r>
            <a:endParaRPr lang="en-US" sz="4800" b="1" dirty="0">
              <a:solidFill>
                <a:schemeClr val="tx1"/>
              </a:solidFill>
            </a:endParaRP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55651" y="2011680"/>
            <a:ext cx="10668000" cy="4008120"/>
          </a:xfrm>
        </p:spPr>
        <p:txBody>
          <a:bodyPr/>
          <a:lstStyle/>
          <a:p>
            <a:r>
              <a:rPr lang="en-US" sz="3600" dirty="0" err="1">
                <a:solidFill>
                  <a:schemeClr val="accent2"/>
                </a:solidFill>
              </a:rPr>
              <a:t>Hetere</a:t>
            </a:r>
            <a:r>
              <a:rPr lang="en-US" sz="3600" dirty="0">
                <a:solidFill>
                  <a:schemeClr val="accent2"/>
                </a:solidFill>
              </a:rPr>
              <a:t> – </a:t>
            </a:r>
            <a:r>
              <a:rPr lang="en-US" sz="3600" dirty="0" err="1"/>
              <a:t>predstavljaju</a:t>
            </a:r>
            <a:r>
              <a:rPr lang="en-US" sz="3600" dirty="0"/>
              <a:t> </a:t>
            </a:r>
            <a:r>
              <a:rPr lang="en-US" sz="3600" dirty="0" err="1"/>
              <a:t>nosioce</a:t>
            </a:r>
            <a:r>
              <a:rPr lang="en-US" sz="3600" dirty="0"/>
              <a:t> u</a:t>
            </a:r>
            <a:r>
              <a:rPr lang="sr-Latn-CS" sz="3600" dirty="0"/>
              <a:t>z</a:t>
            </a:r>
            <a:r>
              <a:rPr lang="en-US" sz="3600" dirty="0" err="1"/>
              <a:t>ajamnog</a:t>
            </a:r>
            <a:r>
              <a:rPr lang="en-US" sz="3600" dirty="0"/>
              <a:t> </a:t>
            </a:r>
            <a:r>
              <a:rPr lang="sr-Latn-CS" sz="3600" dirty="0"/>
              <a:t>osiguranja od potencijalne nesreće (koja je jednako verovatna za svakog pojedinca)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xmlns="" val="13023439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7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CS" sz="4800" b="1" dirty="0">
                <a:solidFill>
                  <a:schemeClr val="tx1"/>
                </a:solidFill>
              </a:rPr>
              <a:t>Antička Grčka</a:t>
            </a:r>
            <a:endParaRPr lang="en-US" sz="4800" b="1" dirty="0">
              <a:solidFill>
                <a:schemeClr val="tx1"/>
              </a:solidFill>
            </a:endParaRP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55651" y="1997612"/>
            <a:ext cx="10668000" cy="4022188"/>
          </a:xfrm>
        </p:spPr>
        <p:txBody>
          <a:bodyPr/>
          <a:lstStyle/>
          <a:p>
            <a:r>
              <a:rPr lang="sr-Latn-CS" sz="3600" dirty="0"/>
              <a:t>Organizacije </a:t>
            </a:r>
            <a:r>
              <a:rPr lang="sr-Latn-CS" sz="3600" dirty="0">
                <a:solidFill>
                  <a:schemeClr val="accent2"/>
                </a:solidFill>
              </a:rPr>
              <a:t>“Erane</a:t>
            </a:r>
            <a:r>
              <a:rPr lang="sr-Latn-CS" sz="3600" dirty="0" smtClean="0">
                <a:solidFill>
                  <a:schemeClr val="accent2"/>
                </a:solidFill>
              </a:rPr>
              <a:t>”</a:t>
            </a:r>
            <a:endParaRPr lang="sr-Latn-CS" sz="3600" dirty="0">
              <a:solidFill>
                <a:schemeClr val="accent2"/>
              </a:solidFill>
            </a:endParaRPr>
          </a:p>
          <a:p>
            <a:r>
              <a:rPr lang="sr-Latn-CS" sz="3600" dirty="0"/>
              <a:t>Na osnovu priloga svojih </a:t>
            </a:r>
            <a:r>
              <a:rPr lang="sr-Latn-CS" sz="3600" dirty="0" smtClean="0"/>
              <a:t>članov</a:t>
            </a:r>
            <a:r>
              <a:rPr lang="en-US" sz="3600" dirty="0" smtClean="0"/>
              <a:t>a, p</a:t>
            </a:r>
            <a:r>
              <a:rPr lang="sr-Latn-CS" sz="3600" dirty="0" smtClean="0"/>
              <a:t>omažu </a:t>
            </a:r>
            <a:r>
              <a:rPr lang="sr-Latn-CS" sz="3600" dirty="0"/>
              <a:t>bolesne,nemoćne i porodice umrlih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xmlns="" val="25943110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22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2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2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1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CS" sz="4800" b="1" dirty="0">
                <a:solidFill>
                  <a:schemeClr val="tx1"/>
                </a:solidFill>
              </a:rPr>
              <a:t>Stari Rim</a:t>
            </a:r>
            <a:endParaRPr lang="en-US" sz="4800" b="1" dirty="0">
              <a:solidFill>
                <a:schemeClr val="tx1"/>
              </a:solidFill>
            </a:endParaRP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55651" y="1983545"/>
            <a:ext cx="10668000" cy="4036255"/>
          </a:xfrm>
        </p:spPr>
        <p:txBody>
          <a:bodyPr/>
          <a:lstStyle/>
          <a:p>
            <a:r>
              <a:rPr lang="sr-Latn-CS" sz="3600" dirty="0">
                <a:solidFill>
                  <a:schemeClr val="accent2"/>
                </a:solidFill>
              </a:rPr>
              <a:t>Kolegije</a:t>
            </a:r>
            <a:r>
              <a:rPr lang="sr-Latn-CS" sz="3600" dirty="0"/>
              <a:t> – religiozna udruženja</a:t>
            </a:r>
          </a:p>
          <a:p>
            <a:r>
              <a:rPr lang="sr-Latn-CS" sz="3600" dirty="0"/>
              <a:t>Članovi društava – plaćaju </a:t>
            </a:r>
            <a:r>
              <a:rPr lang="sr-Latn-CS" sz="3600" dirty="0" smtClean="0"/>
              <a:t>sam</a:t>
            </a:r>
            <a:r>
              <a:rPr lang="en-US" sz="3600" dirty="0" err="1" smtClean="0"/>
              <a:t>i</a:t>
            </a:r>
            <a:r>
              <a:rPr lang="sr-Latn-CS" sz="3600" dirty="0" smtClean="0"/>
              <a:t> </a:t>
            </a:r>
            <a:r>
              <a:rPr lang="sr-Latn-CS" sz="3600" dirty="0"/>
              <a:t>pristupanje društvu i mesečne iznose</a:t>
            </a:r>
          </a:p>
          <a:p>
            <a:r>
              <a:rPr lang="sr-Latn-CS" sz="3600" dirty="0"/>
              <a:t>U slučaju smrti nekog od </a:t>
            </a:r>
            <a:r>
              <a:rPr lang="sr-Latn-CS" sz="3600" dirty="0" smtClean="0"/>
              <a:t>njih</a:t>
            </a:r>
            <a:r>
              <a:rPr lang="en-US" sz="3600" dirty="0" smtClean="0"/>
              <a:t>, s</a:t>
            </a:r>
            <a:r>
              <a:rPr lang="sr-Latn-CS" sz="3600" dirty="0" smtClean="0"/>
              <a:t>olidarno </a:t>
            </a:r>
            <a:r>
              <a:rPr lang="sr-Latn-CS" sz="3600" dirty="0"/>
              <a:t>se snose troškovi sahrane</a:t>
            </a:r>
          </a:p>
          <a:p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xmlns="" val="267634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3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3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3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3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3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3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5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CS" sz="4000" b="1" dirty="0">
                <a:solidFill>
                  <a:schemeClr val="tx1"/>
                </a:solidFill>
              </a:rPr>
              <a:t>Period “izumiranja osiguranja”</a:t>
            </a:r>
            <a:endParaRPr lang="en-US" sz="4000" b="1" dirty="0">
              <a:solidFill>
                <a:schemeClr val="tx1"/>
              </a:solidFill>
            </a:endParaRP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55651" y="1997612"/>
            <a:ext cx="10668000" cy="4022187"/>
          </a:xfrm>
        </p:spPr>
        <p:txBody>
          <a:bodyPr/>
          <a:lstStyle/>
          <a:p>
            <a:r>
              <a:rPr lang="sr-Latn-CS" sz="3600" dirty="0"/>
              <a:t>V i VI vek nove ere</a:t>
            </a:r>
          </a:p>
          <a:p>
            <a:r>
              <a:rPr lang="sr-Latn-CS" sz="3600" dirty="0"/>
              <a:t>Invazija Slovena, Gota i Huna na Rimsku imperiju</a:t>
            </a:r>
          </a:p>
          <a:p>
            <a:r>
              <a:rPr lang="sr-Latn-CS" sz="3600" dirty="0"/>
              <a:t>Osiguranje se ispoljava kroz primitivne forme</a:t>
            </a:r>
          </a:p>
          <a:p>
            <a:r>
              <a:rPr lang="sr-Latn-CS" sz="3600" dirty="0"/>
              <a:t>Težak period do IX veka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xmlns="" val="32359345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43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3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43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43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43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43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43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43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43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39" grpId="0" build="p"/>
    </p:bldLst>
  </p:timing>
</p:sld>
</file>

<file path=ppt/theme/theme1.xml><?xml version="1.0" encoding="utf-8"?>
<a:theme xmlns:a="http://schemas.openxmlformats.org/drawingml/2006/main" name="Profile">
  <a:themeElements>
    <a:clrScheme name="Profile 9">
      <a:dk1>
        <a:srgbClr val="000000"/>
      </a:dk1>
      <a:lt1>
        <a:srgbClr val="FFFFFF"/>
      </a:lt1>
      <a:dk2>
        <a:srgbClr val="000000"/>
      </a:dk2>
      <a:lt2>
        <a:srgbClr val="DDDDDD"/>
      </a:lt2>
      <a:accent1>
        <a:srgbClr val="A3B2C1"/>
      </a:accent1>
      <a:accent2>
        <a:srgbClr val="CC0000"/>
      </a:accent2>
      <a:accent3>
        <a:srgbClr val="FFFFFF"/>
      </a:accent3>
      <a:accent4>
        <a:srgbClr val="000000"/>
      </a:accent4>
      <a:accent5>
        <a:srgbClr val="CED5DD"/>
      </a:accent5>
      <a:accent6>
        <a:srgbClr val="B90000"/>
      </a:accent6>
      <a:hlink>
        <a:srgbClr val="336699"/>
      </a:hlink>
      <a:folHlink>
        <a:srgbClr val="003366"/>
      </a:folHlink>
    </a:clrScheme>
    <a:fontScheme name="Profile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Profile 1">
        <a:dk1>
          <a:srgbClr val="A50021"/>
        </a:dk1>
        <a:lt1>
          <a:srgbClr val="FFFFFF"/>
        </a:lt1>
        <a:dk2>
          <a:srgbClr val="800000"/>
        </a:dk2>
        <a:lt2>
          <a:srgbClr val="FFFFFF"/>
        </a:lt2>
        <a:accent1>
          <a:srgbClr val="FF9900"/>
        </a:accent1>
        <a:accent2>
          <a:srgbClr val="FF33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E72D00"/>
        </a:accent6>
        <a:hlink>
          <a:srgbClr val="FFFFCC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2">
        <a:dk1>
          <a:srgbClr val="3C001E"/>
        </a:dk1>
        <a:lt1>
          <a:srgbClr val="FFFFFF"/>
        </a:lt1>
        <a:dk2>
          <a:srgbClr val="51072E"/>
        </a:dk2>
        <a:lt2>
          <a:srgbClr val="FFFFFF"/>
        </a:lt2>
        <a:accent1>
          <a:srgbClr val="89A38F"/>
        </a:accent1>
        <a:accent2>
          <a:srgbClr val="666699"/>
        </a:accent2>
        <a:accent3>
          <a:srgbClr val="B3AAAD"/>
        </a:accent3>
        <a:accent4>
          <a:srgbClr val="DADADA"/>
        </a:accent4>
        <a:accent5>
          <a:srgbClr val="C4CEC6"/>
        </a:accent5>
        <a:accent6>
          <a:srgbClr val="5C5C8A"/>
        </a:accent6>
        <a:hlink>
          <a:srgbClr val="80800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3">
        <a:dk1>
          <a:srgbClr val="333333"/>
        </a:dk1>
        <a:lt1>
          <a:srgbClr val="FFFFFF"/>
        </a:lt1>
        <a:dk2>
          <a:srgbClr val="000000"/>
        </a:dk2>
        <a:lt2>
          <a:srgbClr val="FFFFFF"/>
        </a:lt2>
        <a:accent1>
          <a:srgbClr val="3399FF"/>
        </a:accent1>
        <a:accent2>
          <a:srgbClr val="CC0000"/>
        </a:accent2>
        <a:accent3>
          <a:srgbClr val="AAAAAA"/>
        </a:accent3>
        <a:accent4>
          <a:srgbClr val="DADADA"/>
        </a:accent4>
        <a:accent5>
          <a:srgbClr val="ADCAFF"/>
        </a:accent5>
        <a:accent6>
          <a:srgbClr val="B90000"/>
        </a:accent6>
        <a:hlink>
          <a:srgbClr val="666699"/>
        </a:hlink>
        <a:folHlink>
          <a:srgbClr val="66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4">
        <a:dk1>
          <a:srgbClr val="4B3D1B"/>
        </a:dk1>
        <a:lt1>
          <a:srgbClr val="FFFFFF"/>
        </a:lt1>
        <a:dk2>
          <a:srgbClr val="330000"/>
        </a:dk2>
        <a:lt2>
          <a:srgbClr val="FFFFFF"/>
        </a:lt2>
        <a:accent1>
          <a:srgbClr val="CC9900"/>
        </a:accent1>
        <a:accent2>
          <a:srgbClr val="CC6600"/>
        </a:accent2>
        <a:accent3>
          <a:srgbClr val="ADAAAA"/>
        </a:accent3>
        <a:accent4>
          <a:srgbClr val="DADADA"/>
        </a:accent4>
        <a:accent5>
          <a:srgbClr val="E2CAAA"/>
        </a:accent5>
        <a:accent6>
          <a:srgbClr val="B95C00"/>
        </a:accent6>
        <a:hlink>
          <a:srgbClr val="666699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5">
        <a:dk1>
          <a:srgbClr val="006666"/>
        </a:dk1>
        <a:lt1>
          <a:srgbClr val="FFFFFF"/>
        </a:lt1>
        <a:dk2>
          <a:srgbClr val="003366"/>
        </a:dk2>
        <a:lt2>
          <a:srgbClr val="FFFFFF"/>
        </a:lt2>
        <a:accent1>
          <a:srgbClr val="0099CC"/>
        </a:accent1>
        <a:accent2>
          <a:srgbClr val="6666FF"/>
        </a:accent2>
        <a:accent3>
          <a:srgbClr val="AAADB8"/>
        </a:accent3>
        <a:accent4>
          <a:srgbClr val="DADADA"/>
        </a:accent4>
        <a:accent5>
          <a:srgbClr val="AACAE2"/>
        </a:accent5>
        <a:accent6>
          <a:srgbClr val="5C5CE7"/>
        </a:accent6>
        <a:hlink>
          <a:srgbClr val="FFFF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6">
        <a:dk1>
          <a:srgbClr val="003366"/>
        </a:dk1>
        <a:lt1>
          <a:srgbClr val="FFFFFF"/>
        </a:lt1>
        <a:dk2>
          <a:srgbClr val="006666"/>
        </a:dk2>
        <a:lt2>
          <a:srgbClr val="FFFFFF"/>
        </a:lt2>
        <a:accent1>
          <a:srgbClr val="6699FF"/>
        </a:accent1>
        <a:accent2>
          <a:srgbClr val="00CCFF"/>
        </a:accent2>
        <a:accent3>
          <a:srgbClr val="AAB8B8"/>
        </a:accent3>
        <a:accent4>
          <a:srgbClr val="DADADA"/>
        </a:accent4>
        <a:accent5>
          <a:srgbClr val="B8CAFF"/>
        </a:accent5>
        <a:accent6>
          <a:srgbClr val="00B9E7"/>
        </a:accent6>
        <a:hlink>
          <a:srgbClr val="FFFFCC"/>
        </a:hlink>
        <a:folHlink>
          <a:srgbClr val="33CC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7">
        <a:dk1>
          <a:srgbClr val="000000"/>
        </a:dk1>
        <a:lt1>
          <a:srgbClr val="619CB1"/>
        </a:lt1>
        <a:dk2>
          <a:srgbClr val="FFFFFF"/>
        </a:dk2>
        <a:lt2>
          <a:srgbClr val="4E899E"/>
        </a:lt2>
        <a:accent1>
          <a:srgbClr val="FFCC00"/>
        </a:accent1>
        <a:accent2>
          <a:srgbClr val="B6523E"/>
        </a:accent2>
        <a:accent3>
          <a:srgbClr val="B7CBD5"/>
        </a:accent3>
        <a:accent4>
          <a:srgbClr val="000000"/>
        </a:accent4>
        <a:accent5>
          <a:srgbClr val="FFE2AA"/>
        </a:accent5>
        <a:accent6>
          <a:srgbClr val="A54937"/>
        </a:accent6>
        <a:hlink>
          <a:srgbClr val="99CC00"/>
        </a:hlink>
        <a:folHlink>
          <a:srgbClr val="6666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file 8">
        <a:dk1>
          <a:srgbClr val="598600"/>
        </a:dk1>
        <a:lt1>
          <a:srgbClr val="FFFFFF"/>
        </a:lt1>
        <a:dk2>
          <a:srgbClr val="336600"/>
        </a:dk2>
        <a:lt2>
          <a:srgbClr val="FFFFFF"/>
        </a:lt2>
        <a:accent1>
          <a:srgbClr val="33CC33"/>
        </a:accent1>
        <a:accent2>
          <a:srgbClr val="99CC00"/>
        </a:accent2>
        <a:accent3>
          <a:srgbClr val="ADB8AA"/>
        </a:accent3>
        <a:accent4>
          <a:srgbClr val="DADADA"/>
        </a:accent4>
        <a:accent5>
          <a:srgbClr val="ADE2AD"/>
        </a:accent5>
        <a:accent6>
          <a:srgbClr val="8AB900"/>
        </a:accent6>
        <a:hlink>
          <a:srgbClr val="FFCC0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9">
        <a:dk1>
          <a:srgbClr val="000000"/>
        </a:dk1>
        <a:lt1>
          <a:srgbClr val="FFFFFF"/>
        </a:lt1>
        <a:dk2>
          <a:srgbClr val="000000"/>
        </a:dk2>
        <a:lt2>
          <a:srgbClr val="DDDDDD"/>
        </a:lt2>
        <a:accent1>
          <a:srgbClr val="A3B2C1"/>
        </a:accent1>
        <a:accent2>
          <a:srgbClr val="CC0000"/>
        </a:accent2>
        <a:accent3>
          <a:srgbClr val="FFFFFF"/>
        </a:accent3>
        <a:accent4>
          <a:srgbClr val="000000"/>
        </a:accent4>
        <a:accent5>
          <a:srgbClr val="CED5DD"/>
        </a:accent5>
        <a:accent6>
          <a:srgbClr val="B90000"/>
        </a:accent6>
        <a:hlink>
          <a:srgbClr val="336699"/>
        </a:hlink>
        <a:folHlink>
          <a:srgbClr val="00336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182</TotalTime>
  <Words>800</Words>
  <Application>Microsoft Office PowerPoint</Application>
  <PresentationFormat>Custom</PresentationFormat>
  <Paragraphs>102</Paragraphs>
  <Slides>29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0" baseType="lpstr">
      <vt:lpstr>Profile</vt:lpstr>
      <vt:lpstr>I nedelja</vt:lpstr>
      <vt:lpstr>Istorijat osiguranja</vt:lpstr>
      <vt:lpstr>Hamurabijev zakonik</vt:lpstr>
      <vt:lpstr>Sirija i Palestina</vt:lpstr>
      <vt:lpstr>Antička Grčka</vt:lpstr>
      <vt:lpstr>Antička Grčka</vt:lpstr>
      <vt:lpstr>Antička Grčka</vt:lpstr>
      <vt:lpstr>Stari Rim</vt:lpstr>
      <vt:lpstr>Period “izumiranja osiguranja”</vt:lpstr>
      <vt:lpstr>Srednji vek</vt:lpstr>
      <vt:lpstr>Trgovačke gilde</vt:lpstr>
      <vt:lpstr>Cehovi</vt:lpstr>
      <vt:lpstr>Komercijalizacija osiguranja</vt:lpstr>
      <vt:lpstr>Komercijalizacija osiguranja</vt:lpstr>
      <vt:lpstr>Prvi ugovor o osiguranju</vt:lpstr>
      <vt:lpstr>Razvoj društava za osiguranje od požara</vt:lpstr>
      <vt:lpstr>Nastanak Lojda (Lloyd‘s)</vt:lpstr>
      <vt:lpstr>Nastanak Lojda (Lloyd‘s)</vt:lpstr>
      <vt:lpstr>Nastanak modernog osiguranja</vt:lpstr>
      <vt:lpstr>Razvoj osiguranja u Srbiji</vt:lpstr>
      <vt:lpstr>Razvoj osiguranja kod nas</vt:lpstr>
      <vt:lpstr>Osiguranje u Kraljevini Jugoslaviji</vt:lpstr>
      <vt:lpstr>Osiguranje u Kraljevini Jugoslaviji</vt:lpstr>
      <vt:lpstr>Osiguranje posle II svetskog rata</vt:lpstr>
      <vt:lpstr>Osiguranje posle II svetskog rata</vt:lpstr>
      <vt:lpstr>Osiguranje posle II svetskog rata</vt:lpstr>
      <vt:lpstr>Osiguranje posle II svetskog rata</vt:lpstr>
      <vt:lpstr>Osiguranje posle II svetskog rata</vt:lpstr>
      <vt:lpstr>Osiguranje posle II svetskog rata</vt:lpstr>
    </vt:vector>
  </TitlesOfParts>
  <Company>HP Inc.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 nedelja</dc:title>
  <dc:creator>Korisnik</dc:creator>
  <cp:lastModifiedBy>Anicici1</cp:lastModifiedBy>
  <cp:revision>18</cp:revision>
  <dcterms:created xsi:type="dcterms:W3CDTF">2018-12-15T16:56:49Z</dcterms:created>
  <dcterms:modified xsi:type="dcterms:W3CDTF">2019-01-28T14:39:21Z</dcterms:modified>
</cp:coreProperties>
</file>