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88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756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1477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746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3225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501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328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1793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92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78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043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0405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0501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690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53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28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1863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50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51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599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587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557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17004-E3C4-496A-8771-6E47ACCA7D5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FBFD-06F4-4660-AD10-E08ECD026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798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81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X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RS" b="1" dirty="0" smtClean="0"/>
              <a:t>Osiguranje kredita</a:t>
            </a:r>
          </a:p>
          <a:p>
            <a:pPr algn="just"/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(</a:t>
            </a:r>
            <a:r>
              <a:rPr lang="sr-Latn-RS" dirty="0" smtClean="0"/>
              <a:t>266 </a:t>
            </a:r>
            <a:r>
              <a:rPr lang="sr-Latn-RS" dirty="0"/>
              <a:t>– </a:t>
            </a:r>
            <a:r>
              <a:rPr lang="sr-Latn-RS" dirty="0" smtClean="0"/>
              <a:t>271 </a:t>
            </a:r>
            <a:r>
              <a:rPr lang="sr-Latn-RS" dirty="0"/>
              <a:t>str.)</a:t>
            </a:r>
            <a:endParaRPr lang="en-US" dirty="0"/>
          </a:p>
          <a:p>
            <a:pPr algn="just"/>
            <a:endParaRPr lang="sr-Latn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115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sr-Latn-CS" sz="3200" dirty="0"/>
              <a:t>Kaucijsko osiguranje </a:t>
            </a:r>
            <a:r>
              <a:rPr lang="sr-Latn-CS" sz="3200" b="1" dirty="0"/>
              <a:t>predstavlja uslov za odobravanje kredita</a:t>
            </a:r>
          </a:p>
          <a:p>
            <a:pPr algn="just">
              <a:lnSpc>
                <a:spcPct val="90000"/>
              </a:lnSpc>
            </a:pPr>
            <a:r>
              <a:rPr lang="sr-Latn-CS" sz="3200" dirty="0">
                <a:solidFill>
                  <a:srgbClr val="FF0000"/>
                </a:solidFill>
              </a:rPr>
              <a:t>Tri strane u ugovoru o osiguranju</a:t>
            </a:r>
            <a:r>
              <a:rPr lang="sr-Latn-CS" sz="3200" dirty="0"/>
              <a:t>: </a:t>
            </a:r>
            <a:r>
              <a:rPr lang="sr-Latn-CS" sz="3200" b="1" dirty="0"/>
              <a:t>poverilac, dužnik i osiguravač</a:t>
            </a:r>
          </a:p>
          <a:p>
            <a:pPr algn="just">
              <a:lnSpc>
                <a:spcPct val="90000"/>
              </a:lnSpc>
            </a:pPr>
            <a:r>
              <a:rPr lang="sr-Latn-CS" sz="3200" b="1" dirty="0"/>
              <a:t>Pravni odnosi </a:t>
            </a:r>
            <a:r>
              <a:rPr lang="sr-Latn-CS" sz="3200" dirty="0"/>
              <a:t>se javljaju između: a) </a:t>
            </a:r>
            <a:r>
              <a:rPr lang="sr-Latn-CS" sz="3200" dirty="0">
                <a:solidFill>
                  <a:srgbClr val="FF0000"/>
                </a:solidFill>
              </a:rPr>
              <a:t>dužnika</a:t>
            </a:r>
            <a:r>
              <a:rPr lang="sr-Latn-CS" sz="3200" dirty="0"/>
              <a:t> </a:t>
            </a:r>
            <a:r>
              <a:rPr lang="sr-Latn-CS" sz="3200" b="1" dirty="0"/>
              <a:t>kao ugovarača osiguranja</a:t>
            </a:r>
            <a:r>
              <a:rPr lang="sr-Latn-CS" sz="3200" dirty="0"/>
              <a:t> i </a:t>
            </a:r>
            <a:r>
              <a:rPr lang="sr-Latn-CS" sz="3200" dirty="0">
                <a:solidFill>
                  <a:srgbClr val="FF0000"/>
                </a:solidFill>
              </a:rPr>
              <a:t>osiguravača</a:t>
            </a:r>
            <a:r>
              <a:rPr lang="sr-Latn-CS" sz="3200" dirty="0"/>
              <a:t> i b) između </a:t>
            </a:r>
            <a:r>
              <a:rPr lang="sr-Latn-CS" sz="3200" dirty="0" smtClean="0">
                <a:solidFill>
                  <a:srgbClr val="FF0000"/>
                </a:solidFill>
              </a:rPr>
              <a:t>osigurav</a:t>
            </a:r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sr-Latn-CS" sz="3200" dirty="0" smtClean="0">
                <a:solidFill>
                  <a:srgbClr val="FF0000"/>
                </a:solidFill>
              </a:rPr>
              <a:t>ča</a:t>
            </a:r>
            <a:r>
              <a:rPr lang="sr-Latn-CS" sz="3200" dirty="0" smtClean="0"/>
              <a:t> </a:t>
            </a:r>
            <a:r>
              <a:rPr lang="sr-Latn-CS" sz="3200" dirty="0"/>
              <a:t>i </a:t>
            </a:r>
            <a:r>
              <a:rPr lang="sr-Latn-CS" sz="3200" dirty="0">
                <a:solidFill>
                  <a:srgbClr val="FF0000"/>
                </a:solidFill>
              </a:rPr>
              <a:t>poverioca</a:t>
            </a:r>
            <a:r>
              <a:rPr lang="sr-Latn-CS" sz="3200" dirty="0"/>
              <a:t> </a:t>
            </a:r>
            <a:r>
              <a:rPr lang="sr-Latn-CS" sz="3200" b="1" dirty="0"/>
              <a:t>kao osiguranika</a:t>
            </a:r>
          </a:p>
          <a:p>
            <a:pPr>
              <a:lnSpc>
                <a:spcPct val="9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6433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pPr algn="just"/>
            <a:r>
              <a:rPr lang="sr-Latn-CS" sz="2800" b="1" dirty="0"/>
              <a:t>Poverilac </a:t>
            </a:r>
            <a:r>
              <a:rPr lang="sr-Latn-CS" sz="2800" dirty="0">
                <a:solidFill>
                  <a:srgbClr val="FF0000"/>
                </a:solidFill>
              </a:rPr>
              <a:t>iako nije zaključio ugovor </a:t>
            </a:r>
            <a:r>
              <a:rPr lang="sr-Latn-CS" sz="2800" dirty="0"/>
              <a:t>o osiguranju </a:t>
            </a:r>
            <a:r>
              <a:rPr lang="sr-Latn-CS" sz="2800" dirty="0">
                <a:solidFill>
                  <a:srgbClr val="FF0000"/>
                </a:solidFill>
              </a:rPr>
              <a:t>ima pravo na naknadu štete </a:t>
            </a:r>
          </a:p>
          <a:p>
            <a:pPr algn="just"/>
            <a:r>
              <a:rPr lang="sr-Latn-CS" sz="2800" b="1" dirty="0"/>
              <a:t>Ukoliko dođe do neplaćanja obaveza </a:t>
            </a:r>
            <a:r>
              <a:rPr lang="sr-Latn-CS" sz="2800" dirty="0">
                <a:solidFill>
                  <a:srgbClr val="FF0000"/>
                </a:solidFill>
              </a:rPr>
              <a:t>od strane ugovarača osiguranja (dužnika)</a:t>
            </a:r>
          </a:p>
          <a:p>
            <a:pPr algn="just"/>
            <a:r>
              <a:rPr lang="sr-Latn-CS" sz="2800" b="1" dirty="0"/>
              <a:t>Najčešće </a:t>
            </a:r>
            <a:r>
              <a:rPr lang="sr-Latn-CS" sz="2800" dirty="0"/>
              <a:t>se pojavljuje u vezi sa </a:t>
            </a:r>
            <a:r>
              <a:rPr lang="sr-Latn-CS" sz="2800" dirty="0">
                <a:solidFill>
                  <a:srgbClr val="FF0000"/>
                </a:solidFill>
              </a:rPr>
              <a:t>potraživanjem države na ime poreza, carina,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u vezi sa izvođenjem radova i isporukom robe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74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600" b="1" dirty="0"/>
              <a:t>Osiguranje poverenja ili osiguranje od prevare</a:t>
            </a:r>
          </a:p>
          <a:p>
            <a:pPr algn="just">
              <a:lnSpc>
                <a:spcPct val="90000"/>
              </a:lnSpc>
            </a:pPr>
            <a:r>
              <a:rPr lang="sr-Latn-CS" sz="2600" dirty="0"/>
              <a:t>Ovim osiguranjem obezbeđuje se da </a:t>
            </a:r>
            <a:r>
              <a:rPr lang="sr-Latn-CS" sz="2600" b="1" dirty="0"/>
              <a:t>poverilac </a:t>
            </a:r>
            <a:r>
              <a:rPr lang="sr-Latn-CS" sz="2600" dirty="0">
                <a:solidFill>
                  <a:srgbClr val="FF0000"/>
                </a:solidFill>
              </a:rPr>
              <a:t>koji je poverio svoju imovinu drugom licu</a:t>
            </a:r>
            <a:r>
              <a:rPr lang="sr-Latn-CS" sz="2600" dirty="0"/>
              <a:t>, </a:t>
            </a:r>
            <a:r>
              <a:rPr lang="sr-Latn-CS" sz="2600" b="1" dirty="0"/>
              <a:t>dobije natrag svoju imovinu u neoštećenom vidu</a:t>
            </a:r>
          </a:p>
          <a:p>
            <a:pPr algn="just">
              <a:lnSpc>
                <a:spcPct val="90000"/>
              </a:lnSpc>
            </a:pPr>
            <a:r>
              <a:rPr lang="sr-Latn-CS" sz="2600" b="1" dirty="0"/>
              <a:t>Obuhvata</a:t>
            </a:r>
            <a:r>
              <a:rPr lang="sr-Latn-CS" sz="2600" dirty="0"/>
              <a:t> </a:t>
            </a:r>
            <a:r>
              <a:rPr lang="sr-Latn-CS" sz="2600" dirty="0">
                <a:solidFill>
                  <a:srgbClr val="FF0000"/>
                </a:solidFill>
              </a:rPr>
              <a:t>osiguranje poverenja koje poslodavci imaju u svoje službenike </a:t>
            </a:r>
            <a:r>
              <a:rPr lang="sr-Latn-CS" sz="2600" dirty="0"/>
              <a:t>(blagajnike, kurire) kao i u </a:t>
            </a:r>
            <a:r>
              <a:rPr lang="sr-Latn-CS" sz="2600" dirty="0">
                <a:solidFill>
                  <a:srgbClr val="FF0000"/>
                </a:solidFill>
              </a:rPr>
              <a:t>zastupnike</a:t>
            </a:r>
            <a:r>
              <a:rPr lang="sr-Latn-CS" sz="2600" dirty="0"/>
              <a:t> koji određeno vreme raspolažu njihovom imovinom ili novcem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52715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algn="just"/>
            <a:r>
              <a:rPr lang="sr-Latn-CS" sz="2600" b="1" dirty="0"/>
              <a:t>Osiguranje poverenja </a:t>
            </a:r>
            <a:r>
              <a:rPr lang="sr-Latn-CS" sz="2600" dirty="0">
                <a:solidFill>
                  <a:srgbClr val="FF0000"/>
                </a:solidFill>
              </a:rPr>
              <a:t>mogu zaključiti</a:t>
            </a:r>
            <a:r>
              <a:rPr lang="sr-Latn-CS" sz="2600" dirty="0"/>
              <a:t>: </a:t>
            </a:r>
            <a:r>
              <a:rPr lang="sr-Latn-CS" sz="2600" dirty="0">
                <a:solidFill>
                  <a:srgbClr val="92D050"/>
                </a:solidFill>
              </a:rPr>
              <a:t>poverioci (lica koja poveravaju imovinu) </a:t>
            </a:r>
            <a:r>
              <a:rPr lang="sr-Latn-CS" sz="2600" dirty="0"/>
              <a:t>i </a:t>
            </a:r>
            <a:r>
              <a:rPr lang="sr-Latn-CS" sz="2600" dirty="0">
                <a:solidFill>
                  <a:srgbClr val="00B0F0"/>
                </a:solidFill>
              </a:rPr>
              <a:t>dužnici (lica kojima je imovina poverena)</a:t>
            </a:r>
          </a:p>
          <a:p>
            <a:pPr algn="just">
              <a:buNone/>
            </a:pPr>
            <a:r>
              <a:rPr lang="sr-Latn-CS" sz="2600" dirty="0"/>
              <a:t>1) U slučaju </a:t>
            </a:r>
            <a:r>
              <a:rPr lang="sr-Latn-CS" sz="2600" b="1" dirty="0"/>
              <a:t>da osiguranje zaključuju poverioci</a:t>
            </a:r>
            <a:r>
              <a:rPr lang="sr-Latn-CS" sz="2600" dirty="0"/>
              <a:t>, </a:t>
            </a:r>
            <a:r>
              <a:rPr lang="sr-Latn-CS" sz="2600" dirty="0">
                <a:solidFill>
                  <a:srgbClr val="FF0000"/>
                </a:solidFill>
              </a:rPr>
              <a:t>osiguranje poverenja </a:t>
            </a:r>
            <a:r>
              <a:rPr lang="sr-Latn-CS" sz="2600" b="1" dirty="0"/>
              <a:t>ima sličnosti sa ostalim delkredere osiguranjima</a:t>
            </a:r>
          </a:p>
          <a:p>
            <a:pPr algn="just"/>
            <a:r>
              <a:rPr lang="sr-Latn-CS" sz="2600" dirty="0">
                <a:solidFill>
                  <a:srgbClr val="FF0000"/>
                </a:solidFill>
              </a:rPr>
              <a:t>Ugovorni odnos </a:t>
            </a:r>
            <a:r>
              <a:rPr lang="sr-Latn-CS" sz="2600" dirty="0"/>
              <a:t>se uspostavlja između </a:t>
            </a:r>
            <a:r>
              <a:rPr lang="sr-Latn-CS" sz="2600" b="1" dirty="0"/>
              <a:t>osiguravača</a:t>
            </a:r>
            <a:r>
              <a:rPr lang="sr-Latn-CS" sz="2600" dirty="0"/>
              <a:t> i </a:t>
            </a:r>
            <a:r>
              <a:rPr lang="sr-Latn-CS" sz="2600" b="1" dirty="0"/>
              <a:t>poverioca u svojstvu osiguranika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xmlns="" val="230121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514350" indent="-514350" algn="just">
              <a:buClr>
                <a:schemeClr val="tx2"/>
              </a:buClr>
              <a:buFont typeface="+mj-lt"/>
              <a:buAutoNum type="arabicParenR" startAt="2"/>
            </a:pPr>
            <a:r>
              <a:rPr lang="sr-Latn-CS" sz="2600" dirty="0" smtClean="0"/>
              <a:t>U </a:t>
            </a:r>
            <a:r>
              <a:rPr lang="sr-Latn-CS" sz="2600" dirty="0"/>
              <a:t>slučaju da </a:t>
            </a:r>
            <a:r>
              <a:rPr lang="sr-Latn-CS" sz="2600" b="1" dirty="0"/>
              <a:t>osiguranje</a:t>
            </a:r>
            <a:r>
              <a:rPr lang="sr-Latn-CS" sz="2600" dirty="0"/>
              <a:t> </a:t>
            </a:r>
            <a:r>
              <a:rPr lang="sr-Latn-CS" sz="2600" b="1" dirty="0"/>
              <a:t>zaključuju dužnici</a:t>
            </a:r>
            <a:r>
              <a:rPr lang="sr-Latn-CS" sz="2600" dirty="0"/>
              <a:t>, ovo osiguranje </a:t>
            </a:r>
            <a:r>
              <a:rPr lang="sr-Latn-CS" sz="2600" dirty="0">
                <a:solidFill>
                  <a:srgbClr val="FF0000"/>
                </a:solidFill>
              </a:rPr>
              <a:t>ima sličnosti sa kaucijskim osiguranjem robnih kredita</a:t>
            </a:r>
          </a:p>
          <a:p>
            <a:pPr algn="just"/>
            <a:r>
              <a:rPr lang="sr-Latn-CS" sz="2600" b="1" dirty="0"/>
              <a:t>Ugovorni odnos </a:t>
            </a:r>
            <a:r>
              <a:rPr lang="sr-Latn-CS" sz="2600" dirty="0"/>
              <a:t>se uspostavlja </a:t>
            </a:r>
            <a:r>
              <a:rPr lang="sr-Latn-CS" sz="2600" dirty="0">
                <a:solidFill>
                  <a:srgbClr val="FF0000"/>
                </a:solidFill>
              </a:rPr>
              <a:t>između dužnika i osiguravača</a:t>
            </a:r>
          </a:p>
          <a:p>
            <a:pPr algn="just"/>
            <a:r>
              <a:rPr lang="sr-Latn-CS" sz="2600" b="1" dirty="0"/>
              <a:t>U svojstvu osiguranika </a:t>
            </a:r>
            <a:r>
              <a:rPr lang="sr-Latn-CS" sz="2600" dirty="0"/>
              <a:t>se pojavljuje </a:t>
            </a:r>
            <a:r>
              <a:rPr lang="sr-Latn-CS" sz="2600" dirty="0">
                <a:solidFill>
                  <a:srgbClr val="FF0000"/>
                </a:solidFill>
              </a:rPr>
              <a:t>lice koje je poverilo svoju imovinu</a:t>
            </a:r>
            <a:r>
              <a:rPr lang="sr-Latn-CS" sz="2600" dirty="0"/>
              <a:t>, koje </a:t>
            </a:r>
            <a:r>
              <a:rPr lang="sr-Latn-CS" sz="2600" b="1" dirty="0"/>
              <a:t>kada nastupi osigurani slučaj</a:t>
            </a:r>
            <a:r>
              <a:rPr lang="sr-Latn-CS" sz="2600" dirty="0"/>
              <a:t> </a:t>
            </a:r>
            <a:r>
              <a:rPr lang="sr-Latn-CS" sz="2600" dirty="0">
                <a:solidFill>
                  <a:srgbClr val="FF0000"/>
                </a:solidFill>
              </a:rPr>
              <a:t>ima pravo na naknadu iz osiguranja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715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800" b="1" dirty="0"/>
              <a:t>Ugovor o osiguranju kredita</a:t>
            </a:r>
          </a:p>
          <a:p>
            <a:pPr algn="just"/>
            <a:r>
              <a:rPr lang="sr-Latn-CS" sz="2800" dirty="0">
                <a:solidFill>
                  <a:srgbClr val="FF0000"/>
                </a:solidFill>
              </a:rPr>
              <a:t>Odnosi između osiguranika i osiguravača </a:t>
            </a:r>
            <a:r>
              <a:rPr lang="sr-Latn-CS" sz="2800" dirty="0"/>
              <a:t>regulišu se </a:t>
            </a:r>
            <a:r>
              <a:rPr lang="sr-Latn-CS" sz="2800" dirty="0">
                <a:solidFill>
                  <a:srgbClr val="FF0000"/>
                </a:solidFill>
              </a:rPr>
              <a:t>ugovorom o osiguranju</a:t>
            </a:r>
          </a:p>
          <a:p>
            <a:pPr algn="just"/>
            <a:r>
              <a:rPr lang="sr-Latn-CS" sz="2800" b="1" dirty="0"/>
              <a:t>Osnovna</a:t>
            </a:r>
            <a:r>
              <a:rPr lang="sr-Latn-CS" sz="2800" dirty="0"/>
              <a:t> </a:t>
            </a:r>
            <a:r>
              <a:rPr lang="sr-Latn-CS" sz="2800" b="1" dirty="0"/>
              <a:t>obaveza osiguranika </a:t>
            </a:r>
            <a:r>
              <a:rPr lang="sr-Latn-CS" sz="2800" dirty="0"/>
              <a:t>je </a:t>
            </a:r>
            <a:r>
              <a:rPr lang="sr-Latn-CS" sz="2800" dirty="0">
                <a:solidFill>
                  <a:srgbClr val="FF0000"/>
                </a:solidFill>
              </a:rPr>
              <a:t>plaćanje premije osiguranja</a:t>
            </a:r>
          </a:p>
          <a:p>
            <a:pPr algn="just"/>
            <a:r>
              <a:rPr lang="sr-Latn-CS" sz="2800" b="1" dirty="0"/>
              <a:t>Osnovne obaveze osiguravača </a:t>
            </a:r>
            <a:r>
              <a:rPr lang="sr-Latn-CS" sz="2800" dirty="0"/>
              <a:t>su: </a:t>
            </a:r>
            <a:r>
              <a:rPr lang="sr-Latn-CS" sz="2800" dirty="0">
                <a:solidFill>
                  <a:srgbClr val="FF0000"/>
                </a:solidFill>
              </a:rPr>
              <a:t>isplata naknade iz osiguranja</a:t>
            </a:r>
            <a:r>
              <a:rPr lang="sr-Latn-CS" sz="2800" dirty="0"/>
              <a:t> i </a:t>
            </a:r>
            <a:r>
              <a:rPr lang="sr-Latn-CS" sz="2800" dirty="0">
                <a:solidFill>
                  <a:srgbClr val="FF0000"/>
                </a:solidFill>
              </a:rPr>
              <a:t>naknada troškova otklanjanja</a:t>
            </a:r>
            <a:r>
              <a:rPr lang="sr-Latn-CS" sz="2800" dirty="0"/>
              <a:t> i </a:t>
            </a:r>
            <a:r>
              <a:rPr lang="sr-Latn-CS" sz="2800" dirty="0">
                <a:solidFill>
                  <a:srgbClr val="FF0000"/>
                </a:solidFill>
              </a:rPr>
              <a:t>smanjenja štete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85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Osiguranje kredita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algn="just"/>
            <a:r>
              <a:rPr lang="en-US" sz="3600" b="1" dirty="0" err="1"/>
              <a:t>Naknada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sr-Latn-CS" sz="3600" b="1" dirty="0"/>
              <a:t>z</a:t>
            </a:r>
            <a:r>
              <a:rPr lang="en-US" sz="3600" b="1" dirty="0"/>
              <a:t> </a:t>
            </a:r>
            <a:r>
              <a:rPr lang="en-US" sz="3600" b="1" dirty="0" err="1"/>
              <a:t>osiguranja</a:t>
            </a:r>
            <a:r>
              <a:rPr lang="en-US" sz="3600" b="1" dirty="0"/>
              <a:t> </a:t>
            </a:r>
            <a:r>
              <a:rPr lang="sr-Latn-CS" sz="3600" dirty="0"/>
              <a:t>– </a:t>
            </a:r>
            <a:r>
              <a:rPr lang="sr-Latn-CS" sz="3600" dirty="0">
                <a:solidFill>
                  <a:srgbClr val="FF0000"/>
                </a:solidFill>
              </a:rPr>
              <a:t>iznos nenaplaćenih potraživanja</a:t>
            </a:r>
          </a:p>
          <a:p>
            <a:pPr algn="just"/>
            <a:r>
              <a:rPr lang="sr-Latn-CS" sz="3600" dirty="0"/>
              <a:t>Dobija se kao </a:t>
            </a:r>
            <a:r>
              <a:rPr lang="sr-Latn-CS" sz="3600" b="1" dirty="0"/>
              <a:t>razlika </a:t>
            </a:r>
            <a:r>
              <a:rPr lang="sr-Latn-CS" sz="3600" dirty="0">
                <a:solidFill>
                  <a:srgbClr val="FF0000"/>
                </a:solidFill>
              </a:rPr>
              <a:t>OS </a:t>
            </a:r>
            <a:r>
              <a:rPr lang="sr-Latn-CS" sz="3600" dirty="0"/>
              <a:t>i </a:t>
            </a:r>
            <a:r>
              <a:rPr lang="sr-Latn-CS" sz="3600" dirty="0">
                <a:solidFill>
                  <a:srgbClr val="FF0000"/>
                </a:solidFill>
              </a:rPr>
              <a:t>plaćanja koje je izvršio dužnik</a:t>
            </a:r>
            <a:r>
              <a:rPr lang="sr-Latn-CS" sz="3600" dirty="0"/>
              <a:t> (ili neko treće lice u ime dužnika)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51097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b="1" dirty="0"/>
              <a:t>Premija osiguranja kod osiguranja kredita</a:t>
            </a:r>
          </a:p>
          <a:p>
            <a:pPr algn="just"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Novčani iznos </a:t>
            </a:r>
            <a:r>
              <a:rPr lang="sr-Latn-CS" dirty="0"/>
              <a:t>koji </a:t>
            </a:r>
            <a:r>
              <a:rPr lang="sr-Latn-CS" b="1" dirty="0"/>
              <a:t>osiguranik plaća osiguravaču </a:t>
            </a:r>
            <a:r>
              <a:rPr lang="sr-Latn-CS" dirty="0"/>
              <a:t> kao </a:t>
            </a:r>
            <a:r>
              <a:rPr lang="sr-Latn-CS" dirty="0">
                <a:solidFill>
                  <a:srgbClr val="FF0000"/>
                </a:solidFill>
              </a:rPr>
              <a:t>cenu za preuzeti rizik neplaćanja potraživanja od strane dužnika</a:t>
            </a:r>
          </a:p>
          <a:p>
            <a:pPr algn="just">
              <a:lnSpc>
                <a:spcPct val="90000"/>
              </a:lnSpc>
            </a:pPr>
            <a:r>
              <a:rPr lang="sr-Latn-CS" b="1" dirty="0"/>
              <a:t>Naplaćena premija </a:t>
            </a:r>
            <a:r>
              <a:rPr lang="sr-Latn-CS" dirty="0"/>
              <a:t>treba da bude </a:t>
            </a:r>
            <a:r>
              <a:rPr lang="sr-Latn-CS" dirty="0">
                <a:solidFill>
                  <a:srgbClr val="FF0000"/>
                </a:solidFill>
              </a:rPr>
              <a:t>dovoljna za naknadu štete </a:t>
            </a:r>
            <a:r>
              <a:rPr lang="sr-Latn-CS" dirty="0"/>
              <a:t>i </a:t>
            </a:r>
            <a:r>
              <a:rPr lang="sr-Latn-CS" dirty="0">
                <a:solidFill>
                  <a:srgbClr val="FF0000"/>
                </a:solidFill>
              </a:rPr>
              <a:t>ostvarenje profita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57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200" b="1" dirty="0"/>
              <a:t>Premija zavisi od više faktora</a:t>
            </a:r>
          </a:p>
          <a:p>
            <a:pPr algn="just"/>
            <a:r>
              <a:rPr lang="sr-Latn-CS" sz="3200" dirty="0"/>
              <a:t>Kao što su: </a:t>
            </a:r>
            <a:r>
              <a:rPr lang="sr-Latn-CS" sz="3200" b="1" dirty="0"/>
              <a:t>veličina </a:t>
            </a:r>
            <a:r>
              <a:rPr lang="sr-Latn-CS" sz="3200" b="1" dirty="0" smtClean="0"/>
              <a:t>kredita</a:t>
            </a:r>
            <a:r>
              <a:rPr lang="sr-Latn-CS" sz="3200" dirty="0" smtClean="0"/>
              <a:t>,</a:t>
            </a:r>
            <a:r>
              <a:rPr lang="en-US" sz="3200" dirty="0" smtClean="0"/>
              <a:t> </a:t>
            </a:r>
            <a:r>
              <a:rPr lang="sr-Latn-CS" sz="3200" b="1" dirty="0" smtClean="0"/>
              <a:t>rok </a:t>
            </a:r>
            <a:r>
              <a:rPr lang="sr-Latn-CS" sz="3200" b="1" dirty="0"/>
              <a:t>na koji se </a:t>
            </a:r>
            <a:r>
              <a:rPr lang="sr-Latn-CS" sz="3200" b="1" dirty="0" smtClean="0"/>
              <a:t>odobrava</a:t>
            </a:r>
            <a:r>
              <a:rPr lang="sr-Latn-CS" sz="3200" dirty="0" smtClean="0"/>
              <a:t>,</a:t>
            </a:r>
            <a:r>
              <a:rPr lang="sr-Latn-CS" sz="3200" b="1" dirty="0" smtClean="0"/>
              <a:t>valuta </a:t>
            </a:r>
            <a:r>
              <a:rPr lang="sr-Latn-CS" sz="3200" b="1" dirty="0"/>
              <a:t>u kojoj se kredit odobrava</a:t>
            </a:r>
            <a:r>
              <a:rPr lang="sr-Latn-CS" sz="3200" dirty="0"/>
              <a:t>, </a:t>
            </a:r>
            <a:r>
              <a:rPr lang="sr-Latn-CS" sz="3200" b="1" dirty="0"/>
              <a:t>kreditna sposobnost osiguranika</a:t>
            </a:r>
            <a:r>
              <a:rPr lang="sr-Latn-CS" sz="3200" dirty="0"/>
              <a:t>, </a:t>
            </a:r>
            <a:r>
              <a:rPr lang="sr-Latn-CS" sz="3200" b="1" dirty="0"/>
              <a:t>karakter </a:t>
            </a:r>
            <a:r>
              <a:rPr lang="sr-Latn-CS" sz="3200" b="1" dirty="0" smtClean="0"/>
              <a:t>rizika</a:t>
            </a:r>
            <a:r>
              <a:rPr lang="sr-Latn-CS" sz="3200" dirty="0" smtClean="0"/>
              <a:t>,</a:t>
            </a:r>
            <a:r>
              <a:rPr lang="en-US" sz="3200" dirty="0" smtClean="0"/>
              <a:t> </a:t>
            </a:r>
            <a:r>
              <a:rPr lang="sr-Latn-CS" sz="3200" dirty="0" smtClean="0"/>
              <a:t>opšti </a:t>
            </a:r>
            <a:r>
              <a:rPr lang="sr-Latn-CS" sz="3200" b="1" dirty="0"/>
              <a:t>ekonomski</a:t>
            </a:r>
            <a:r>
              <a:rPr lang="sr-Latn-CS" sz="3200" dirty="0"/>
              <a:t> i </a:t>
            </a:r>
            <a:r>
              <a:rPr lang="sr-Latn-CS" sz="3200" b="1" dirty="0"/>
              <a:t>politički uslovi </a:t>
            </a:r>
            <a:r>
              <a:rPr lang="sr-Latn-CS" sz="3200" dirty="0"/>
              <a:t>u zemlji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22795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b="1" dirty="0"/>
              <a:t>Prijava štete i isplata naknade iz osiguranja</a:t>
            </a:r>
          </a:p>
          <a:p>
            <a:pPr algn="just"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Naknada iz osiguranja </a:t>
            </a:r>
            <a:r>
              <a:rPr lang="sr-Latn-CS" dirty="0"/>
              <a:t>predstavlja </a:t>
            </a:r>
            <a:r>
              <a:rPr lang="sr-Latn-CS" b="1" dirty="0"/>
              <a:t>novčani iznos </a:t>
            </a:r>
            <a:r>
              <a:rPr lang="sr-Latn-CS" dirty="0"/>
              <a:t>koji </a:t>
            </a:r>
            <a:r>
              <a:rPr lang="sr-Latn-CS" dirty="0">
                <a:solidFill>
                  <a:srgbClr val="FF0000"/>
                </a:solidFill>
              </a:rPr>
              <a:t>osiguravač isplaćuje osiguraniku</a:t>
            </a:r>
            <a:r>
              <a:rPr lang="sr-Latn-CS" dirty="0"/>
              <a:t> </a:t>
            </a:r>
            <a:r>
              <a:rPr lang="sr-Latn-CS" b="1" dirty="0"/>
              <a:t>prilikom nastupanja osiguranog slučaja</a:t>
            </a:r>
          </a:p>
          <a:p>
            <a:pPr algn="just">
              <a:lnSpc>
                <a:spcPct val="90000"/>
              </a:lnSpc>
            </a:pPr>
            <a:r>
              <a:rPr lang="sr-Latn-CS" dirty="0"/>
              <a:t>Najčešće se isplaćuje u iznosu od </a:t>
            </a:r>
            <a:r>
              <a:rPr lang="sr-Latn-CS" dirty="0">
                <a:solidFill>
                  <a:srgbClr val="FF0000"/>
                </a:solidFill>
              </a:rPr>
              <a:t>50% do 90% procenata kredita </a:t>
            </a:r>
            <a:r>
              <a:rPr lang="sr-Latn-CS" dirty="0">
                <a:solidFill>
                  <a:srgbClr val="92D050"/>
                </a:solidFill>
              </a:rPr>
              <a:t>uključujući i pripadajuću kamatu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44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 algn="just"/>
            <a:r>
              <a:rPr lang="sr-Latn-CS" sz="3200" b="1" dirty="0"/>
              <a:t>Kreditni rizik </a:t>
            </a:r>
            <a:r>
              <a:rPr lang="sr-Latn-CS" sz="3200" dirty="0"/>
              <a:t>– </a:t>
            </a:r>
            <a:r>
              <a:rPr lang="sr-Latn-CS" sz="3200" dirty="0">
                <a:solidFill>
                  <a:srgbClr val="FF0000"/>
                </a:solidFill>
              </a:rPr>
              <a:t>rizik neplaćanja duga i kamate </a:t>
            </a:r>
            <a:r>
              <a:rPr lang="sr-Latn-CS" sz="3200" dirty="0"/>
              <a:t>po kreditu od strane zajmoprimca</a:t>
            </a:r>
          </a:p>
          <a:p>
            <a:pPr algn="just"/>
            <a:r>
              <a:rPr lang="sr-Latn-CS" sz="3200" dirty="0">
                <a:solidFill>
                  <a:srgbClr val="FF0000"/>
                </a:solidFill>
              </a:rPr>
              <a:t>Verovatnoća </a:t>
            </a:r>
            <a:r>
              <a:rPr lang="sr-Latn-CS" sz="3200" dirty="0"/>
              <a:t>da </a:t>
            </a:r>
            <a:r>
              <a:rPr lang="sr-Latn-CS" sz="3200" dirty="0">
                <a:solidFill>
                  <a:srgbClr val="FF0000"/>
                </a:solidFill>
              </a:rPr>
              <a:t>dužnik neće ispuniti uslove iz kreditnog ugovora</a:t>
            </a:r>
          </a:p>
          <a:p>
            <a:pPr algn="just"/>
            <a:r>
              <a:rPr lang="sr-Latn-CS" sz="3200" dirty="0">
                <a:solidFill>
                  <a:srgbClr val="FF0000"/>
                </a:solidFill>
              </a:rPr>
              <a:t>Verovatnoća</a:t>
            </a:r>
            <a:r>
              <a:rPr lang="sr-Latn-CS" sz="3200" dirty="0"/>
              <a:t> da dužnik </a:t>
            </a:r>
            <a:r>
              <a:rPr lang="sr-Latn-CS" sz="3200" dirty="0">
                <a:solidFill>
                  <a:srgbClr val="FF0000"/>
                </a:solidFill>
              </a:rPr>
              <a:t>o roku dospeća ne plati kredit sa pripadajućom kamatom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183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algn="just"/>
            <a:r>
              <a:rPr lang="sr-Latn-CS" sz="2400" b="1" dirty="0"/>
              <a:t>Osiguranik</a:t>
            </a:r>
            <a:r>
              <a:rPr lang="sr-Latn-CS" sz="2400" dirty="0"/>
              <a:t> mora da </a:t>
            </a:r>
            <a:r>
              <a:rPr lang="sr-Latn-CS" sz="2400" dirty="0" smtClean="0">
                <a:solidFill>
                  <a:srgbClr val="FF0000"/>
                </a:solidFill>
              </a:rPr>
              <a:t>preuzme </a:t>
            </a:r>
            <a:r>
              <a:rPr lang="sr-Latn-CS" sz="2400" dirty="0">
                <a:solidFill>
                  <a:srgbClr val="FF0000"/>
                </a:solidFill>
              </a:rPr>
              <a:t>sve neophodne radnje </a:t>
            </a:r>
            <a:r>
              <a:rPr lang="sr-Latn-CS" sz="2400" dirty="0">
                <a:solidFill>
                  <a:srgbClr val="92D050"/>
                </a:solidFill>
              </a:rPr>
              <a:t>kako bi sprečio nastanak osiguranog slučaja</a:t>
            </a:r>
            <a:endParaRPr lang="en-US" sz="2400" dirty="0">
              <a:solidFill>
                <a:srgbClr val="92D050"/>
              </a:solidFill>
            </a:endParaRP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Primer</a:t>
            </a:r>
            <a:r>
              <a:rPr lang="sr-Latn-CS" sz="2400" dirty="0">
                <a:solidFill>
                  <a:srgbClr val="FF0000"/>
                </a:solidFill>
              </a:rPr>
              <a:t>: </a:t>
            </a:r>
            <a:r>
              <a:rPr lang="sr-Latn-CS" sz="2400" dirty="0"/>
              <a:t>osiguranje izvoznih kredita, ukoliko nakon perioda čekanja koje je utvrđeno polisom, izvoznik ne uspe naplatiti svoje potraživanje ima pravo da prjavi štetu i podnese odštetni zahtev</a:t>
            </a:r>
          </a:p>
          <a:p>
            <a:pPr algn="just"/>
            <a:r>
              <a:rPr lang="sr-Latn-CS" sz="2400" dirty="0"/>
              <a:t>Izvozni kredit – odobren izvozniku kako bi </a:t>
            </a:r>
            <a:r>
              <a:rPr lang="sr-Latn-CS" sz="2400" dirty="0" smtClean="0"/>
              <a:t>prebrodi</a:t>
            </a:r>
            <a:r>
              <a:rPr lang="en-US" sz="2400" dirty="0" smtClean="0"/>
              <a:t>o</a:t>
            </a:r>
            <a:r>
              <a:rPr lang="sr-Latn-CS" sz="2400" dirty="0" smtClean="0"/>
              <a:t> </a:t>
            </a:r>
            <a:r>
              <a:rPr lang="sr-Latn-CS" sz="2400" dirty="0"/>
              <a:t>razdoblje od isporuke robe do naplate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54278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Osiguranje kredita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 algn="just"/>
            <a:r>
              <a:rPr lang="sr-Latn-CS" b="1" dirty="0" smtClean="0"/>
              <a:t>Osiguravajuća organizacija </a:t>
            </a:r>
            <a:r>
              <a:rPr lang="sr-Latn-CS" dirty="0" smtClean="0">
                <a:solidFill>
                  <a:srgbClr val="FF0000"/>
                </a:solidFill>
              </a:rPr>
              <a:t>posle dobijanja pismenog obaveštenja</a:t>
            </a:r>
          </a:p>
          <a:p>
            <a:pPr algn="just"/>
            <a:r>
              <a:rPr lang="sr-Latn-CS" b="1" dirty="0" smtClean="0"/>
              <a:t>Sačinjava akt o nevraćanju kredita </a:t>
            </a:r>
            <a:r>
              <a:rPr lang="sr-Latn-CS" dirty="0" smtClean="0"/>
              <a:t>u prisustvu saradnika kreditnog odeljenja banke koja vodi neotplaćeni kredit, rukovodioca banke, odgovornog predstavnika organizacije dužnika i pozvanih eksperata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6989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Osiguranje kredita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 algn="just"/>
            <a:r>
              <a:rPr lang="sr-Latn-CS" sz="2800" b="1" dirty="0"/>
              <a:t>Osiguravač</a:t>
            </a:r>
            <a:r>
              <a:rPr lang="sr-Latn-CS" sz="2800" dirty="0"/>
              <a:t> – obavezan da isplati osiguraniku naknadu posle nastupanja osiguranog slučaja</a:t>
            </a:r>
          </a:p>
          <a:p>
            <a:pPr algn="just"/>
            <a:r>
              <a:rPr lang="sr-Latn-CS" sz="2800" b="1" dirty="0"/>
              <a:t>Osiguravač – isplaćuje banci</a:t>
            </a:r>
          </a:p>
          <a:p>
            <a:pPr algn="just"/>
            <a:r>
              <a:rPr lang="sr-Latn-CS" sz="2800" dirty="0">
                <a:solidFill>
                  <a:srgbClr val="FF0000"/>
                </a:solidFill>
              </a:rPr>
              <a:t>Posle isplate banci </a:t>
            </a:r>
            <a:r>
              <a:rPr lang="sr-Latn-CS" sz="2800" dirty="0"/>
              <a:t>naknade iz osiguranja </a:t>
            </a:r>
          </a:p>
          <a:p>
            <a:pPr algn="just"/>
            <a:r>
              <a:rPr lang="sr-Latn-CS" sz="2800" b="1" dirty="0"/>
              <a:t>Banka ustupa osiguravaču </a:t>
            </a:r>
            <a:r>
              <a:rPr lang="sr-Latn-CS" sz="2800" dirty="0">
                <a:solidFill>
                  <a:srgbClr val="FF0000"/>
                </a:solidFill>
              </a:rPr>
              <a:t>pravo da zahteva od dužnika naknadu gubitka</a:t>
            </a:r>
          </a:p>
          <a:p>
            <a:pPr algn="just"/>
            <a:r>
              <a:rPr lang="sr-Latn-CS" sz="2800" dirty="0">
                <a:solidFill>
                  <a:srgbClr val="FF0000"/>
                </a:solidFill>
              </a:rPr>
              <a:t>Naknada gubitka </a:t>
            </a:r>
            <a:r>
              <a:rPr lang="sr-Latn-CS" sz="2800" dirty="0"/>
              <a:t>može biti </a:t>
            </a:r>
            <a:r>
              <a:rPr lang="sr-Latn-CS" sz="2800" dirty="0">
                <a:solidFill>
                  <a:srgbClr val="00B050"/>
                </a:solidFill>
              </a:rPr>
              <a:t>u granicama naknade iz osiguranja</a:t>
            </a:r>
            <a:r>
              <a:rPr lang="sr-Latn-CS" sz="2800" dirty="0"/>
              <a:t> koja je isplaćena banci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61837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sr-Latn-CS" sz="2600" dirty="0">
                <a:solidFill>
                  <a:srgbClr val="FF0000"/>
                </a:solidFill>
              </a:rPr>
              <a:t>Uzrok </a:t>
            </a:r>
            <a:r>
              <a:rPr lang="sr-Latn-CS" sz="2600" dirty="0" smtClean="0">
                <a:solidFill>
                  <a:srgbClr val="FF0000"/>
                </a:solidFill>
              </a:rPr>
              <a:t>bankro</a:t>
            </a:r>
            <a:r>
              <a:rPr lang="en-US" sz="2600" dirty="0" smtClean="0">
                <a:solidFill>
                  <a:srgbClr val="FF0000"/>
                </a:solidFill>
              </a:rPr>
              <a:t>t</a:t>
            </a:r>
            <a:r>
              <a:rPr lang="sr-Latn-CS" sz="2600" dirty="0" smtClean="0">
                <a:solidFill>
                  <a:srgbClr val="FF0000"/>
                </a:solidFill>
              </a:rPr>
              <a:t>stva </a:t>
            </a:r>
            <a:r>
              <a:rPr lang="sr-Latn-CS" sz="2600" dirty="0">
                <a:solidFill>
                  <a:srgbClr val="FF0000"/>
                </a:solidFill>
              </a:rPr>
              <a:t>velikog broja banaka </a:t>
            </a:r>
            <a:r>
              <a:rPr lang="sr-Latn-CS" sz="2600" dirty="0"/>
              <a:t>– </a:t>
            </a:r>
            <a:r>
              <a:rPr lang="sr-Latn-CS" sz="2600" b="1" dirty="0"/>
              <a:t>loše upravljanje kreditnim rizikom</a:t>
            </a:r>
          </a:p>
          <a:p>
            <a:pPr algn="just">
              <a:lnSpc>
                <a:spcPct val="90000"/>
              </a:lnSpc>
            </a:pPr>
            <a:r>
              <a:rPr lang="sr-Latn-CS" sz="2600" b="1" dirty="0"/>
              <a:t>Osiguranje</a:t>
            </a:r>
            <a:r>
              <a:rPr lang="sr-Latn-CS" sz="2600" dirty="0"/>
              <a:t> jedan od </a:t>
            </a:r>
            <a:r>
              <a:rPr lang="sr-Latn-CS" sz="2600" b="1" dirty="0"/>
              <a:t>najdelotvornijih metoda</a:t>
            </a:r>
            <a:r>
              <a:rPr lang="sr-Latn-CS" sz="2600" dirty="0"/>
              <a:t> </a:t>
            </a:r>
            <a:r>
              <a:rPr lang="sr-Latn-CS" sz="2600" dirty="0">
                <a:solidFill>
                  <a:srgbClr val="FF0000"/>
                </a:solidFill>
              </a:rPr>
              <a:t>za </a:t>
            </a:r>
            <a:r>
              <a:rPr lang="sr-Latn-CS" sz="2600" dirty="0" smtClean="0">
                <a:solidFill>
                  <a:srgbClr val="FF0000"/>
                </a:solidFill>
              </a:rPr>
              <a:t>zaštit</a:t>
            </a:r>
            <a:r>
              <a:rPr lang="en-US" sz="2600" dirty="0" smtClean="0">
                <a:solidFill>
                  <a:srgbClr val="FF0000"/>
                </a:solidFill>
              </a:rPr>
              <a:t>u</a:t>
            </a:r>
            <a:r>
              <a:rPr lang="sr-Latn-CS" sz="2600" dirty="0" smtClean="0">
                <a:solidFill>
                  <a:srgbClr val="FF0000"/>
                </a:solidFill>
              </a:rPr>
              <a:t> </a:t>
            </a:r>
            <a:r>
              <a:rPr lang="sr-Latn-CS" sz="2600" dirty="0">
                <a:solidFill>
                  <a:srgbClr val="FF0000"/>
                </a:solidFill>
              </a:rPr>
              <a:t>potraživanja iz kreditnog odnosa</a:t>
            </a:r>
          </a:p>
          <a:p>
            <a:pPr algn="just">
              <a:lnSpc>
                <a:spcPct val="90000"/>
              </a:lnSpc>
            </a:pPr>
            <a:r>
              <a:rPr lang="sr-Latn-CS" sz="2600" b="1" dirty="0"/>
              <a:t>Pruža poveriocu sigurnost </a:t>
            </a:r>
            <a:r>
              <a:rPr lang="sr-Latn-CS" sz="2600" dirty="0"/>
              <a:t>da će biti </a:t>
            </a:r>
            <a:r>
              <a:rPr lang="sr-Latn-CS" sz="2600" dirty="0">
                <a:solidFill>
                  <a:srgbClr val="FF0000"/>
                </a:solidFill>
              </a:rPr>
              <a:t>obeštećen od strane osiguravača </a:t>
            </a:r>
            <a:r>
              <a:rPr lang="sr-Latn-CS" sz="2600" dirty="0">
                <a:solidFill>
                  <a:srgbClr val="92D050"/>
                </a:solidFill>
              </a:rPr>
              <a:t>ukoliko dođe do nemogućnosti dužnika da reguliše svoju </a:t>
            </a:r>
            <a:r>
              <a:rPr lang="sr-Latn-CS" sz="2600" dirty="0" smtClean="0">
                <a:solidFill>
                  <a:srgbClr val="92D050"/>
                </a:solidFill>
              </a:rPr>
              <a:t>obavezu</a:t>
            </a:r>
            <a:r>
              <a:rPr lang="en-US" sz="2600" dirty="0" smtClean="0"/>
              <a:t>, </a:t>
            </a:r>
            <a:r>
              <a:rPr lang="en-US" sz="2600" b="1" dirty="0" smtClean="0"/>
              <a:t>u</a:t>
            </a:r>
            <a:r>
              <a:rPr lang="sr-Latn-CS" sz="2600" b="1" dirty="0" smtClean="0"/>
              <a:t>sled </a:t>
            </a:r>
            <a:r>
              <a:rPr lang="sr-Latn-CS" sz="2600" b="1" dirty="0"/>
              <a:t>ostvarenja </a:t>
            </a:r>
            <a:r>
              <a:rPr lang="sr-Latn-CS" sz="2600" dirty="0">
                <a:solidFill>
                  <a:srgbClr val="FF0000"/>
                </a:solidFill>
              </a:rPr>
              <a:t>nekog od ugovorom predviđenih rizika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00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sr-Latn-CS" sz="2600" dirty="0"/>
              <a:t>Neke rizike tj. </a:t>
            </a:r>
            <a:r>
              <a:rPr lang="sr-Latn-CS" sz="2600" dirty="0">
                <a:solidFill>
                  <a:srgbClr val="FF0000"/>
                </a:solidFill>
              </a:rPr>
              <a:t>nekomercijalne rizike </a:t>
            </a:r>
            <a:r>
              <a:rPr lang="sr-Latn-CS" sz="2600" b="1" dirty="0"/>
              <a:t>privatne osiguravajuće kuće </a:t>
            </a:r>
            <a:r>
              <a:rPr lang="sr-Latn-CS" sz="2600" dirty="0">
                <a:solidFill>
                  <a:srgbClr val="FF0000"/>
                </a:solidFill>
              </a:rPr>
              <a:t>ne mogu da prihvate u svoje pokriće</a:t>
            </a:r>
          </a:p>
          <a:p>
            <a:pPr algn="just">
              <a:lnSpc>
                <a:spcPct val="90000"/>
              </a:lnSpc>
            </a:pPr>
            <a:r>
              <a:rPr lang="sr-Latn-CS" sz="2600" dirty="0"/>
              <a:t>To su: </a:t>
            </a:r>
            <a:r>
              <a:rPr lang="sr-Latn-CS" sz="2600" dirty="0">
                <a:solidFill>
                  <a:srgbClr val="FF0000"/>
                </a:solidFill>
              </a:rPr>
              <a:t>politički rizici, rizici od prirodnih katastrofa</a:t>
            </a:r>
            <a:r>
              <a:rPr lang="sr-Latn-CS" sz="2600" dirty="0"/>
              <a:t>, itd.</a:t>
            </a:r>
          </a:p>
          <a:p>
            <a:pPr algn="just">
              <a:lnSpc>
                <a:spcPct val="90000"/>
              </a:lnSpc>
            </a:pPr>
            <a:r>
              <a:rPr lang="sr-Latn-CS" sz="2600" dirty="0"/>
              <a:t>Često </a:t>
            </a:r>
            <a:r>
              <a:rPr lang="sr-Latn-CS" sz="2600" b="1" dirty="0"/>
              <a:t>država pokriva ove rizike</a:t>
            </a:r>
          </a:p>
          <a:p>
            <a:pPr algn="just">
              <a:lnSpc>
                <a:spcPct val="90000"/>
              </a:lnSpc>
            </a:pPr>
            <a:r>
              <a:rPr lang="sr-Latn-CS" sz="2600" dirty="0"/>
              <a:t>Primer: </a:t>
            </a:r>
            <a:r>
              <a:rPr lang="sr-Latn-CS" sz="2600" b="1" dirty="0"/>
              <a:t>osiguranje izvoznih kredita od nekomercijalnih rizika </a:t>
            </a:r>
            <a:r>
              <a:rPr lang="sr-Latn-CS" sz="2600" dirty="0"/>
              <a:t>obavljaju </a:t>
            </a:r>
            <a:r>
              <a:rPr lang="sr-Latn-CS" sz="2600" dirty="0">
                <a:solidFill>
                  <a:srgbClr val="FF0000"/>
                </a:solidFill>
              </a:rPr>
              <a:t>specijalizovane državne institucije </a:t>
            </a:r>
            <a:r>
              <a:rPr lang="sr-Latn-CS" sz="2600" dirty="0"/>
              <a:t>ili </a:t>
            </a:r>
            <a:r>
              <a:rPr lang="sr-Latn-CS" sz="2600" dirty="0">
                <a:solidFill>
                  <a:srgbClr val="92D050"/>
                </a:solidFill>
              </a:rPr>
              <a:t>osiguravajuća društva koja ta osiguranja obavljaju za račun države</a:t>
            </a:r>
            <a:endParaRPr lang="en-US" sz="2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13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 algn="just"/>
            <a:r>
              <a:rPr lang="sr-Latn-CS" sz="3200" dirty="0"/>
              <a:t>Danas </a:t>
            </a:r>
            <a:r>
              <a:rPr lang="sr-Latn-CS" sz="3200" b="1" dirty="0"/>
              <a:t>osiguranjem bankarskih rizika u inostranstvu </a:t>
            </a:r>
            <a:r>
              <a:rPr lang="sr-Latn-CS" sz="3200" dirty="0"/>
              <a:t>bave se neke od </a:t>
            </a:r>
            <a:r>
              <a:rPr lang="sr-Latn-CS" sz="3200" dirty="0">
                <a:solidFill>
                  <a:srgbClr val="FF0000"/>
                </a:solidFill>
              </a:rPr>
              <a:t>poznatih državnih i privatnih osiguravajućih </a:t>
            </a:r>
            <a:r>
              <a:rPr lang="sr-Latn-CS" sz="3200" dirty="0" smtClean="0">
                <a:solidFill>
                  <a:srgbClr val="FF0000"/>
                </a:solidFill>
              </a:rPr>
              <a:t>kompanija</a:t>
            </a:r>
            <a:endParaRPr lang="sr-Latn-CS" sz="3200" dirty="0"/>
          </a:p>
          <a:p>
            <a:pPr algn="just"/>
            <a:r>
              <a:rPr lang="sr-Latn-CS" sz="3200" b="1" dirty="0"/>
              <a:t>Najpoznatije </a:t>
            </a:r>
            <a:r>
              <a:rPr lang="sr-Latn-CS" sz="3200" dirty="0"/>
              <a:t>su: Hermes (Nemačka), Lojd (V. Britanija), Paris (Francuska), SIGNA (SAD)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8265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600" dirty="0">
                <a:solidFill>
                  <a:srgbClr val="FF0000"/>
                </a:solidFill>
              </a:rPr>
              <a:t>Vrste osiguranja kredita</a:t>
            </a:r>
            <a:r>
              <a:rPr lang="sr-Latn-CS" sz="3600" dirty="0" smtClean="0">
                <a:solidFill>
                  <a:srgbClr val="FF0000"/>
                </a:solidFill>
              </a:rPr>
              <a:t>:</a:t>
            </a:r>
            <a:endParaRPr lang="sr-Latn-CS" sz="3600" dirty="0"/>
          </a:p>
          <a:p>
            <a:pPr>
              <a:buNone/>
            </a:pPr>
            <a:r>
              <a:rPr lang="sr-Latn-CS" sz="3600" b="1" dirty="0"/>
              <a:t>1) Del-credere osiguranje</a:t>
            </a:r>
          </a:p>
          <a:p>
            <a:pPr>
              <a:buNone/>
            </a:pPr>
            <a:r>
              <a:rPr lang="sr-Latn-CS" sz="3600" b="1" dirty="0"/>
              <a:t>2) </a:t>
            </a:r>
            <a:r>
              <a:rPr lang="sr-Latn-CS" sz="3600" b="1" dirty="0" smtClean="0"/>
              <a:t>Kaucijsko </a:t>
            </a:r>
            <a:r>
              <a:rPr lang="sr-Latn-CS" sz="3600" b="1" dirty="0"/>
              <a:t>osiguranje</a:t>
            </a:r>
          </a:p>
          <a:p>
            <a:pPr>
              <a:buNone/>
            </a:pPr>
            <a:r>
              <a:rPr lang="sr-Latn-CS" sz="3600" b="1" dirty="0"/>
              <a:t>3) Osiguranje poverenja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19860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2800" b="1" dirty="0"/>
              <a:t>Del-credere osiguranje</a:t>
            </a:r>
          </a:p>
          <a:p>
            <a:pPr algn="just"/>
            <a:r>
              <a:rPr lang="sr-Latn-CS" sz="2800" dirty="0" smtClean="0">
                <a:solidFill>
                  <a:srgbClr val="FF0000"/>
                </a:solidFill>
              </a:rPr>
              <a:t>Ugovor </a:t>
            </a:r>
            <a:r>
              <a:rPr lang="sr-Latn-CS" sz="2800" dirty="0">
                <a:solidFill>
                  <a:srgbClr val="FF0000"/>
                </a:solidFill>
              </a:rPr>
              <a:t>o osiguranju </a:t>
            </a:r>
            <a:r>
              <a:rPr lang="sr-Latn-CS" sz="2800" b="1" dirty="0"/>
              <a:t>zaključuje poverilac sa osiguravačem</a:t>
            </a:r>
          </a:p>
          <a:p>
            <a:pPr algn="just"/>
            <a:r>
              <a:rPr lang="sr-Latn-CS" sz="2800" b="1" dirty="0"/>
              <a:t>Predmet ugovora </a:t>
            </a:r>
            <a:r>
              <a:rPr lang="sr-Latn-CS" sz="2800" dirty="0"/>
              <a:t>su potraživanja poverioca prema jednom ili većem broju dužnika</a:t>
            </a:r>
          </a:p>
          <a:p>
            <a:pPr algn="just"/>
            <a:r>
              <a:rPr lang="sr-Latn-CS" sz="2800" dirty="0">
                <a:solidFill>
                  <a:srgbClr val="FF0000"/>
                </a:solidFill>
              </a:rPr>
              <a:t>Dužnik </a:t>
            </a:r>
            <a:r>
              <a:rPr lang="sr-Latn-CS" sz="2800" b="1" dirty="0"/>
              <a:t>nije obuhvaćen ugovornim odnosom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FF0000"/>
                </a:solidFill>
              </a:rPr>
              <a:t>ne mora </a:t>
            </a:r>
            <a:r>
              <a:rPr lang="sr-Latn-CS" sz="2800" dirty="0"/>
              <a:t>znati da je poverilac osigurao svoje potraživanje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8885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9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67950"/>
            <a:ext cx="10668000" cy="3951849"/>
          </a:xfrm>
        </p:spPr>
        <p:txBody>
          <a:bodyPr/>
          <a:lstStyle/>
          <a:p>
            <a:r>
              <a:rPr lang="sr-Latn-CS" sz="2600" b="1" dirty="0"/>
              <a:t>Poverilac</a:t>
            </a:r>
            <a:r>
              <a:rPr lang="sr-Latn-CS" sz="2600" dirty="0"/>
              <a:t> </a:t>
            </a:r>
            <a:r>
              <a:rPr lang="sr-Latn-CS" sz="2600" dirty="0">
                <a:solidFill>
                  <a:srgbClr val="FF0000"/>
                </a:solidFill>
              </a:rPr>
              <a:t>je osiguranik </a:t>
            </a:r>
            <a:r>
              <a:rPr lang="sr-Latn-CS" sz="2600" dirty="0"/>
              <a:t>i on </a:t>
            </a:r>
            <a:r>
              <a:rPr lang="sr-Latn-CS" sz="2600" dirty="0">
                <a:solidFill>
                  <a:srgbClr val="FF0000"/>
                </a:solidFill>
              </a:rPr>
              <a:t>plaća premiju</a:t>
            </a:r>
          </a:p>
          <a:p>
            <a:pPr algn="just"/>
            <a:r>
              <a:rPr lang="sr-Latn-CS" sz="2600" b="1" dirty="0"/>
              <a:t>Najčešće obuhvata </a:t>
            </a:r>
            <a:r>
              <a:rPr lang="sr-Latn-CS" sz="2600" dirty="0">
                <a:solidFill>
                  <a:srgbClr val="FF0000"/>
                </a:solidFill>
              </a:rPr>
              <a:t>osiguranje robnih kredita </a:t>
            </a:r>
            <a:r>
              <a:rPr lang="sr-Latn-CS" sz="2600" dirty="0"/>
              <a:t>i </a:t>
            </a:r>
            <a:r>
              <a:rPr lang="sr-Latn-CS" sz="2600" dirty="0">
                <a:solidFill>
                  <a:srgbClr val="FF0000"/>
                </a:solidFill>
              </a:rPr>
              <a:t>kredita za izvršenje radova i usluga</a:t>
            </a:r>
          </a:p>
          <a:p>
            <a:pPr algn="just"/>
            <a:r>
              <a:rPr lang="sr-Latn-CS" sz="2600" dirty="0"/>
              <a:t>Omogućava </a:t>
            </a:r>
            <a:r>
              <a:rPr lang="sr-Latn-CS" sz="2600" dirty="0">
                <a:solidFill>
                  <a:srgbClr val="FF0000"/>
                </a:solidFill>
              </a:rPr>
              <a:t>poveriocu pravo </a:t>
            </a:r>
            <a:r>
              <a:rPr lang="sr-Latn-CS" sz="2600" b="1" dirty="0"/>
              <a:t>da nadoknadi štetu od </a:t>
            </a:r>
            <a:r>
              <a:rPr lang="sr-Latn-CS" sz="2600" b="1" dirty="0" smtClean="0"/>
              <a:t>osiguravača</a:t>
            </a:r>
            <a:r>
              <a:rPr lang="en-US" sz="2600" b="1" dirty="0" smtClean="0"/>
              <a:t>, u</a:t>
            </a:r>
            <a:r>
              <a:rPr lang="sr-Latn-CS" sz="2600" b="1" dirty="0" smtClean="0"/>
              <a:t>koliko</a:t>
            </a:r>
            <a:r>
              <a:rPr lang="sr-Latn-CS" sz="2600" dirty="0" smtClean="0"/>
              <a:t> </a:t>
            </a:r>
            <a:r>
              <a:rPr lang="sr-Latn-CS" sz="2600" dirty="0">
                <a:solidFill>
                  <a:srgbClr val="FF0000"/>
                </a:solidFill>
              </a:rPr>
              <a:t>zbog ostvarenja ugovorom predviđenih rizika</a:t>
            </a:r>
            <a:r>
              <a:rPr lang="sr-Latn-CS" sz="2600" dirty="0"/>
              <a:t>, </a:t>
            </a:r>
            <a:r>
              <a:rPr lang="sr-Latn-CS" sz="2600" b="1" dirty="0"/>
              <a:t>poverilac ne naplati svoje potraživanje od dužnika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xmlns="" val="364655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400" b="1" dirty="0"/>
              <a:t>Osiguranje kredita</a:t>
            </a:r>
            <a:endParaRPr lang="en-US" sz="4400" b="1" dirty="0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sr-Latn-CS" dirty="0"/>
              <a:t>Del-credere osiguranje se</a:t>
            </a:r>
            <a:r>
              <a:rPr lang="sr-Latn-CS" dirty="0">
                <a:solidFill>
                  <a:srgbClr val="FF0000"/>
                </a:solidFill>
              </a:rPr>
              <a:t> primenjuje </a:t>
            </a:r>
            <a:r>
              <a:rPr lang="sr-Latn-CS" b="1" dirty="0"/>
              <a:t>na domaće </a:t>
            </a:r>
            <a:r>
              <a:rPr lang="sr-Latn-CS" dirty="0"/>
              <a:t>i </a:t>
            </a:r>
            <a:r>
              <a:rPr lang="sr-Latn-CS" b="1" dirty="0"/>
              <a:t>na inostrane kredite</a:t>
            </a:r>
          </a:p>
          <a:p>
            <a:pPr algn="just">
              <a:lnSpc>
                <a:spcPct val="90000"/>
              </a:lnSpc>
            </a:pPr>
            <a:r>
              <a:rPr lang="sr-Latn-CS" b="1" dirty="0"/>
              <a:t>Kaucijska (garancijska) osiguranja</a:t>
            </a:r>
          </a:p>
          <a:p>
            <a:pPr algn="just"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Ugovor o osiguranju </a:t>
            </a:r>
            <a:r>
              <a:rPr lang="sr-Latn-CS" b="1" dirty="0"/>
              <a:t>zaključuje dužnik </a:t>
            </a:r>
            <a:r>
              <a:rPr lang="sr-Latn-CS" dirty="0">
                <a:solidFill>
                  <a:srgbClr val="FF0000"/>
                </a:solidFill>
              </a:rPr>
              <a:t>u korist svog poverioca </a:t>
            </a:r>
            <a:r>
              <a:rPr lang="sr-Latn-CS" b="1" dirty="0"/>
              <a:t>kao osiguranika</a:t>
            </a:r>
          </a:p>
          <a:p>
            <a:pPr algn="just">
              <a:lnSpc>
                <a:spcPct val="90000"/>
              </a:lnSpc>
            </a:pPr>
            <a:r>
              <a:rPr lang="sr-Latn-CS" dirty="0"/>
              <a:t>Ono predstavlja </a:t>
            </a:r>
            <a:r>
              <a:rPr lang="sr-Latn-CS" b="1" dirty="0"/>
              <a:t>osiguranje u korist trećeg lica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91016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928</Words>
  <Application>Microsoft Office PowerPoint</Application>
  <PresentationFormat>Custom</PresentationFormat>
  <Paragraphs>90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Profile</vt:lpstr>
      <vt:lpstr>X nedelja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  <vt:lpstr>Osiguranje kredita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Osiguranje od odgovornosti</dc:title>
  <dc:creator>Korisnik</dc:creator>
  <cp:lastModifiedBy>Anicici1</cp:lastModifiedBy>
  <cp:revision>9</cp:revision>
  <dcterms:created xsi:type="dcterms:W3CDTF">2018-12-15T21:47:22Z</dcterms:created>
  <dcterms:modified xsi:type="dcterms:W3CDTF">2019-01-28T17:03:49Z</dcterms:modified>
</cp:coreProperties>
</file>