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93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AF28-88EB-435E-95A7-A740199EE4C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7F24-573F-4EFB-8A85-21E85F5F8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22242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AF28-88EB-435E-95A7-A740199EE4C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7F24-573F-4EFB-8A85-21E85F5F8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16145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AF28-88EB-435E-95A7-A740199EE4C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7F24-573F-4EFB-8A85-21E85F5F8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33111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990600"/>
            <a:ext cx="103632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7EA81C7-C57B-4C07-AAD3-3D7E4681AD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914400" y="2393950"/>
            <a:ext cx="103632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2089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65177-81B6-4707-A0C4-69187E1DF4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9527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780D1-586A-46A6-AE85-51E3F65846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2669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6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01239-1001-463D-B700-5B803BCD9AA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60149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9ED73B-06E8-434B-949C-641A7DE386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65756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84929A-9573-4658-92EE-064E201973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81290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9663B-4FAD-4FF0-B8E3-67AD5A525F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82337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89BC00-E7D9-4D3F-8424-40E33DDBC99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0523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AF28-88EB-435E-95A7-A740199EE4C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7F24-573F-4EFB-8A85-21E85F5F8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36223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373A2-43A8-4189-8817-48DDB1B65C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63619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8DCD53-45CE-4150-ACB5-C2FCC52D922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74397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5118" y="304800"/>
            <a:ext cx="2669116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5651" y="304800"/>
            <a:ext cx="7806267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C8AF4-7067-4DC0-894D-CDA80D07C1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6101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AF28-88EB-435E-95A7-A740199EE4C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7F24-573F-4EFB-8A85-21E85F5F8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33235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AF28-88EB-435E-95A7-A740199EE4C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7F24-573F-4EFB-8A85-21E85F5F8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3531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AF28-88EB-435E-95A7-A740199EE4C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7F24-573F-4EFB-8A85-21E85F5F8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9037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AF28-88EB-435E-95A7-A740199EE4C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7F24-573F-4EFB-8A85-21E85F5F8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67325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AF28-88EB-435E-95A7-A740199EE4C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7F24-573F-4EFB-8A85-21E85F5F8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3395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AF28-88EB-435E-95A7-A740199EE4C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7F24-573F-4EFB-8A85-21E85F5F8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86606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AF28-88EB-435E-95A7-A740199EE4C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7F24-573F-4EFB-8A85-21E85F5F8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45888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4FAF28-88EB-435E-95A7-A740199EE4C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07F24-573F-4EFB-8A85-21E85F5F82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8041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6233" y="304801"/>
            <a:ext cx="10668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752600"/>
            <a:ext cx="10668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812800" y="1566864"/>
            <a:ext cx="10610851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V="1">
            <a:off x="812800" y="6172200"/>
            <a:ext cx="105664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D6EAFE-92FC-496E-99F4-B4C58B866F3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5992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 smtClean="0"/>
              <a:t>III nedelja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RS" b="1" dirty="0" smtClean="0"/>
              <a:t>Suma osiguranja, premija osiguranja</a:t>
            </a:r>
          </a:p>
          <a:p>
            <a:r>
              <a:rPr lang="en-US" dirty="0" err="1" smtClean="0"/>
              <a:t>Osigur</a:t>
            </a:r>
            <a:r>
              <a:rPr lang="sr-Latn-RS" dirty="0"/>
              <a:t>anje, J. Kočović, P. Šulejić, T. Rakonjac Antić, Ekonomski fakultet u Beogradu, 2010. godina </a:t>
            </a:r>
            <a:r>
              <a:rPr lang="sr-Latn-RS" dirty="0" smtClean="0"/>
              <a:t>(97-108 </a:t>
            </a:r>
            <a:r>
              <a:rPr lang="sr-Latn-RS" dirty="0"/>
              <a:t>str.)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3581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Premija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2800" b="1" dirty="0"/>
              <a:t>Tačnija i sveobuhvatnija definicija:</a:t>
            </a:r>
          </a:p>
          <a:p>
            <a:r>
              <a:rPr lang="sr-Latn-CS" sz="2800" b="1" dirty="0"/>
              <a:t>Premija </a:t>
            </a:r>
            <a:r>
              <a:rPr lang="sr-Latn-CS" sz="2800" dirty="0"/>
              <a:t>je </a:t>
            </a:r>
            <a:r>
              <a:rPr lang="sr-Latn-CS" sz="2800" dirty="0">
                <a:solidFill>
                  <a:srgbClr val="FF0000"/>
                </a:solidFill>
              </a:rPr>
              <a:t>cena osiguranja</a:t>
            </a:r>
          </a:p>
          <a:p>
            <a:r>
              <a:rPr lang="sr-Latn-CS" sz="2800" dirty="0"/>
              <a:t>Zato što na visinu premije pored rizika utiču i </a:t>
            </a:r>
            <a:r>
              <a:rPr lang="sr-Latn-CS" sz="2800" b="1" dirty="0"/>
              <a:t>drugi faktori</a:t>
            </a:r>
            <a:r>
              <a:rPr lang="sr-Latn-CS" sz="2800" dirty="0"/>
              <a:t>:</a:t>
            </a:r>
          </a:p>
          <a:p>
            <a:r>
              <a:rPr lang="sr-Latn-CS" sz="2800" dirty="0">
                <a:solidFill>
                  <a:srgbClr val="FF0000"/>
                </a:solidFill>
              </a:rPr>
              <a:t>Veličina osigurane </a:t>
            </a:r>
            <a:r>
              <a:rPr lang="sr-Latn-CS" sz="2800" dirty="0" smtClean="0">
                <a:solidFill>
                  <a:srgbClr val="FF0000"/>
                </a:solidFill>
              </a:rPr>
              <a:t>sume 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T</a:t>
            </a:r>
            <a:r>
              <a:rPr lang="sr-Latn-CS" sz="2800" dirty="0">
                <a:solidFill>
                  <a:srgbClr val="FF0000"/>
                </a:solidFill>
              </a:rPr>
              <a:t>rajanje </a:t>
            </a:r>
            <a:r>
              <a:rPr lang="sr-Latn-CS" sz="2800" dirty="0" smtClean="0">
                <a:solidFill>
                  <a:srgbClr val="FF0000"/>
                </a:solidFill>
              </a:rPr>
              <a:t>osiguranja 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K</a:t>
            </a:r>
            <a:r>
              <a:rPr lang="sr-Latn-CS" sz="2800" dirty="0">
                <a:solidFill>
                  <a:srgbClr val="FF0000"/>
                </a:solidFill>
              </a:rPr>
              <a:t>amatna stopa plasiranih sredstava osiguranja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03232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Premija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2400" b="1" dirty="0"/>
              <a:t>Visina premije </a:t>
            </a:r>
            <a:r>
              <a:rPr lang="sr-Latn-CS" sz="2400" dirty="0"/>
              <a:t>– </a:t>
            </a:r>
            <a:r>
              <a:rPr lang="sr-Latn-CS" sz="2400" dirty="0">
                <a:solidFill>
                  <a:srgbClr val="FF0000"/>
                </a:solidFill>
              </a:rPr>
              <a:t>direktno srazmerna </a:t>
            </a:r>
            <a:r>
              <a:rPr lang="sr-Latn-CS" sz="2400" dirty="0"/>
              <a:t>veličini rizika, vrednosti osigurane sume i dužini trajanja osiguranja</a:t>
            </a:r>
          </a:p>
          <a:p>
            <a:r>
              <a:rPr lang="sr-Latn-CS" sz="2400" b="1" dirty="0"/>
              <a:t>Veći</a:t>
            </a:r>
            <a:r>
              <a:rPr lang="sr-Latn-CS" sz="2400" dirty="0"/>
              <a:t> </a:t>
            </a:r>
            <a:r>
              <a:rPr lang="sr-Latn-CS" sz="2400" dirty="0">
                <a:solidFill>
                  <a:srgbClr val="FF0000"/>
                </a:solidFill>
              </a:rPr>
              <a:t>rizik, vrednost osigurane sume i duže trajanje osiguranja </a:t>
            </a:r>
            <a:r>
              <a:rPr lang="sr-Latn-CS" sz="2400" dirty="0"/>
              <a:t>– </a:t>
            </a:r>
            <a:r>
              <a:rPr lang="sr-Latn-CS" sz="2400" b="1" dirty="0"/>
              <a:t>veća i premija</a:t>
            </a:r>
          </a:p>
          <a:p>
            <a:r>
              <a:rPr lang="sr-Latn-CS" sz="2400" b="1" dirty="0"/>
              <a:t>Veća </a:t>
            </a:r>
            <a:r>
              <a:rPr lang="sr-Latn-CS" sz="2400" dirty="0">
                <a:solidFill>
                  <a:srgbClr val="FF0000"/>
                </a:solidFill>
              </a:rPr>
              <a:t>kamatna stopa –</a:t>
            </a:r>
            <a:r>
              <a:rPr lang="sr-Latn-CS" sz="2400" dirty="0"/>
              <a:t> sredstva </a:t>
            </a:r>
            <a:r>
              <a:rPr lang="sr-Latn-CS" sz="2400" dirty="0" smtClean="0"/>
              <a:t>osiguravajućeg </a:t>
            </a:r>
            <a:r>
              <a:rPr lang="sr-Latn-CS" sz="2400" dirty="0"/>
              <a:t>fonda se više uvećavaju – dugoročno daje mogućnost </a:t>
            </a:r>
            <a:r>
              <a:rPr lang="sr-Latn-CS" sz="2400" b="1" dirty="0"/>
              <a:t>da se smanji premija</a:t>
            </a:r>
            <a:r>
              <a:rPr lang="sr-Latn-CS" sz="2400" dirty="0"/>
              <a:t> za pojedine vrste osiguranja</a:t>
            </a:r>
            <a:endParaRPr lang="en-US" sz="2400" b="1" dirty="0"/>
          </a:p>
        </p:txBody>
      </p:sp>
    </p:spTree>
    <p:extLst>
      <p:ext uri="{BB962C8B-B14F-4D97-AF65-F5344CB8AC3E}">
        <p14:creationId xmlns="" xmlns:p14="http://schemas.microsoft.com/office/powerpoint/2010/main" val="3056558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Premija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3200" b="1" dirty="0"/>
              <a:t>Utvrđivanje ekvivalentnosti premije </a:t>
            </a:r>
            <a:r>
              <a:rPr lang="sr-Latn-CS" sz="3200" dirty="0">
                <a:solidFill>
                  <a:srgbClr val="FF0000"/>
                </a:solidFill>
              </a:rPr>
              <a:t>u odnosu na rizik </a:t>
            </a:r>
            <a:r>
              <a:rPr lang="sr-Latn-CS" sz="3200" dirty="0"/>
              <a:t>jeste </a:t>
            </a:r>
            <a:r>
              <a:rPr lang="sr-Latn-CS" sz="3200" b="1" dirty="0"/>
              <a:t>osnovni zadatak tehničkog aspekta osiguranja</a:t>
            </a:r>
            <a:r>
              <a:rPr lang="sr-Latn-CS" sz="3200" dirty="0"/>
              <a:t> (aktuarske službe)</a:t>
            </a:r>
            <a:endParaRPr lang="sr-Latn-CS" sz="2800" dirty="0"/>
          </a:p>
          <a:p>
            <a:r>
              <a:rPr lang="sr-Latn-CS" sz="3200" b="1" dirty="0"/>
              <a:t>U pravnom smislu</a:t>
            </a:r>
            <a:r>
              <a:rPr lang="sr-Latn-CS" sz="3200" dirty="0"/>
              <a:t>, premija je </a:t>
            </a:r>
            <a:r>
              <a:rPr lang="sr-Latn-CS" sz="3200" dirty="0">
                <a:solidFill>
                  <a:srgbClr val="FF0000"/>
                </a:solidFill>
              </a:rPr>
              <a:t>osnovna obaveze jedne od ugovornih strana</a:t>
            </a:r>
            <a:r>
              <a:rPr lang="sr-Latn-CS" sz="3200" dirty="0"/>
              <a:t>, iz odnosa o osiguranju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82847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Premija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13206"/>
            <a:ext cx="10668000" cy="4106594"/>
          </a:xfrm>
        </p:spPr>
        <p:txBody>
          <a:bodyPr/>
          <a:lstStyle/>
          <a:p>
            <a:r>
              <a:rPr lang="sr-Latn-CS" sz="3200" b="1" dirty="0"/>
              <a:t>Bitan element </a:t>
            </a:r>
            <a:r>
              <a:rPr lang="sr-Latn-CS" sz="3200" dirty="0">
                <a:solidFill>
                  <a:srgbClr val="FF0000"/>
                </a:solidFill>
              </a:rPr>
              <a:t>ugovora u osiguranju</a:t>
            </a:r>
          </a:p>
          <a:p>
            <a:r>
              <a:rPr lang="sr-Latn-CS" sz="3200" b="1" dirty="0"/>
              <a:t>Protiv činidba osiguranika obavezi osiguravača</a:t>
            </a:r>
            <a:endParaRPr lang="en-US" sz="3200" b="1" dirty="0"/>
          </a:p>
          <a:p>
            <a:r>
              <a:rPr lang="sr-Latn-CS" sz="3200" b="1" dirty="0"/>
              <a:t>Iznos novca </a:t>
            </a:r>
            <a:r>
              <a:rPr lang="sr-Latn-CS" sz="3200" dirty="0"/>
              <a:t>koju je </a:t>
            </a:r>
            <a:r>
              <a:rPr lang="sr-Latn-CS" sz="3200" dirty="0">
                <a:solidFill>
                  <a:srgbClr val="FF0000"/>
                </a:solidFill>
              </a:rPr>
              <a:t>osiguranik</a:t>
            </a:r>
            <a:r>
              <a:rPr lang="sr-Latn-CS" sz="3200" dirty="0"/>
              <a:t>, odnosno </a:t>
            </a:r>
            <a:r>
              <a:rPr lang="sr-Latn-CS" sz="3200" dirty="0">
                <a:solidFill>
                  <a:srgbClr val="FF0000"/>
                </a:solidFill>
              </a:rPr>
              <a:t>ugovarač osiguranja </a:t>
            </a:r>
            <a:r>
              <a:rPr lang="sr-Latn-CS" sz="3200" b="1" dirty="0"/>
              <a:t>dužan da plati </a:t>
            </a:r>
            <a:r>
              <a:rPr lang="sr-Latn-CS" sz="3200" dirty="0">
                <a:solidFill>
                  <a:srgbClr val="FF0000"/>
                </a:solidFill>
              </a:rPr>
              <a:t>za izvršenje obaveze osiguravača </a:t>
            </a:r>
            <a:r>
              <a:rPr lang="sr-Latn-CS" sz="3200" dirty="0"/>
              <a:t>iz ugovora osiguranja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23312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Segmentiranje premije osiguranja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899138"/>
            <a:ext cx="10668000" cy="4220308"/>
          </a:xfrm>
        </p:spPr>
        <p:txBody>
          <a:bodyPr/>
          <a:lstStyle/>
          <a:p>
            <a:r>
              <a:rPr lang="sr-Latn-CS" sz="3200" b="1" dirty="0"/>
              <a:t>Sa gledišta osiguranika </a:t>
            </a:r>
            <a:r>
              <a:rPr lang="sr-Latn-CS" sz="3200" dirty="0">
                <a:solidFill>
                  <a:srgbClr val="FF0000"/>
                </a:solidFill>
              </a:rPr>
              <a:t>premija je jedinstvena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en-US" sz="3200" b="1" dirty="0"/>
              <a:t>P</a:t>
            </a:r>
            <a:r>
              <a:rPr lang="sr-Latn-CS" sz="3200" b="1" dirty="0"/>
              <a:t>redstavlja </a:t>
            </a:r>
            <a:r>
              <a:rPr lang="sr-Latn-CS" sz="3200" dirty="0">
                <a:solidFill>
                  <a:srgbClr val="FF0000"/>
                </a:solidFill>
              </a:rPr>
              <a:t>jedan određen</a:t>
            </a:r>
            <a:r>
              <a:rPr lang="sr-Latn-CS" sz="3200" dirty="0"/>
              <a:t>, </a:t>
            </a:r>
            <a:r>
              <a:rPr lang="sr-Latn-CS" sz="3200" dirty="0">
                <a:solidFill>
                  <a:srgbClr val="FF0000"/>
                </a:solidFill>
              </a:rPr>
              <a:t>ukupan</a:t>
            </a:r>
            <a:r>
              <a:rPr lang="sr-Latn-CS" sz="3200" dirty="0"/>
              <a:t> i </a:t>
            </a:r>
            <a:r>
              <a:rPr lang="sr-Latn-CS" sz="3200" dirty="0">
                <a:solidFill>
                  <a:srgbClr val="FF0000"/>
                </a:solidFill>
              </a:rPr>
              <a:t>celovit iznos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sr-Latn-CS" sz="3200" b="1" dirty="0"/>
              <a:t>Za osiguravača </a:t>
            </a:r>
            <a:r>
              <a:rPr lang="sr-Latn-CS" sz="3200" dirty="0">
                <a:solidFill>
                  <a:srgbClr val="FF0000"/>
                </a:solidFill>
              </a:rPr>
              <a:t>premija ne figurira na celovit način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en-US" sz="3200" b="1" dirty="0"/>
              <a:t>S</a:t>
            </a:r>
            <a:r>
              <a:rPr lang="sr-Latn-CS" sz="3200" b="1" dirty="0"/>
              <a:t>ložena iz više delova </a:t>
            </a:r>
            <a:r>
              <a:rPr lang="sr-Latn-CS" sz="3200" dirty="0"/>
              <a:t>(fondova), koje </a:t>
            </a:r>
            <a:r>
              <a:rPr lang="sr-Latn-CS" sz="3200" dirty="0">
                <a:solidFill>
                  <a:srgbClr val="FF0000"/>
                </a:solidFill>
              </a:rPr>
              <a:t>imaju različitu namenu</a:t>
            </a:r>
            <a:endParaRPr lang="en-US" sz="3200" dirty="0">
              <a:solidFill>
                <a:srgbClr val="FF0000"/>
              </a:solidFill>
            </a:endParaRPr>
          </a:p>
          <a:p>
            <a:pPr>
              <a:buNone/>
            </a:pP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25907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200" b="1" dirty="0"/>
              <a:t>Segmentiranje premije osiguranja – neživotna osiguranja</a:t>
            </a:r>
            <a:endParaRPr lang="en-US" sz="32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r="21508"/>
          <a:stretch>
            <a:fillRect/>
          </a:stretch>
        </p:blipFill>
        <p:spPr bwMode="auto">
          <a:xfrm>
            <a:off x="3581401" y="2438400"/>
            <a:ext cx="5367997" cy="2538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auto">
          <a:xfrm>
            <a:off x="7696200" y="4038600"/>
            <a:ext cx="1219200" cy="533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CS" sz="1400" dirty="0">
                <a:solidFill>
                  <a:srgbClr val="000000"/>
                </a:solidFill>
              </a:rPr>
              <a:t>Dodatak za rizik</a:t>
            </a:r>
            <a:endParaRPr 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2003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200" b="1" dirty="0"/>
              <a:t>Segmentiranje premije osiguranja – životna osiguranja</a:t>
            </a:r>
            <a:endParaRPr lang="en-US" sz="32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28801" y="2514601"/>
            <a:ext cx="8639881" cy="3206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1939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Segmentiranje premije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b="1" dirty="0" smtClean="0"/>
              <a:t>Bruto premiju </a:t>
            </a:r>
            <a:r>
              <a:rPr lang="sr-Latn-CS" dirty="0" smtClean="0"/>
              <a:t>čine: </a:t>
            </a:r>
            <a:r>
              <a:rPr lang="sr-Latn-CS" dirty="0" smtClean="0">
                <a:solidFill>
                  <a:srgbClr val="FF0000"/>
                </a:solidFill>
              </a:rPr>
              <a:t>neto premija i režijski dodatak</a:t>
            </a:r>
          </a:p>
          <a:p>
            <a:r>
              <a:rPr lang="sr-Latn-CS" sz="3200" b="1" dirty="0"/>
              <a:t>Režijski dodatak </a:t>
            </a:r>
            <a:r>
              <a:rPr lang="sr-Latn-CS" sz="3200" dirty="0"/>
              <a:t>služi za pokriće troškova poslovanja osiguravajuće kompanije (troškovi zaključivanja ugovora o osiguranju, troškovi naplate premije i </a:t>
            </a:r>
            <a:r>
              <a:rPr lang="sr-Latn-CS" sz="3200" dirty="0" smtClean="0"/>
              <a:t>administrativni </a:t>
            </a:r>
            <a:r>
              <a:rPr lang="sr-Latn-CS" sz="3200" dirty="0"/>
              <a:t>troškovi)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20598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Segmentiranje premije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178105"/>
          </a:xfrm>
        </p:spPr>
        <p:txBody>
          <a:bodyPr/>
          <a:lstStyle/>
          <a:p>
            <a:r>
              <a:rPr lang="sr-Latn-CS" sz="2800" b="1" dirty="0"/>
              <a:t>U Zakonu o osiguranju </a:t>
            </a:r>
            <a:r>
              <a:rPr lang="sr-Latn-CS" sz="2800" dirty="0"/>
              <a:t>– neto premija se naziva funkcionalna premija</a:t>
            </a:r>
          </a:p>
          <a:p>
            <a:r>
              <a:rPr lang="sr-Latn-CS" sz="2800" b="1" dirty="0"/>
              <a:t>Neto premiju </a:t>
            </a:r>
            <a:r>
              <a:rPr lang="sr-Latn-CS" sz="2800" dirty="0"/>
              <a:t>čine: </a:t>
            </a:r>
            <a:r>
              <a:rPr lang="sr-Latn-CS" sz="2800" dirty="0">
                <a:solidFill>
                  <a:srgbClr val="FF0000"/>
                </a:solidFill>
              </a:rPr>
              <a:t>tehnička premija </a:t>
            </a:r>
            <a:r>
              <a:rPr lang="sr-Latn-CS" sz="2800" dirty="0"/>
              <a:t>i </a:t>
            </a:r>
            <a:r>
              <a:rPr lang="sr-Latn-CS" sz="2800" dirty="0">
                <a:solidFill>
                  <a:srgbClr val="FF0000"/>
                </a:solidFill>
              </a:rPr>
              <a:t>dodatak za prevenciju</a:t>
            </a:r>
          </a:p>
          <a:p>
            <a:r>
              <a:rPr lang="sr-Latn-CS" sz="2800" dirty="0"/>
              <a:t>Dodatak za prevenciju – u Zakonu doprinos za prevenciju</a:t>
            </a:r>
          </a:p>
          <a:p>
            <a:r>
              <a:rPr lang="sr-Latn-CS" sz="2800" b="1" dirty="0"/>
              <a:t>Dodatak za preventivu </a:t>
            </a:r>
            <a:r>
              <a:rPr lang="sr-Latn-CS" sz="2800" dirty="0"/>
              <a:t>– obrazuju </a:t>
            </a:r>
            <a:r>
              <a:rPr lang="sr-Latn-CS" sz="2800" dirty="0">
                <a:solidFill>
                  <a:srgbClr val="FF0000"/>
                </a:solidFill>
              </a:rPr>
              <a:t>fond preventive </a:t>
            </a:r>
            <a:r>
              <a:rPr lang="sr-Latn-CS" sz="2800" dirty="0"/>
              <a:t>koji </a:t>
            </a:r>
            <a:r>
              <a:rPr lang="sr-Latn-CS" sz="2800" b="1" dirty="0"/>
              <a:t>služi za sprečavanje </a:t>
            </a:r>
            <a:r>
              <a:rPr lang="sr-Latn-CS" sz="2800" b="1" dirty="0" smtClean="0"/>
              <a:t>i smanjivanje </a:t>
            </a:r>
            <a:r>
              <a:rPr lang="sr-Latn-CS" sz="2800" b="1" dirty="0"/>
              <a:t>šteta </a:t>
            </a:r>
            <a:r>
              <a:rPr lang="sr-Latn-CS" sz="2800" dirty="0"/>
              <a:t>(sredstva za prevenciju i represiju)</a:t>
            </a:r>
            <a:endParaRPr lang="en-US" sz="2800" b="1" dirty="0"/>
          </a:p>
        </p:txBody>
      </p:sp>
    </p:spTree>
    <p:extLst>
      <p:ext uri="{BB962C8B-B14F-4D97-AF65-F5344CB8AC3E}">
        <p14:creationId xmlns="" xmlns:p14="http://schemas.microsoft.com/office/powerpoint/2010/main" val="230563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Segmentiranje premije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3200" b="1" dirty="0"/>
              <a:t>Tehnička premija </a:t>
            </a:r>
            <a:r>
              <a:rPr lang="sr-Latn-CS" sz="3200" dirty="0"/>
              <a:t>služi za izvršavanje obaveza po osnovu osiguranja</a:t>
            </a:r>
          </a:p>
          <a:p>
            <a:r>
              <a:rPr lang="sr-Latn-CS" b="1" dirty="0" smtClean="0"/>
              <a:t>Tehnička premija </a:t>
            </a:r>
            <a:r>
              <a:rPr lang="sr-Latn-CS" dirty="0" smtClean="0"/>
              <a:t>= iznosu </a:t>
            </a:r>
            <a:r>
              <a:rPr lang="sr-Latn-CS" b="1" dirty="0" smtClean="0"/>
              <a:t>isplate iz osiguravajućeg fonda </a:t>
            </a:r>
            <a:r>
              <a:rPr lang="sr-Latn-CS" dirty="0" smtClean="0">
                <a:solidFill>
                  <a:srgbClr val="FF0000"/>
                </a:solidFill>
              </a:rPr>
              <a:t>na ime pokrića nastalih šteta</a:t>
            </a:r>
            <a:r>
              <a:rPr lang="sr-Latn-CS" dirty="0" smtClean="0"/>
              <a:t> pod dejstvom prirodnih sila i nesrećnih slučajeva kao </a:t>
            </a:r>
            <a:r>
              <a:rPr lang="sr-Latn-CS" dirty="0" smtClean="0">
                <a:solidFill>
                  <a:srgbClr val="FF0000"/>
                </a:solidFill>
              </a:rPr>
              <a:t>i iznosu za isplatu osiguranih suma</a:t>
            </a:r>
            <a:r>
              <a:rPr lang="sr-Latn-CS" dirty="0" smtClean="0"/>
              <a:t> kod osiguranja života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54260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Suma osiguranja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3200" b="1" dirty="0"/>
              <a:t>Suma osiguranja </a:t>
            </a:r>
            <a:r>
              <a:rPr lang="sr-Latn-CS" sz="3200" dirty="0"/>
              <a:t>- određena Zakonom ili ugovorom o osiguranju</a:t>
            </a:r>
          </a:p>
          <a:p>
            <a:r>
              <a:rPr lang="sr-Latn-CS" sz="3200" dirty="0"/>
              <a:t>Predstavlja </a:t>
            </a:r>
            <a:r>
              <a:rPr lang="sr-Latn-CS" sz="3200" dirty="0">
                <a:solidFill>
                  <a:srgbClr val="FF0000"/>
                </a:solidFill>
              </a:rPr>
              <a:t>gornju granicu obaveze osiguravača</a:t>
            </a:r>
          </a:p>
          <a:p>
            <a:r>
              <a:rPr lang="sr-Latn-CS" sz="3200" b="1" dirty="0"/>
              <a:t>Obaveza osiguravača može iznositi najviše onoliko koliko iznosi suma osiguranja</a:t>
            </a:r>
          </a:p>
        </p:txBody>
      </p:sp>
    </p:spTree>
    <p:extLst>
      <p:ext uri="{BB962C8B-B14F-4D97-AF65-F5344CB8AC3E}">
        <p14:creationId xmlns="" xmlns:p14="http://schemas.microsoft.com/office/powerpoint/2010/main" val="138044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Segmentiranje premije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3600" b="1" dirty="0"/>
              <a:t>Tehnička premija (kod neživotnih osiguranja) –</a:t>
            </a:r>
            <a:r>
              <a:rPr lang="sr-Latn-CS" sz="3600" dirty="0"/>
              <a:t> deli se na:</a:t>
            </a:r>
            <a:r>
              <a:rPr lang="sr-Latn-CS" sz="3600" dirty="0">
                <a:solidFill>
                  <a:srgbClr val="FF0000"/>
                </a:solidFill>
              </a:rPr>
              <a:t> riziko premiju</a:t>
            </a:r>
            <a:r>
              <a:rPr lang="sr-Latn-CS" sz="3600" dirty="0"/>
              <a:t> i </a:t>
            </a:r>
            <a:r>
              <a:rPr lang="sr-Latn-CS" sz="3600" dirty="0">
                <a:solidFill>
                  <a:srgbClr val="FF0000"/>
                </a:solidFill>
              </a:rPr>
              <a:t>dodatak za rizik</a:t>
            </a:r>
          </a:p>
          <a:p>
            <a:r>
              <a:rPr lang="sr-Latn-CS" sz="3600" b="1" dirty="0"/>
              <a:t>Tehnička premija (kod životnih osiguranja) – </a:t>
            </a:r>
            <a:r>
              <a:rPr lang="sr-Latn-CS" sz="3600" dirty="0"/>
              <a:t>deli se na: </a:t>
            </a:r>
            <a:r>
              <a:rPr lang="sr-Latn-CS" sz="3600" dirty="0">
                <a:solidFill>
                  <a:srgbClr val="FF0000"/>
                </a:solidFill>
              </a:rPr>
              <a:t>riziko premiju</a:t>
            </a:r>
            <a:r>
              <a:rPr lang="sr-Latn-CS" sz="3600" dirty="0"/>
              <a:t> i </a:t>
            </a:r>
            <a:r>
              <a:rPr lang="sr-Latn-CS" sz="3600" dirty="0">
                <a:solidFill>
                  <a:srgbClr val="FF0000"/>
                </a:solidFill>
              </a:rPr>
              <a:t>štednu premiju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548368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Segmentiranje premije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25748"/>
            <a:ext cx="10668000" cy="3994052"/>
          </a:xfrm>
        </p:spPr>
        <p:txBody>
          <a:bodyPr/>
          <a:lstStyle/>
          <a:p>
            <a:r>
              <a:rPr lang="sr-Latn-CS" sz="2800" b="1" dirty="0"/>
              <a:t>Riziko premija</a:t>
            </a:r>
            <a:r>
              <a:rPr lang="sr-Latn-CS" sz="2800" dirty="0"/>
              <a:t> </a:t>
            </a:r>
            <a:r>
              <a:rPr lang="sr-Latn-CS" sz="2800" dirty="0">
                <a:solidFill>
                  <a:srgbClr val="FF0000"/>
                </a:solidFill>
              </a:rPr>
              <a:t>tačno odgovara riziku za određeni vremenski period (poslovna godina)</a:t>
            </a:r>
            <a:r>
              <a:rPr lang="sr-Latn-CS" sz="2800" dirty="0"/>
              <a:t>, i </a:t>
            </a:r>
            <a:r>
              <a:rPr lang="sr-Latn-CS" sz="2800" b="1" dirty="0"/>
              <a:t>pokriva sve </a:t>
            </a:r>
            <a:r>
              <a:rPr lang="sr-Latn-CS" sz="2800" dirty="0">
                <a:solidFill>
                  <a:srgbClr val="FF0000"/>
                </a:solidFill>
              </a:rPr>
              <a:t>štete koje nastanu u tom periodu </a:t>
            </a:r>
            <a:r>
              <a:rPr lang="sr-Latn-CS" sz="2800" dirty="0"/>
              <a:t>tj. tekućoj poslovnoj godini  </a:t>
            </a:r>
          </a:p>
          <a:p>
            <a:r>
              <a:rPr lang="sr-Latn-CS" sz="2800" b="1" dirty="0"/>
              <a:t>U praksi slučaj</a:t>
            </a:r>
            <a:r>
              <a:rPr lang="sr-Latn-CS" sz="2800" dirty="0"/>
              <a:t>: </a:t>
            </a:r>
            <a:r>
              <a:rPr lang="sr-Latn-CS" sz="2800" dirty="0">
                <a:solidFill>
                  <a:srgbClr val="FF0000"/>
                </a:solidFill>
              </a:rPr>
              <a:t>realni iznos šteta veći od očekivanog iznosa</a:t>
            </a:r>
          </a:p>
          <a:p>
            <a:r>
              <a:rPr lang="sr-Latn-CS" sz="2800" b="1" dirty="0"/>
              <a:t>Osiguravajuća kompanija </a:t>
            </a:r>
            <a:r>
              <a:rPr lang="sr-Latn-CS" sz="2800" dirty="0"/>
              <a:t>izdvaja </a:t>
            </a:r>
            <a:r>
              <a:rPr lang="sr-Latn-CS" sz="2800" b="1" dirty="0"/>
              <a:t>dodatak za rizik </a:t>
            </a:r>
            <a:r>
              <a:rPr lang="sr-Latn-CS" sz="2800" dirty="0"/>
              <a:t>koji </a:t>
            </a:r>
            <a:r>
              <a:rPr lang="sr-Latn-CS" sz="2800" dirty="0">
                <a:solidFill>
                  <a:srgbClr val="FF0000"/>
                </a:solidFill>
              </a:rPr>
              <a:t>treba da pokrije ta odstupanja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44019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Segmentiranje premije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3200" b="1" dirty="0"/>
              <a:t>Štedna premija </a:t>
            </a:r>
            <a:r>
              <a:rPr lang="sr-Latn-CS" sz="3200" dirty="0"/>
              <a:t>– karakteristična </a:t>
            </a:r>
            <a:r>
              <a:rPr lang="sr-Latn-CS" sz="3200" dirty="0">
                <a:solidFill>
                  <a:srgbClr val="FF0000"/>
                </a:solidFill>
              </a:rPr>
              <a:t>za životna osiguranja</a:t>
            </a:r>
          </a:p>
          <a:p>
            <a:r>
              <a:rPr lang="sr-Latn-CS" sz="3200" dirty="0"/>
              <a:t>Služi za </a:t>
            </a:r>
            <a:r>
              <a:rPr lang="sr-Latn-CS" sz="3200" b="1" dirty="0"/>
              <a:t>nadoknadu osiguranih suma u godinama koje slede</a:t>
            </a:r>
          </a:p>
          <a:p>
            <a:r>
              <a:rPr lang="sr-Latn-CS" sz="3200" b="1" dirty="0"/>
              <a:t>Formira se iz viška preko stvarno potrebe riziko premije</a:t>
            </a:r>
            <a:endParaRPr lang="en-US" sz="3200" b="1" dirty="0"/>
          </a:p>
        </p:txBody>
      </p:sp>
    </p:spTree>
    <p:extLst>
      <p:ext uri="{BB962C8B-B14F-4D97-AF65-F5344CB8AC3E}">
        <p14:creationId xmlns="" xmlns:p14="http://schemas.microsoft.com/office/powerpoint/2010/main" val="7077047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Segmentiranje premije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b="1" dirty="0" smtClean="0"/>
              <a:t>U osiguranju života </a:t>
            </a:r>
            <a:r>
              <a:rPr lang="sr-Latn-CS" dirty="0" smtClean="0">
                <a:solidFill>
                  <a:srgbClr val="FF0000"/>
                </a:solidFill>
              </a:rPr>
              <a:t>– rizik sa godinama sve veći</a:t>
            </a:r>
          </a:p>
          <a:p>
            <a:r>
              <a:rPr lang="sr-Latn-CS" dirty="0" smtClean="0"/>
              <a:t>Prema </a:t>
            </a:r>
            <a:r>
              <a:rPr lang="sr-Latn-CS" b="1" dirty="0" smtClean="0"/>
              <a:t>načelu srazmere premije sa rizikom</a:t>
            </a:r>
            <a:r>
              <a:rPr lang="sr-Latn-CS" dirty="0" smtClean="0"/>
              <a:t> – </a:t>
            </a:r>
            <a:r>
              <a:rPr lang="sr-Latn-CS" dirty="0" smtClean="0">
                <a:solidFill>
                  <a:srgbClr val="FF0000"/>
                </a:solidFill>
              </a:rPr>
              <a:t>premija bi sa godinama trebala da bude sve veća </a:t>
            </a:r>
          </a:p>
          <a:p>
            <a:r>
              <a:rPr lang="sr-Latn-CS" b="1" dirty="0" smtClean="0"/>
              <a:t>Da bi se izbeglo </a:t>
            </a:r>
            <a:r>
              <a:rPr lang="sr-Latn-CS" dirty="0" smtClean="0"/>
              <a:t>– </a:t>
            </a:r>
            <a:r>
              <a:rPr lang="sr-Latn-CS" dirty="0" smtClean="0">
                <a:solidFill>
                  <a:srgbClr val="FF0000"/>
                </a:solidFill>
              </a:rPr>
              <a:t>plaća se prosečna premija</a:t>
            </a:r>
          </a:p>
          <a:p>
            <a:r>
              <a:rPr lang="sr-Latn-CS" b="1" dirty="0" smtClean="0"/>
              <a:t>U prvim godinama </a:t>
            </a:r>
            <a:r>
              <a:rPr lang="sr-Latn-CS" dirty="0" smtClean="0">
                <a:solidFill>
                  <a:srgbClr val="FF0000"/>
                </a:solidFill>
              </a:rPr>
              <a:t>plaća se veća premija od stvarnog rizika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6030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Segmentiranje premije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3200" b="1" dirty="0"/>
              <a:t>Naplaćen višak </a:t>
            </a:r>
            <a:r>
              <a:rPr lang="sr-Latn-CS" sz="3200" dirty="0">
                <a:solidFill>
                  <a:srgbClr val="FF0000"/>
                </a:solidFill>
              </a:rPr>
              <a:t>kasnije služi za pokriće rizika</a:t>
            </a:r>
            <a:r>
              <a:rPr lang="sr-Latn-CS" sz="3200" dirty="0"/>
              <a:t> </a:t>
            </a:r>
            <a:r>
              <a:rPr lang="sr-Latn-CS" sz="3200" b="1" dirty="0"/>
              <a:t>koji je u narednim godinama povećan</a:t>
            </a:r>
          </a:p>
          <a:p>
            <a:r>
              <a:rPr lang="sr-Latn-CS" sz="3200" dirty="0"/>
              <a:t>Za razliku od </a:t>
            </a:r>
            <a:r>
              <a:rPr lang="sr-Latn-CS" sz="3200" b="1" dirty="0"/>
              <a:t>riziko premije</a:t>
            </a:r>
            <a:r>
              <a:rPr lang="sr-Latn-CS" sz="3200" dirty="0"/>
              <a:t>, koja služi </a:t>
            </a:r>
            <a:r>
              <a:rPr lang="sr-Latn-CS" sz="3200" dirty="0">
                <a:solidFill>
                  <a:srgbClr val="FF0000"/>
                </a:solidFill>
              </a:rPr>
              <a:t>prostornom </a:t>
            </a:r>
            <a:r>
              <a:rPr lang="sr-Latn-CS" sz="3200" dirty="0" smtClean="0">
                <a:solidFill>
                  <a:srgbClr val="FF0000"/>
                </a:solidFill>
              </a:rPr>
              <a:t>izravnanju rizika</a:t>
            </a:r>
            <a:r>
              <a:rPr lang="sr-Latn-CS" sz="3200" dirty="0" smtClean="0">
                <a:solidFill>
                  <a:schemeClr val="tx2"/>
                </a:solidFill>
              </a:rPr>
              <a:t>, </a:t>
            </a:r>
            <a:r>
              <a:rPr lang="sr-Latn-CS" sz="3200" b="1" dirty="0" smtClean="0">
                <a:solidFill>
                  <a:schemeClr val="tx2"/>
                </a:solidFill>
              </a:rPr>
              <a:t>š</a:t>
            </a:r>
            <a:r>
              <a:rPr lang="sr-Latn-CS" sz="3200" b="1" dirty="0" smtClean="0"/>
              <a:t>tedna </a:t>
            </a:r>
            <a:r>
              <a:rPr lang="sr-Latn-CS" sz="3200" b="1" dirty="0"/>
              <a:t>premija </a:t>
            </a:r>
            <a:r>
              <a:rPr lang="sr-Latn-CS" sz="3200" dirty="0"/>
              <a:t>služi </a:t>
            </a:r>
            <a:r>
              <a:rPr lang="sr-Latn-CS" sz="3200" dirty="0">
                <a:solidFill>
                  <a:srgbClr val="FF0000"/>
                </a:solidFill>
              </a:rPr>
              <a:t>vremenskom izravnanju rizika</a:t>
            </a:r>
          </a:p>
        </p:txBody>
      </p:sp>
    </p:spTree>
    <p:extLst>
      <p:ext uri="{BB962C8B-B14F-4D97-AF65-F5344CB8AC3E}">
        <p14:creationId xmlns="" xmlns:p14="http://schemas.microsoft.com/office/powerpoint/2010/main" val="15807280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Segmentiranje premije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2800" b="1" dirty="0"/>
              <a:t>Štedna premija </a:t>
            </a:r>
            <a:r>
              <a:rPr lang="sr-Latn-CS" sz="2800" dirty="0"/>
              <a:t>se razgranava na: premiju sigurnosti i matematičku premiju</a:t>
            </a:r>
          </a:p>
          <a:p>
            <a:r>
              <a:rPr lang="sr-Latn-CS" sz="2800" b="1" dirty="0"/>
              <a:t>Iz dodatka za premiju sigurnosti </a:t>
            </a:r>
            <a:r>
              <a:rPr lang="sr-Latn-CS" sz="2800" dirty="0">
                <a:solidFill>
                  <a:srgbClr val="FF0000"/>
                </a:solidFill>
              </a:rPr>
              <a:t>formira se rezerva sigurnosti</a:t>
            </a:r>
          </a:p>
          <a:p>
            <a:r>
              <a:rPr lang="sr-Latn-CS" sz="2800" b="1" dirty="0"/>
              <a:t>Rezerva sigurnosti </a:t>
            </a:r>
            <a:r>
              <a:rPr lang="sr-Latn-CS" sz="2800" dirty="0"/>
              <a:t>– služi za </a:t>
            </a:r>
            <a:r>
              <a:rPr lang="sr-Latn-CS" sz="2800" dirty="0">
                <a:solidFill>
                  <a:srgbClr val="FF0000"/>
                </a:solidFill>
              </a:rPr>
              <a:t>nadoknadu eventualnih katastrofalnih šteta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sr-Latn-CS" sz="2800" b="1" dirty="0"/>
              <a:t>Garant solventnosti </a:t>
            </a:r>
            <a:r>
              <a:rPr lang="sr-Latn-CS" sz="2800" dirty="0"/>
              <a:t>osiguravača prema osiguranicima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4389061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Segmentiranje premije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b="1" dirty="0" smtClean="0"/>
              <a:t>Iz dodatka za matematičku premiju </a:t>
            </a:r>
            <a:r>
              <a:rPr lang="sr-Latn-CS" dirty="0" smtClean="0">
                <a:solidFill>
                  <a:srgbClr val="FF0000"/>
                </a:solidFill>
              </a:rPr>
              <a:t>formira se matematička rezerva</a:t>
            </a:r>
          </a:p>
          <a:p>
            <a:r>
              <a:rPr lang="sr-Latn-CS" b="1" dirty="0" smtClean="0"/>
              <a:t>Sredstva matematičke rezerve </a:t>
            </a:r>
            <a:r>
              <a:rPr lang="sr-Latn-CS" dirty="0" smtClean="0"/>
              <a:t>–</a:t>
            </a:r>
            <a:r>
              <a:rPr lang="sr-Latn-CS" b="1" dirty="0" smtClean="0"/>
              <a:t> </a:t>
            </a:r>
            <a:r>
              <a:rPr lang="sr-Latn-CS" dirty="0" smtClean="0"/>
              <a:t>imaju </a:t>
            </a:r>
            <a:r>
              <a:rPr lang="sr-Latn-CS" dirty="0" smtClean="0">
                <a:solidFill>
                  <a:srgbClr val="FF0000"/>
                </a:solidFill>
              </a:rPr>
              <a:t>karakter štednih uloga</a:t>
            </a:r>
          </a:p>
          <a:p>
            <a:r>
              <a:rPr lang="sr-Latn-CS" b="1" dirty="0" smtClean="0"/>
              <a:t>Vode se na posebnom računu</a:t>
            </a:r>
          </a:p>
        </p:txBody>
      </p:sp>
    </p:spTree>
    <p:extLst>
      <p:ext uri="{BB962C8B-B14F-4D97-AF65-F5344CB8AC3E}">
        <p14:creationId xmlns="" xmlns:p14="http://schemas.microsoft.com/office/powerpoint/2010/main" val="2068630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Obračunavanje premije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dirty="0" smtClean="0"/>
              <a:t>Obračunava se </a:t>
            </a:r>
            <a:r>
              <a:rPr lang="sr-Latn-CS" b="1" dirty="0" smtClean="0"/>
              <a:t>posebno za svaki rizik</a:t>
            </a:r>
          </a:p>
          <a:p>
            <a:r>
              <a:rPr lang="sr-Latn-CS" b="1" dirty="0" smtClean="0"/>
              <a:t>Na osnovu </a:t>
            </a:r>
            <a:r>
              <a:rPr lang="sr-Latn-CS" dirty="0" smtClean="0">
                <a:solidFill>
                  <a:srgbClr val="FF0000"/>
                </a:solidFill>
              </a:rPr>
              <a:t>ugovorenih osiguranih suma i odabrane tarife (tarifne grupe)</a:t>
            </a:r>
          </a:p>
          <a:p>
            <a:r>
              <a:rPr lang="sr-Latn-CS" dirty="0" smtClean="0"/>
              <a:t>Kada su </a:t>
            </a:r>
            <a:r>
              <a:rPr lang="sr-Latn-CS" b="1" dirty="0" smtClean="0"/>
              <a:t>premijske stope date u promilima</a:t>
            </a:r>
            <a:r>
              <a:rPr lang="sr-Latn-CS" dirty="0" smtClean="0"/>
              <a:t>, </a:t>
            </a:r>
            <a:r>
              <a:rPr lang="sr-Latn-CS" dirty="0" smtClean="0">
                <a:solidFill>
                  <a:srgbClr val="FF0000"/>
                </a:solidFill>
              </a:rPr>
              <a:t>premija se računa:</a:t>
            </a:r>
          </a:p>
          <a:p>
            <a:r>
              <a:rPr lang="sr-Latn-CS" dirty="0" smtClean="0"/>
              <a:t>Premija = osigurana suma x iznos premijske stope/1000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18050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Obračunavanje premije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3600" b="1" dirty="0"/>
              <a:t>Po pravilu obračunava se za godišnje trajanje osiguranja</a:t>
            </a:r>
          </a:p>
          <a:p>
            <a:r>
              <a:rPr lang="sr-Latn-CS" sz="3600" b="1" dirty="0"/>
              <a:t>Osim za tarifne grupe </a:t>
            </a:r>
            <a:r>
              <a:rPr lang="sr-Latn-CS" sz="3600" dirty="0"/>
              <a:t>kada se osiguranje zaključuje na kraće trajanje od godinu dana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31418040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Načelo deljivosti premije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3200" dirty="0"/>
              <a:t>Polazeći od načela srazmere između rizika i premije</a:t>
            </a:r>
          </a:p>
          <a:p>
            <a:r>
              <a:rPr lang="sr-Latn-CS" sz="3200" b="1" dirty="0"/>
              <a:t>Može se postaviti pitanje prava osiguravača na premiju kada rizik prestane da postoji pre isteka perioda na koji je zaključeno osiguranje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6362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Suma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2800" dirty="0"/>
              <a:t>Suma osiguranja se </a:t>
            </a:r>
            <a:r>
              <a:rPr lang="sr-Latn-CS" sz="2800" b="1" dirty="0"/>
              <a:t>pojavljuje u svim oblicima osiguranja</a:t>
            </a:r>
          </a:p>
          <a:p>
            <a:r>
              <a:rPr lang="sr-Latn-CS" sz="2800" dirty="0">
                <a:solidFill>
                  <a:srgbClr val="FF0000"/>
                </a:solidFill>
              </a:rPr>
              <a:t>Nema isti značaj </a:t>
            </a:r>
            <a:r>
              <a:rPr lang="sr-Latn-CS" sz="2800" dirty="0"/>
              <a:t>kod svih vrsta osiguranja</a:t>
            </a:r>
            <a:endParaRPr lang="en-US" sz="2800" dirty="0"/>
          </a:p>
          <a:p>
            <a:r>
              <a:rPr lang="en-US" sz="2800" dirty="0"/>
              <a:t>I</a:t>
            </a:r>
            <a:r>
              <a:rPr lang="sr-Latn-CS" sz="2800" dirty="0"/>
              <a:t>ma </a:t>
            </a:r>
            <a:r>
              <a:rPr lang="sr-Latn-CS" sz="2800" b="1" dirty="0"/>
              <a:t>najveći značaj u osiguranju </a:t>
            </a:r>
            <a:r>
              <a:rPr lang="sr-Latn-CS" sz="2800" b="1" dirty="0" smtClean="0"/>
              <a:t>lica</a:t>
            </a:r>
            <a:r>
              <a:rPr lang="sr-Latn-RS" sz="2800" dirty="0" smtClean="0"/>
              <a:t>, g</a:t>
            </a:r>
            <a:r>
              <a:rPr lang="sr-Latn-CS" sz="2800" dirty="0" smtClean="0"/>
              <a:t>de </a:t>
            </a:r>
            <a:r>
              <a:rPr lang="sr-Latn-CS" sz="2800" dirty="0"/>
              <a:t>se </a:t>
            </a:r>
            <a:r>
              <a:rPr lang="sr-Latn-CS" sz="2800" dirty="0">
                <a:solidFill>
                  <a:srgbClr val="FF0000"/>
                </a:solidFill>
              </a:rPr>
              <a:t>iz</a:t>
            </a:r>
            <a:r>
              <a:rPr lang="en-US" sz="2800" dirty="0" err="1">
                <a:solidFill>
                  <a:srgbClr val="FF0000"/>
                </a:solidFill>
              </a:rPr>
              <a:t>jed</a:t>
            </a:r>
            <a:r>
              <a:rPr lang="sr-Latn-CS" sz="2800" dirty="0">
                <a:solidFill>
                  <a:srgbClr val="FF0000"/>
                </a:solidFill>
              </a:rPr>
              <a:t>načava sa naknadom iz osiguranja</a:t>
            </a:r>
            <a:endParaRPr lang="sr-Latn-CS" sz="2800" b="1" dirty="0">
              <a:solidFill>
                <a:srgbClr val="FF0000"/>
              </a:solidFill>
            </a:endParaRPr>
          </a:p>
          <a:p>
            <a:r>
              <a:rPr lang="en-US" sz="2800" b="1" dirty="0"/>
              <a:t>J</a:t>
            </a:r>
            <a:r>
              <a:rPr lang="sr-Latn-CS" sz="2800" b="1" dirty="0"/>
              <a:t>ednaka </a:t>
            </a:r>
            <a:r>
              <a:rPr lang="sr-Latn-CS" sz="2800" dirty="0"/>
              <a:t>je </a:t>
            </a:r>
            <a:r>
              <a:rPr lang="sr-Latn-CS" sz="2800" dirty="0">
                <a:solidFill>
                  <a:srgbClr val="FF0000"/>
                </a:solidFill>
              </a:rPr>
              <a:t>naknadi iz osiguranja </a:t>
            </a:r>
            <a:r>
              <a:rPr lang="sr-Latn-CS" sz="2800" dirty="0"/>
              <a:t>koju osiguravač isplaćuje kad nastupi osigurani slučaj</a:t>
            </a:r>
            <a:endParaRPr lang="sr-Latn-CS" sz="2800" b="1" dirty="0"/>
          </a:p>
          <a:p>
            <a:pPr algn="just"/>
            <a:endParaRPr lang="sr-Latn-CS" sz="2800" dirty="0"/>
          </a:p>
          <a:p>
            <a:endParaRPr lang="sr-Latn-CS" sz="2800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900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Načelo deljivosti premije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2800" dirty="0"/>
              <a:t>Da li tada osiguravaču pripada </a:t>
            </a:r>
            <a:r>
              <a:rPr lang="sr-Latn-CS" sz="2800" dirty="0">
                <a:solidFill>
                  <a:srgbClr val="FF0000"/>
                </a:solidFill>
              </a:rPr>
              <a:t>premija do isteka celog perioda </a:t>
            </a:r>
            <a:r>
              <a:rPr lang="sr-Latn-CS" sz="2800" dirty="0"/>
              <a:t>osiguranja </a:t>
            </a:r>
            <a:r>
              <a:rPr lang="sr-Latn-CS" sz="2800" b="1" dirty="0"/>
              <a:t>ili</a:t>
            </a:r>
            <a:r>
              <a:rPr lang="sr-Latn-CS" sz="2800" dirty="0"/>
              <a:t> </a:t>
            </a:r>
            <a:r>
              <a:rPr lang="sr-Latn-CS" sz="2800" dirty="0">
                <a:solidFill>
                  <a:srgbClr val="00B050"/>
                </a:solidFill>
              </a:rPr>
              <a:t>samo deo premije do momenta do koga je on rizik stvarno nosio?</a:t>
            </a:r>
          </a:p>
          <a:p>
            <a:r>
              <a:rPr lang="sr-Latn-CS" sz="2800" dirty="0"/>
              <a:t>Prema našem </a:t>
            </a:r>
            <a:r>
              <a:rPr lang="sr-Latn-CS" sz="2800" b="1" dirty="0"/>
              <a:t>ranijem zakonodavstvu </a:t>
            </a:r>
            <a:r>
              <a:rPr lang="sr-Latn-CS" sz="2800" dirty="0"/>
              <a:t>postojalo je  </a:t>
            </a:r>
            <a:r>
              <a:rPr lang="sr-Latn-CS" sz="2800" b="1" dirty="0"/>
              <a:t>načelo nedeljivosti premije</a:t>
            </a:r>
            <a:r>
              <a:rPr lang="sr-Latn-CS" sz="2800" dirty="0"/>
              <a:t>, što znači da osiguravač nije dužan da vrati deo premije, iako je rizik prestao da postoji. </a:t>
            </a:r>
            <a:r>
              <a:rPr lang="sr-Latn-CS" sz="3200" b="1" dirty="0"/>
              <a:t> </a:t>
            </a:r>
          </a:p>
          <a:p>
            <a:endParaRPr lang="sr-Latn-CS" sz="32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78597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Načelo deljivosti premije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3200" dirty="0"/>
              <a:t>Prema</a:t>
            </a:r>
            <a:r>
              <a:rPr lang="sr-Latn-CS" sz="3200" b="1" dirty="0"/>
              <a:t> današnjem pozitivnom pravu </a:t>
            </a:r>
            <a:r>
              <a:rPr lang="sr-Latn-CS" sz="3200" dirty="0"/>
              <a:t>prihvaćen je </a:t>
            </a:r>
            <a:r>
              <a:rPr lang="sr-Latn-CS" sz="3200" dirty="0">
                <a:solidFill>
                  <a:srgbClr val="FF0000"/>
                </a:solidFill>
              </a:rPr>
              <a:t>princip deljivosti premije</a:t>
            </a:r>
          </a:p>
          <a:p>
            <a:r>
              <a:rPr lang="sr-Latn-CS" sz="3200" dirty="0"/>
              <a:t>Ovaj princip postoji i </a:t>
            </a:r>
            <a:r>
              <a:rPr lang="sr-Latn-CS" sz="3200" b="1" dirty="0"/>
              <a:t>u Opštim uslovima osiguranja naših osiguravača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00082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Bonus i malus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r>
              <a:rPr lang="sr-Latn-CS" sz="3200" b="1" dirty="0">
                <a:cs typeface="Times New Roman" pitchFamily="18" charset="0"/>
              </a:rPr>
              <a:t>Bonus</a:t>
            </a:r>
            <a:r>
              <a:rPr lang="sr-Latn-CS" sz="3200" dirty="0">
                <a:cs typeface="Times New Roman" pitchFamily="18" charset="0"/>
              </a:rPr>
              <a:t> predstavlja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nagradu</a:t>
            </a:r>
            <a:r>
              <a:rPr lang="sr-Latn-CS" sz="3200" dirty="0">
                <a:cs typeface="Times New Roman" pitchFamily="18" charset="0"/>
              </a:rPr>
              <a:t>, (odnosno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popust</a:t>
            </a:r>
            <a:r>
              <a:rPr lang="sr-Latn-CS" sz="3200" dirty="0">
                <a:cs typeface="Times New Roman" pitchFamily="18" charset="0"/>
              </a:rPr>
              <a:t>) koji osiguravač odobrava osiguraniku</a:t>
            </a:r>
            <a:endParaRPr lang="en-US" sz="3200" dirty="0">
              <a:cs typeface="Times New Roman" pitchFamily="18" charset="0"/>
            </a:endParaRPr>
          </a:p>
          <a:p>
            <a:r>
              <a:rPr lang="sr-Latn-CS" sz="3200" b="1" dirty="0">
                <a:cs typeface="Times New Roman" pitchFamily="18" charset="0"/>
              </a:rPr>
              <a:t>Zbog nepostojanja štete </a:t>
            </a:r>
            <a:r>
              <a:rPr lang="sr-Latn-CS" sz="3200" dirty="0">
                <a:cs typeface="Times New Roman" pitchFamily="18" charset="0"/>
              </a:rPr>
              <a:t>u prethodnom periodu osiguranja</a:t>
            </a:r>
          </a:p>
          <a:p>
            <a:r>
              <a:rPr lang="sr-Latn-CS" sz="3200" b="1" dirty="0">
                <a:cs typeface="Times New Roman" pitchFamily="18" charset="0"/>
              </a:rPr>
              <a:t>Bonus </a:t>
            </a:r>
            <a:r>
              <a:rPr lang="sr-Latn-CS" sz="3200" dirty="0">
                <a:cs typeface="Times New Roman" pitchFamily="18" charset="0"/>
              </a:rPr>
              <a:t>je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umanjenje premije osiguranja</a:t>
            </a:r>
            <a:r>
              <a:rPr lang="sr-Latn-CS" sz="3200" dirty="0">
                <a:cs typeface="Times New Roman" pitchFamily="18" charset="0"/>
              </a:rPr>
              <a:t> - </a:t>
            </a:r>
            <a:r>
              <a:rPr lang="sr-Latn-CS" sz="3200" b="1" dirty="0">
                <a:cs typeface="Times New Roman" pitchFamily="18" charset="0"/>
              </a:rPr>
              <a:t>odnosi se na buduće osiguranje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152110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Bonus i malus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2800" dirty="0">
                <a:cs typeface="Times New Roman" pitchFamily="18" charset="0"/>
              </a:rPr>
              <a:t>Najčešće se ostvaruje </a:t>
            </a:r>
            <a:r>
              <a:rPr lang="sr-Latn-CS" sz="2800" b="1" dirty="0">
                <a:cs typeface="Times New Roman" pitchFamily="18" charset="0"/>
              </a:rPr>
              <a:t>kod kasko osiguranja</a:t>
            </a:r>
          </a:p>
          <a:p>
            <a:r>
              <a:rPr lang="sr-Latn-CS" sz="2800" dirty="0">
                <a:cs typeface="Times New Roman" pitchFamily="18" charset="0"/>
              </a:rPr>
              <a:t>Odobrava se </a:t>
            </a:r>
            <a:r>
              <a:rPr lang="sr-Latn-CS" sz="2800" b="1" dirty="0">
                <a:cs typeface="Times New Roman" pitchFamily="18" charset="0"/>
              </a:rPr>
              <a:t>prema Opštim uslovima osiguravača </a:t>
            </a:r>
          </a:p>
          <a:p>
            <a:r>
              <a:rPr lang="sr-Latn-CS" sz="2800" b="1" dirty="0">
                <a:cs typeface="Times New Roman" pitchFamily="18" charset="0"/>
              </a:rPr>
              <a:t>Premije </a:t>
            </a:r>
            <a:r>
              <a:rPr lang="sr-Latn-CS" sz="2800" dirty="0">
                <a:cs typeface="Times New Roman" pitchFamily="18" charset="0"/>
              </a:rPr>
              <a:t>se obično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umanjuju za određeni podstotak </a:t>
            </a:r>
            <a:r>
              <a:rPr lang="sr-Latn-CS" sz="2800" b="1" dirty="0">
                <a:cs typeface="Times New Roman" pitchFamily="18" charset="0"/>
              </a:rPr>
              <a:t>prema godini osiguranja u kojoj nije bila prijavljena šteta </a:t>
            </a:r>
          </a:p>
          <a:p>
            <a:r>
              <a:rPr lang="sr-Latn-CS" sz="2800" b="1" dirty="0">
                <a:cs typeface="Times New Roman" pitchFamily="18" charset="0"/>
              </a:rPr>
              <a:t>Primer </a:t>
            </a:r>
            <a:r>
              <a:rPr lang="sr-Latn-CS" sz="2800" dirty="0">
                <a:cs typeface="Times New Roman" pitchFamily="18" charset="0"/>
              </a:rPr>
              <a:t>(103 str.)</a:t>
            </a:r>
            <a:endParaRPr lang="sr-Latn-CS" sz="2800" dirty="0"/>
          </a:p>
          <a:p>
            <a:endParaRPr lang="en-US" sz="3200" b="1" dirty="0"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476142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Bonus i malus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885070"/>
            <a:ext cx="8001000" cy="4276579"/>
          </a:xfrm>
        </p:spPr>
        <p:txBody>
          <a:bodyPr/>
          <a:lstStyle/>
          <a:p>
            <a:r>
              <a:rPr lang="sr-Latn-CS" sz="3200" b="1" dirty="0"/>
              <a:t>Malus</a:t>
            </a:r>
            <a:r>
              <a:rPr lang="sr-Latn-CS" sz="3200" dirty="0"/>
              <a:t> predstavlja </a:t>
            </a:r>
            <a:r>
              <a:rPr lang="sr-Latn-CS" sz="3200" b="1" dirty="0"/>
              <a:t>negativnu sankciju</a:t>
            </a:r>
            <a:r>
              <a:rPr lang="sr-Latn-CS" sz="3200" dirty="0"/>
              <a:t> i </a:t>
            </a:r>
            <a:r>
              <a:rPr lang="sr-Latn-CS" sz="3200" dirty="0">
                <a:solidFill>
                  <a:srgbClr val="FF0000"/>
                </a:solidFill>
              </a:rPr>
              <a:t>suprotan je institutu bonusa</a:t>
            </a:r>
          </a:p>
          <a:p>
            <a:r>
              <a:rPr lang="sr-Latn-CS" sz="3200" b="1" dirty="0"/>
              <a:t>Malus</a:t>
            </a:r>
            <a:r>
              <a:rPr lang="sr-Latn-CS" sz="3200" dirty="0"/>
              <a:t> prestavlja </a:t>
            </a:r>
            <a:r>
              <a:rPr lang="sr-Latn-CS" sz="3200" b="1" dirty="0"/>
              <a:t>doplatu premije</a:t>
            </a:r>
          </a:p>
          <a:p>
            <a:r>
              <a:rPr lang="sr-Latn-CS" sz="3200" dirty="0"/>
              <a:t>Zaračunava </a:t>
            </a:r>
            <a:r>
              <a:rPr lang="sr-Latn-CS" sz="3200" b="1" dirty="0"/>
              <a:t>onim osiguranicima</a:t>
            </a:r>
            <a:r>
              <a:rPr lang="sr-Latn-CS" sz="3200" dirty="0"/>
              <a:t>, koji su </a:t>
            </a:r>
            <a:r>
              <a:rPr lang="sr-Latn-CS" sz="3200" dirty="0">
                <a:solidFill>
                  <a:srgbClr val="FF0000"/>
                </a:solidFill>
              </a:rPr>
              <a:t>u protekloj i proteklim godinama</a:t>
            </a:r>
            <a:r>
              <a:rPr lang="sr-Latn-CS" sz="3200" dirty="0"/>
              <a:t>, </a:t>
            </a:r>
            <a:r>
              <a:rPr lang="sr-Latn-CS" sz="3200" b="1" dirty="0"/>
              <a:t>imali određeni broj šteta </a:t>
            </a:r>
            <a:r>
              <a:rPr lang="sr-Latn-CS" sz="3200" dirty="0"/>
              <a:t>(dve ili više)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19370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Bonus i malus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3200" b="1" dirty="0"/>
              <a:t>Malus</a:t>
            </a:r>
            <a:r>
              <a:rPr lang="sr-Latn-CS" sz="3200" dirty="0"/>
              <a:t> je </a:t>
            </a:r>
            <a:r>
              <a:rPr lang="sr-Latn-CS" sz="3200" dirty="0">
                <a:solidFill>
                  <a:srgbClr val="FF0000"/>
                </a:solidFill>
              </a:rPr>
              <a:t>kazneni dodatak</a:t>
            </a:r>
            <a:r>
              <a:rPr lang="sr-Latn-CS" sz="3200" dirty="0"/>
              <a:t> </a:t>
            </a:r>
            <a:r>
              <a:rPr lang="sr-Latn-CS" sz="3200" dirty="0">
                <a:solidFill>
                  <a:srgbClr val="FF0000"/>
                </a:solidFill>
              </a:rPr>
              <a:t>na premiju</a:t>
            </a:r>
            <a:r>
              <a:rPr lang="sr-Latn-CS" sz="3200" dirty="0"/>
              <a:t> </a:t>
            </a:r>
            <a:r>
              <a:rPr lang="sr-Latn-CS" sz="3200" b="1" dirty="0"/>
              <a:t>koji plaća osiguranik</a:t>
            </a:r>
          </a:p>
          <a:p>
            <a:r>
              <a:rPr lang="sr-Latn-CS" sz="3200" b="1" dirty="0"/>
              <a:t>Malus</a:t>
            </a:r>
            <a:r>
              <a:rPr lang="sr-Latn-CS" sz="3200" dirty="0"/>
              <a:t> se </a:t>
            </a:r>
            <a:r>
              <a:rPr lang="sr-Latn-CS" sz="3200" dirty="0">
                <a:solidFill>
                  <a:srgbClr val="FF0000"/>
                </a:solidFill>
              </a:rPr>
              <a:t>obračunava po istom principu kao i bonus</a:t>
            </a:r>
            <a:r>
              <a:rPr lang="sr-Latn-CS" sz="3200" dirty="0"/>
              <a:t>, ali </a:t>
            </a:r>
            <a:r>
              <a:rPr lang="sr-Latn-CS" sz="3200" b="1" dirty="0"/>
              <a:t>u obrnutom smeru</a:t>
            </a:r>
          </a:p>
          <a:p>
            <a:r>
              <a:rPr lang="sr-Latn-CS" sz="3200" b="1" dirty="0"/>
              <a:t>U našoj osiguravajućoj praksi </a:t>
            </a:r>
            <a:r>
              <a:rPr lang="sr-Latn-CS" sz="3200" dirty="0"/>
              <a:t>karakterističan </a:t>
            </a:r>
            <a:r>
              <a:rPr lang="sr-Latn-CS" sz="3200" dirty="0">
                <a:solidFill>
                  <a:srgbClr val="FF0000"/>
                </a:solidFill>
              </a:rPr>
              <a:t>za kasko osiguranje</a:t>
            </a:r>
          </a:p>
          <a:p>
            <a:r>
              <a:rPr lang="sr-Latn-CS" sz="3200" b="1" dirty="0"/>
              <a:t>Primer </a:t>
            </a:r>
            <a:r>
              <a:rPr lang="sr-Latn-CS" sz="3200" dirty="0"/>
              <a:t>(104 str.)</a:t>
            </a:r>
            <a:endParaRPr lang="sr-Latn-CS" sz="3200" dirty="0">
              <a:solidFill>
                <a:srgbClr val="FF0000"/>
              </a:solidFill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21839973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Franšiza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3200" b="1" dirty="0">
                <a:cs typeface="Times New Roman" pitchFamily="18" charset="0"/>
              </a:rPr>
              <a:t>Franšiza</a:t>
            </a:r>
            <a:r>
              <a:rPr lang="sr-Latn-CS" sz="3200" dirty="0">
                <a:cs typeface="Times New Roman" pitchFamily="18" charset="0"/>
              </a:rPr>
              <a:t> se ugovara </a:t>
            </a:r>
            <a:r>
              <a:rPr lang="sr-Latn-CS" sz="3200" b="1" dirty="0">
                <a:cs typeface="Times New Roman" pitchFamily="18" charset="0"/>
              </a:rPr>
              <a:t>kod zaključenja ugovora u osiguranju</a:t>
            </a:r>
          </a:p>
          <a:p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Obaveza osiguranika </a:t>
            </a:r>
            <a:r>
              <a:rPr lang="sr-Latn-CS" sz="3200" b="1" dirty="0">
                <a:cs typeface="Times New Roman" pitchFamily="18" charset="0"/>
              </a:rPr>
              <a:t>da učestvuje u delu štete </a:t>
            </a:r>
            <a:r>
              <a:rPr lang="sr-Latn-CS" sz="3200" dirty="0">
                <a:cs typeface="Times New Roman" pitchFamily="18" charset="0"/>
              </a:rPr>
              <a:t>koja se proceni po nastanku osiguranog slučaja</a:t>
            </a:r>
          </a:p>
          <a:p>
            <a:r>
              <a:rPr lang="sr-Latn-CS" sz="3200" b="1" dirty="0">
                <a:cs typeface="Times New Roman" pitchFamily="18" charset="0"/>
              </a:rPr>
              <a:t>Franšiza</a:t>
            </a:r>
            <a:r>
              <a:rPr lang="sr-Latn-CS" sz="3200" dirty="0">
                <a:cs typeface="Times New Roman" pitchFamily="18" charset="0"/>
              </a:rPr>
              <a:t> – deo štete koji osiguranik snosi sam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624245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Franšiza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3200" b="1" dirty="0">
                <a:cs typeface="Times New Roman" pitchFamily="18" charset="0"/>
              </a:rPr>
              <a:t>Franšiza</a:t>
            </a:r>
            <a:r>
              <a:rPr lang="sr-Latn-CS" sz="3200" dirty="0">
                <a:cs typeface="Times New Roman" pitchFamily="18" charset="0"/>
              </a:rPr>
              <a:t> se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ugovara kao podstotak</a:t>
            </a:r>
          </a:p>
          <a:p>
            <a:r>
              <a:rPr lang="sr-Latn-CS" sz="3200" b="1" dirty="0">
                <a:cs typeface="Times New Roman" pitchFamily="18" charset="0"/>
              </a:rPr>
              <a:t>Ili kao fiksni novčani iznos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od nastale štete </a:t>
            </a:r>
            <a:r>
              <a:rPr lang="sr-Latn-CS" sz="3200" dirty="0">
                <a:cs typeface="Times New Roman" pitchFamily="18" charset="0"/>
              </a:rPr>
              <a:t>pokrivene osiguranjem</a:t>
            </a:r>
          </a:p>
          <a:p>
            <a:r>
              <a:rPr lang="sr-Latn-CS" sz="3200" dirty="0">
                <a:cs typeface="Times New Roman" pitchFamily="18" charset="0"/>
              </a:rPr>
              <a:t>Najčešće se ugovara </a:t>
            </a:r>
            <a:r>
              <a:rPr lang="sr-Latn-CS" sz="3200" b="1" dirty="0">
                <a:cs typeface="Times New Roman" pitchFamily="18" charset="0"/>
              </a:rPr>
              <a:t>u procentualnom iznosu</a:t>
            </a:r>
            <a:r>
              <a:rPr lang="sr-Latn-CS" sz="3200" dirty="0">
                <a:cs typeface="Times New Roman" pitchFamily="18" charset="0"/>
              </a:rPr>
              <a:t> (npr. 20%) </a:t>
            </a:r>
            <a:endParaRPr lang="sr-Latn-CS" sz="32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277966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Franšiza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3600" b="1" dirty="0"/>
              <a:t>U savremenom poslovanju uobičajena</a:t>
            </a:r>
          </a:p>
          <a:p>
            <a:r>
              <a:rPr lang="sr-Latn-CS" sz="3600" b="1" dirty="0"/>
              <a:t>Svrha </a:t>
            </a:r>
            <a:r>
              <a:rPr lang="sr-Latn-CS" sz="3600" dirty="0"/>
              <a:t>– da se </a:t>
            </a:r>
            <a:r>
              <a:rPr lang="sr-Latn-CS" sz="3600" dirty="0">
                <a:solidFill>
                  <a:srgbClr val="FF0000"/>
                </a:solidFill>
              </a:rPr>
              <a:t>osiguranik stimuliše</a:t>
            </a:r>
            <a:r>
              <a:rPr lang="sr-Latn-CS" sz="3600" dirty="0"/>
              <a:t> da </a:t>
            </a:r>
            <a:r>
              <a:rPr lang="sr-Latn-CS" sz="3600" b="1" dirty="0"/>
              <a:t>preduzme sve što je u njegovoj moći </a:t>
            </a:r>
            <a:r>
              <a:rPr lang="sr-Latn-CS" sz="3600" dirty="0">
                <a:solidFill>
                  <a:srgbClr val="FF0000"/>
                </a:solidFill>
              </a:rPr>
              <a:t>da do štete ne dođe </a:t>
            </a:r>
            <a:r>
              <a:rPr lang="sr-Latn-CS" sz="3600" dirty="0">
                <a:solidFill>
                  <a:srgbClr val="92D050"/>
                </a:solidFill>
              </a:rPr>
              <a:t>ili da bude što manja</a:t>
            </a:r>
            <a:endParaRPr lang="en-US" sz="36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3389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Suma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en-US" sz="3200" dirty="0"/>
              <a:t>O</a:t>
            </a:r>
            <a:r>
              <a:rPr lang="sr-Latn-CS" sz="3200" dirty="0"/>
              <a:t>na </a:t>
            </a:r>
            <a:r>
              <a:rPr lang="en-US" sz="3200" dirty="0"/>
              <a:t>je </a:t>
            </a:r>
            <a:r>
              <a:rPr lang="sr-Latn-CS" sz="3200" b="1" dirty="0"/>
              <a:t>bitan element ugovora o osiguranju</a:t>
            </a:r>
            <a:r>
              <a:rPr lang="sr-Latn-CS" sz="3200" dirty="0"/>
              <a:t> (essentialia negotti)</a:t>
            </a:r>
            <a:endParaRPr lang="en-US" sz="3200" dirty="0"/>
          </a:p>
          <a:p>
            <a:r>
              <a:rPr lang="sr-Latn-CS" sz="3200" dirty="0"/>
              <a:t>Određuje se </a:t>
            </a:r>
            <a:r>
              <a:rPr lang="sr-Latn-CS" sz="3200" b="1" dirty="0"/>
              <a:t>sporazumno između osiguravača i osiguranika</a:t>
            </a:r>
            <a:endParaRPr lang="en-US" sz="3200" b="1" dirty="0"/>
          </a:p>
          <a:p>
            <a:r>
              <a:rPr lang="sr-Latn-CS" sz="3200" dirty="0"/>
              <a:t>Može biti određena </a:t>
            </a:r>
            <a:r>
              <a:rPr lang="sr-Latn-CS" sz="3200" b="1" dirty="0"/>
              <a:t>na osnovu Zakona </a:t>
            </a:r>
            <a:r>
              <a:rPr lang="sr-Latn-CS" sz="3200" dirty="0"/>
              <a:t>(kod obaveznog osiguranja putnika u javnom prevozu od posledica nesrećnog slučaja)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198738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Suma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3200" b="1" dirty="0"/>
              <a:t>Kod osiguranja lica </a:t>
            </a:r>
            <a:r>
              <a:rPr lang="sr-Latn-CS" sz="3200" dirty="0">
                <a:solidFill>
                  <a:srgbClr val="FF0000"/>
                </a:solidFill>
              </a:rPr>
              <a:t>osigurana suma </a:t>
            </a:r>
            <a:r>
              <a:rPr lang="sr-Latn-CS" sz="3200" dirty="0"/>
              <a:t>je </a:t>
            </a:r>
            <a:r>
              <a:rPr lang="sr-Latn-CS" sz="3200" b="1" dirty="0"/>
              <a:t>jedino merilo obaveze osiguravača</a:t>
            </a:r>
          </a:p>
          <a:p>
            <a:r>
              <a:rPr lang="sr-Latn-CS" sz="3200" dirty="0">
                <a:solidFill>
                  <a:srgbClr val="FF0000"/>
                </a:solidFill>
              </a:rPr>
              <a:t>Visina pretrpljene štete</a:t>
            </a:r>
            <a:r>
              <a:rPr lang="sr-Latn-CS" sz="3200" dirty="0"/>
              <a:t>, </a:t>
            </a:r>
            <a:r>
              <a:rPr lang="sr-Latn-CS" sz="3200" dirty="0">
                <a:solidFill>
                  <a:srgbClr val="00B0F0"/>
                </a:solidFill>
              </a:rPr>
              <a:t>vrednost predmeta osiguranja</a:t>
            </a:r>
            <a:r>
              <a:rPr lang="sr-Latn-CS" sz="3200" dirty="0"/>
              <a:t> i sl. ne igraju nikakvu ulogu</a:t>
            </a:r>
          </a:p>
          <a:p>
            <a:r>
              <a:rPr lang="sr-Latn-CS" sz="3200" b="1" dirty="0"/>
              <a:t>Vrednost predmeta </a:t>
            </a:r>
            <a:r>
              <a:rPr lang="sr-Latn-CS" sz="3200" dirty="0"/>
              <a:t>osiguranja ovde se </a:t>
            </a:r>
            <a:r>
              <a:rPr lang="sr-Latn-CS" sz="3200" dirty="0">
                <a:solidFill>
                  <a:srgbClr val="FF0000"/>
                </a:solidFill>
              </a:rPr>
              <a:t>ne može odrediti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822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Suma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27274"/>
            <a:ext cx="10668000" cy="4092526"/>
          </a:xfrm>
        </p:spPr>
        <p:txBody>
          <a:bodyPr/>
          <a:lstStyle/>
          <a:p>
            <a:r>
              <a:rPr lang="en-US" b="1" dirty="0" smtClean="0"/>
              <a:t>Ne</a:t>
            </a:r>
            <a:r>
              <a:rPr lang="sr-Latn-CS" b="1" dirty="0" smtClean="0"/>
              <a:t>životna osiguranja:</a:t>
            </a:r>
          </a:p>
          <a:p>
            <a:r>
              <a:rPr lang="sr-Latn-CS" sz="3200" b="1" dirty="0"/>
              <a:t>Osiguranje stvari </a:t>
            </a:r>
            <a:r>
              <a:rPr lang="sr-Latn-CS" sz="3200" dirty="0"/>
              <a:t>- </a:t>
            </a:r>
            <a:r>
              <a:rPr lang="sr-Latn-CS" sz="3200" dirty="0">
                <a:solidFill>
                  <a:srgbClr val="FF0000"/>
                </a:solidFill>
              </a:rPr>
              <a:t>osigurana suma</a:t>
            </a:r>
            <a:r>
              <a:rPr lang="sr-Latn-CS" sz="3200" dirty="0"/>
              <a:t> i ovde </a:t>
            </a:r>
            <a:r>
              <a:rPr lang="sr-Latn-CS" sz="3200" dirty="0">
                <a:solidFill>
                  <a:srgbClr val="FF0000"/>
                </a:solidFill>
              </a:rPr>
              <a:t>gornja granica obaveze osiguravača</a:t>
            </a:r>
          </a:p>
          <a:p>
            <a:r>
              <a:rPr lang="sr-Latn-CS" sz="3200" b="1" dirty="0"/>
              <a:t>Granica ne mora biti dostignuta</a:t>
            </a:r>
          </a:p>
          <a:p>
            <a:r>
              <a:rPr lang="sr-Latn-CS" sz="3200" b="1" dirty="0"/>
              <a:t>Osigurana suma </a:t>
            </a:r>
            <a:r>
              <a:rPr lang="sr-Latn-CS" sz="3200" dirty="0"/>
              <a:t>se </a:t>
            </a:r>
            <a:r>
              <a:rPr lang="sr-Latn-CS" sz="3200" dirty="0">
                <a:solidFill>
                  <a:srgbClr val="FF0000"/>
                </a:solidFill>
              </a:rPr>
              <a:t>ne izjednačava uvek sa naknadom iz osiguranja</a:t>
            </a:r>
          </a:p>
          <a:p>
            <a:endParaRPr lang="sr-Latn-CS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9417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Suma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2800" b="1" dirty="0"/>
              <a:t>Niti je ta naknada fiksno utvrđena</a:t>
            </a:r>
          </a:p>
          <a:p>
            <a:r>
              <a:rPr lang="sr-Latn-CS" sz="2800" b="1" dirty="0"/>
              <a:t>OS </a:t>
            </a:r>
            <a:r>
              <a:rPr lang="sr-Latn-CS" sz="2800" dirty="0"/>
              <a:t>- samo </a:t>
            </a:r>
            <a:r>
              <a:rPr lang="sr-Latn-CS" sz="2800" dirty="0">
                <a:solidFill>
                  <a:srgbClr val="FF0000"/>
                </a:solidFill>
              </a:rPr>
              <a:t>jedan od elemenata </a:t>
            </a:r>
            <a:r>
              <a:rPr lang="sr-Latn-CS" sz="2800" dirty="0"/>
              <a:t>za </a:t>
            </a:r>
            <a:r>
              <a:rPr lang="sr-Latn-CS" sz="2800" dirty="0" smtClean="0"/>
              <a:t>izračunavanje </a:t>
            </a:r>
            <a:r>
              <a:rPr lang="sr-Latn-CS" sz="2800" dirty="0"/>
              <a:t>naknade štete</a:t>
            </a:r>
          </a:p>
          <a:p>
            <a:r>
              <a:rPr lang="sr-Latn-CS" sz="2800" b="1" dirty="0"/>
              <a:t>Na visinu naknade </a:t>
            </a:r>
            <a:r>
              <a:rPr lang="sr-Latn-CS" sz="2800" dirty="0"/>
              <a:t>utiču i drugi elementi: </a:t>
            </a:r>
            <a:r>
              <a:rPr lang="sr-Latn-CS" sz="2800" dirty="0">
                <a:solidFill>
                  <a:srgbClr val="FF0000"/>
                </a:solidFill>
              </a:rPr>
              <a:t>vrednost osigurane stvari </a:t>
            </a:r>
            <a:r>
              <a:rPr lang="sr-Latn-CS" sz="2800" dirty="0"/>
              <a:t>i </a:t>
            </a:r>
            <a:r>
              <a:rPr lang="sr-Latn-CS" sz="2800" dirty="0">
                <a:solidFill>
                  <a:srgbClr val="00B0F0"/>
                </a:solidFill>
              </a:rPr>
              <a:t>visina pretrpljene štete</a:t>
            </a:r>
          </a:p>
          <a:p>
            <a:r>
              <a:rPr lang="sr-Latn-CS" sz="2800" b="1" dirty="0"/>
              <a:t>Nije bitan element ugovora o osiguranju </a:t>
            </a:r>
            <a:r>
              <a:rPr lang="sr-Latn-CS" sz="2800" dirty="0"/>
              <a:t>(ona je samo naturalia negotti)</a:t>
            </a:r>
            <a:endParaRPr lang="en-US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611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Suma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27274"/>
            <a:ext cx="10668000" cy="4092526"/>
          </a:xfrm>
        </p:spPr>
        <p:txBody>
          <a:bodyPr/>
          <a:lstStyle/>
          <a:p>
            <a:r>
              <a:rPr lang="sr-Latn-CS" sz="2800" b="1" dirty="0"/>
              <a:t>Ugovor</a:t>
            </a:r>
            <a:r>
              <a:rPr lang="sr-Latn-CS" sz="2800" dirty="0"/>
              <a:t> može postojati </a:t>
            </a:r>
            <a:r>
              <a:rPr lang="sr-Latn-CS" sz="2800" dirty="0">
                <a:solidFill>
                  <a:srgbClr val="FF0000"/>
                </a:solidFill>
              </a:rPr>
              <a:t>i bez navedene sume osiguranja</a:t>
            </a:r>
          </a:p>
          <a:p>
            <a:r>
              <a:rPr lang="sr-Latn-CS" sz="2800" b="1" dirty="0"/>
              <a:t>Suma osiguranja je iznos na koji je stvar</a:t>
            </a:r>
            <a:r>
              <a:rPr lang="sr-Latn-CS" sz="2800" dirty="0"/>
              <a:t>, </a:t>
            </a:r>
            <a:r>
              <a:rPr lang="sr-Latn-CS" sz="2800" b="1" dirty="0" smtClean="0"/>
              <a:t>odnosno </a:t>
            </a:r>
            <a:r>
              <a:rPr lang="sr-Latn-CS" sz="2800" b="1" dirty="0"/>
              <a:t>imovinski interes osiguran</a:t>
            </a:r>
          </a:p>
          <a:p>
            <a:r>
              <a:rPr lang="sr-Latn-CS" sz="2800" b="1" dirty="0"/>
              <a:t>Suma osiguranja </a:t>
            </a:r>
            <a:r>
              <a:rPr lang="sr-Latn-CS" sz="2800" dirty="0"/>
              <a:t>mora biti u </a:t>
            </a:r>
            <a:r>
              <a:rPr lang="sr-Latn-CS" sz="2800" dirty="0">
                <a:solidFill>
                  <a:srgbClr val="FF0000"/>
                </a:solidFill>
              </a:rPr>
              <a:t>uskoj vezi sa vrednošću osigurane </a:t>
            </a:r>
            <a:r>
              <a:rPr lang="sr-Latn-CS" sz="2800" dirty="0" smtClean="0">
                <a:solidFill>
                  <a:srgbClr val="FF0000"/>
                </a:solidFill>
              </a:rPr>
              <a:t>stvari</a:t>
            </a:r>
            <a:endParaRPr lang="sr-Latn-CS" sz="2800" dirty="0"/>
          </a:p>
          <a:p>
            <a:r>
              <a:rPr lang="sr-Latn-CS" sz="2800" b="1" dirty="0"/>
              <a:t>Utvrđuje se na osnovu vrednosti osigurane stvari</a:t>
            </a:r>
            <a:endParaRPr lang="en-US" sz="2800" b="1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343184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Premija osiguranja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3200" dirty="0"/>
              <a:t>Postoji </a:t>
            </a:r>
            <a:r>
              <a:rPr lang="sr-Latn-CS" sz="3200" b="1" dirty="0"/>
              <a:t>više načina </a:t>
            </a:r>
            <a:r>
              <a:rPr lang="sr-Latn-CS" sz="3200" dirty="0">
                <a:solidFill>
                  <a:srgbClr val="FF0000"/>
                </a:solidFill>
              </a:rPr>
              <a:t>definisanja</a:t>
            </a:r>
            <a:r>
              <a:rPr lang="sr-Latn-CS" sz="3200" dirty="0"/>
              <a:t> premije osiguranja</a:t>
            </a:r>
          </a:p>
          <a:p>
            <a:r>
              <a:rPr lang="sr-Latn-CS" sz="3200" b="1" dirty="0"/>
              <a:t>Premija osiguranja </a:t>
            </a:r>
            <a:r>
              <a:rPr lang="sr-Latn-CS" sz="3200" dirty="0">
                <a:solidFill>
                  <a:srgbClr val="FF0000"/>
                </a:solidFill>
              </a:rPr>
              <a:t>je cena rizika</a:t>
            </a:r>
          </a:p>
          <a:p>
            <a:r>
              <a:rPr lang="sr-Latn-CS" sz="3200" dirty="0"/>
              <a:t>Budući da je </a:t>
            </a:r>
            <a:r>
              <a:rPr lang="sr-Latn-CS" sz="3200" b="1" dirty="0"/>
              <a:t>rizik</a:t>
            </a:r>
            <a:r>
              <a:rPr lang="sr-Latn-CS" sz="3200" dirty="0"/>
              <a:t> </a:t>
            </a:r>
            <a:r>
              <a:rPr lang="sr-Latn-CS" sz="3200" dirty="0">
                <a:solidFill>
                  <a:srgbClr val="FF0000"/>
                </a:solidFill>
              </a:rPr>
              <a:t>najznačajniji element koji određuje premiju</a:t>
            </a:r>
          </a:p>
          <a:p>
            <a:r>
              <a:rPr lang="sr-Latn-CS" sz="3200" dirty="0"/>
              <a:t>Međutim, </a:t>
            </a:r>
            <a:r>
              <a:rPr lang="sr-Latn-CS" sz="3200" b="1" dirty="0"/>
              <a:t>ne određuje samo rizik visinu premije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42323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1339</Words>
  <Application>Microsoft Office PowerPoint</Application>
  <PresentationFormat>Custom</PresentationFormat>
  <Paragraphs>153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Office Theme</vt:lpstr>
      <vt:lpstr>Profile</vt:lpstr>
      <vt:lpstr>III nedelja</vt:lpstr>
      <vt:lpstr>Suma osiguranja</vt:lpstr>
      <vt:lpstr>Suma osiguranja</vt:lpstr>
      <vt:lpstr>Suma osiguranja</vt:lpstr>
      <vt:lpstr>Suma osiguranja</vt:lpstr>
      <vt:lpstr>Suma osiguranja</vt:lpstr>
      <vt:lpstr>Suma osiguranja</vt:lpstr>
      <vt:lpstr>Suma osiguranja</vt:lpstr>
      <vt:lpstr>Premija osiguranja</vt:lpstr>
      <vt:lpstr>Premija osiguranja</vt:lpstr>
      <vt:lpstr>Premija osiguranja</vt:lpstr>
      <vt:lpstr>Premija osiguranja</vt:lpstr>
      <vt:lpstr>Premija osiguranja</vt:lpstr>
      <vt:lpstr>Segmentiranje premije osiguranja</vt:lpstr>
      <vt:lpstr>Segmentiranje premije osiguranja – neživotna osiguranja</vt:lpstr>
      <vt:lpstr>Segmentiranje premije osiguranja – životna osiguranja</vt:lpstr>
      <vt:lpstr>Segmentiranje premije osiguranja</vt:lpstr>
      <vt:lpstr>Segmentiranje premije osiguranja</vt:lpstr>
      <vt:lpstr>Segmentiranje premije osiguranja</vt:lpstr>
      <vt:lpstr>Segmentiranje premije osiguranja</vt:lpstr>
      <vt:lpstr>Segmentiranje premije osiguranja</vt:lpstr>
      <vt:lpstr>Segmentiranje premije osiguranja</vt:lpstr>
      <vt:lpstr>Segmentiranje premije osiguranja</vt:lpstr>
      <vt:lpstr>Segmentiranje premije osiguranja</vt:lpstr>
      <vt:lpstr>Segmentiranje premije osiguranja</vt:lpstr>
      <vt:lpstr>Segmentiranje premije osiguranja</vt:lpstr>
      <vt:lpstr>Obračunavanje premije</vt:lpstr>
      <vt:lpstr>Obračunavanje premije</vt:lpstr>
      <vt:lpstr>Načelo deljivosti premije</vt:lpstr>
      <vt:lpstr>Načelo deljivosti premije</vt:lpstr>
      <vt:lpstr>Načelo deljivosti premije</vt:lpstr>
      <vt:lpstr>Bonus i malus</vt:lpstr>
      <vt:lpstr>Bonus i malus</vt:lpstr>
      <vt:lpstr>Bonus i malus</vt:lpstr>
      <vt:lpstr>Bonus i malus</vt:lpstr>
      <vt:lpstr>Franšiza</vt:lpstr>
      <vt:lpstr>Franšiza</vt:lpstr>
      <vt:lpstr>Franšiza</vt:lpstr>
    </vt:vector>
  </TitlesOfParts>
  <Company>HP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Suma osiguranja</dc:title>
  <dc:creator>Korisnik</dc:creator>
  <cp:lastModifiedBy>Anicici1</cp:lastModifiedBy>
  <cp:revision>8</cp:revision>
  <dcterms:created xsi:type="dcterms:W3CDTF">2018-12-15T17:42:34Z</dcterms:created>
  <dcterms:modified xsi:type="dcterms:W3CDTF">2019-01-28T15:04:16Z</dcterms:modified>
</cp:coreProperties>
</file>