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36" r:id="rId3"/>
    <p:sldId id="348" r:id="rId4"/>
    <p:sldId id="349" r:id="rId5"/>
    <p:sldId id="350" r:id="rId6"/>
    <p:sldId id="351" r:id="rId7"/>
    <p:sldId id="353" r:id="rId8"/>
    <p:sldId id="354" r:id="rId9"/>
    <p:sldId id="355" r:id="rId10"/>
    <p:sldId id="356" r:id="rId11"/>
  </p:sldIdLst>
  <p:sldSz cx="9144000" cy="5143500" type="screen16x9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588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85930-2322-48D0-8B0A-51AD5B0C797B}" type="datetimeFigureOut">
              <a:rPr lang="en-GB" smtClean="0"/>
              <a:t>25/04/2026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3FBAA-0072-4837-86D3-F2640CD04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557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3031C-6A7F-66BC-91F2-4BC99EC6C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4210D8-2F95-BFE4-8F5F-95D0F397D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FF68ED-981F-0BBE-B388-12B7EB34B4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D43B6-1239-2E41-0233-D9692FE284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38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B98E2-8B09-7E09-1AC1-9920ADF2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728C46-9CA4-4F0C-9B48-B6688D060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603EA7-B2AC-07E9-69C0-A895648AE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22660-673C-42F5-4D73-2251C98925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918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16EBA-91FE-2861-02B4-A333C8046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4A3376-ADA3-79F7-0408-14459537F5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CEA280-8284-EBC9-79F3-FF57B9EA3F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E628A-E9A4-7AC1-AEB6-44C4D8A4D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310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3D4E5-4BA9-72B2-BA56-E0B710017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640740-5244-5AC7-2493-C21499292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BA58CB-39CA-B37A-AB95-BDA8F0964F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58E12-B020-53FB-132D-B15D04EA17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02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7CC1A-3795-3BE9-1700-4C39FC95F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83CBB7-AE12-B706-FDA0-C920B23FB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63C253-0AD8-F80E-4D1A-8C1596FF35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4EEE5-206B-2DED-3511-E04E0DF571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712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B4CF3-7050-BAD2-4F1D-1D68D142C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8DA69-CD26-2662-5FFB-CB7205F13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3E7D5E-983C-BA83-6E36-4ABD13211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ACDF9-30ED-3248-4984-E9291C16CC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729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A540D-C684-909C-20A8-5AD10204B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6A0891-6390-770B-4601-20C1DC0D8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304C55-64B2-282A-68DF-925E1ED6D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79AE3-3DC9-5AD0-3886-77F595BA5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15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C241B-845F-091E-20DD-DD1AF566B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150BC0-2749-E1AE-8F82-0D4F996AB8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F02DC4-735F-1495-449E-97AD748E1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E7875-3B1F-BCA2-A038-BD91C1AFA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32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F6032-7DCC-DDC9-8733-3A841BCB4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9CEB78-35E4-56DE-FD4E-285178BF8B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F9EAD0-51B9-FDDF-AFD8-219C5E422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F438F7-DD44-2C35-CC08-9B89BE00BC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20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8821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1978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5893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59341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8382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07522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34394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59123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0516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85537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37756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7A66-A758-4038-BD20-59D4A075E212}" type="datetimeFigureOut">
              <a:rPr lang="sr-Cyrl-RS" smtClean="0"/>
              <a:t>25.04.2026.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0133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velthewholeworld.org/2016/06/doctors-explain-how-hiking-actually-changes-our-brains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/3.0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446031E-8981-F667-9087-E1D7B9A56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633311" y="0"/>
            <a:ext cx="9808835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466629" y="2644130"/>
            <a:ext cx="2257500" cy="647700"/>
          </a:xfrm>
        </p:spPr>
        <p:txBody>
          <a:bodyPr>
            <a:noAutofit/>
          </a:bodyPr>
          <a:lstStyle/>
          <a:p>
            <a:pPr algn="l"/>
            <a:r>
              <a:rPr lang="sr-Cyrl-RS" sz="3200" dirty="0">
                <a:solidFill>
                  <a:schemeClr val="bg1"/>
                </a:solidFill>
                <a:latin typeface="Ink Free" panose="03080402000500000000" pitchFamily="66" charset="0"/>
              </a:rPr>
              <a:t>Менаџмент</a:t>
            </a:r>
            <a:r>
              <a:rPr lang="sr-Cyrl-RS" sz="3200" dirty="0">
                <a:solidFill>
                  <a:schemeClr val="bg1"/>
                </a:solidFill>
                <a:latin typeface="Cambria" pitchFamily="18" charset="0"/>
              </a:rPr>
              <a:t>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200" y="4844356"/>
            <a:ext cx="6081212" cy="389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Cyrl-RS" sz="1200" b="1" dirty="0">
                <a:solidFill>
                  <a:schemeClr val="bg1"/>
                </a:solidFill>
                <a:latin typeface="Ink Free" panose="03080402000500000000" pitchFamily="66" charset="0"/>
              </a:rPr>
              <a:t>Академија Западна Србија – одсек Ваљево, предмет: Менаџмент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54B1F-C794-9C9E-5B98-51908852617C}"/>
              </a:ext>
            </a:extLst>
          </p:cNvPr>
          <p:cNvSpPr txBox="1"/>
          <p:nvPr/>
        </p:nvSpPr>
        <p:spPr>
          <a:xfrm>
            <a:off x="3478858" y="2090342"/>
            <a:ext cx="20457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Вођење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D875D2-D99C-BE1D-B062-2B228FF6EC9E}"/>
              </a:ext>
            </a:extLst>
          </p:cNvPr>
          <p:cNvSpPr txBox="1"/>
          <p:nvPr/>
        </p:nvSpPr>
        <p:spPr>
          <a:xfrm>
            <a:off x="3792697" y="1883608"/>
            <a:ext cx="14943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Сесија осма:</a:t>
            </a:r>
            <a:endParaRPr lang="en-GB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CA46A9-8B95-7033-76F4-0F8E3E1E5803}"/>
              </a:ext>
            </a:extLst>
          </p:cNvPr>
          <p:cNvSpPr txBox="1"/>
          <p:nvPr/>
        </p:nvSpPr>
        <p:spPr>
          <a:xfrm>
            <a:off x="2899" y="4195721"/>
            <a:ext cx="1187623" cy="50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tx1">
                    <a:lumMod val="75000"/>
                    <a:lumOff val="25000"/>
                  </a:schemeClr>
                </a:solidFill>
                <a:hlinkClick r:id="rId3" tooltip="https://www.travelthewholeworld.org/2016/06/doctors-explain-how-hiking-actually-changes-our-brains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by Unknown Author is licensed under </a:t>
            </a:r>
            <a:r>
              <a:rPr lang="en-GB" sz="900" dirty="0">
                <a:solidFill>
                  <a:schemeClr val="tx1">
                    <a:lumMod val="75000"/>
                    <a:lumOff val="25000"/>
                  </a:schemeClr>
                </a:solidFill>
                <a:hlinkClick r:id="rId4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GB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03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3BB30-41BA-717D-6C02-609CF8895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4EDA810-C94C-45D4-688D-D5CE5209E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Емоционална интелигенција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862AF4-88E3-DC6E-133F-EF66F6F66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Лична компетентност </a:t>
            </a:r>
          </a:p>
          <a:p>
            <a:pPr lvl="1"/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Самосвест</a:t>
            </a:r>
          </a:p>
          <a:p>
            <a:pPr lvl="1"/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Самоконтрола</a:t>
            </a:r>
          </a:p>
          <a:p>
            <a:pPr lvl="1"/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Самомотивисаност</a:t>
            </a:r>
          </a:p>
          <a:p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Друштвена компетентност</a:t>
            </a:r>
          </a:p>
          <a:p>
            <a:pPr lvl="1"/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Емпатија</a:t>
            </a:r>
          </a:p>
          <a:p>
            <a:pPr lvl="1"/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Друштвеност </a:t>
            </a:r>
            <a:endParaRPr lang="en-GB" sz="2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A4F2D9-CF89-1649-C66E-1DDEABAAB126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F0EE1DE-5F9E-C03B-8119-C2D84279E4E6}"/>
              </a:ext>
            </a:extLst>
          </p:cNvPr>
          <p:cNvSpPr txBox="1"/>
          <p:nvPr/>
        </p:nvSpPr>
        <p:spPr>
          <a:xfrm rot="21063069">
            <a:off x="5105576" y="895851"/>
            <a:ext cx="3409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 можеш објективно сам себе да процениш</a:t>
            </a:r>
            <a:endParaRPr lang="en-GB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C5C5FC-DEE5-6324-7955-4B3CA4CEEBC6}"/>
              </a:ext>
            </a:extLst>
          </p:cNvPr>
          <p:cNvSpPr txBox="1"/>
          <p:nvPr/>
        </p:nvSpPr>
        <p:spPr>
          <a:xfrm>
            <a:off x="6588224" y="1219016"/>
            <a:ext cx="340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 имаш самопоуздања</a:t>
            </a:r>
            <a:endParaRPr lang="en-GB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C6FD31-D408-720C-B739-3BE111312551}"/>
              </a:ext>
            </a:extLst>
          </p:cNvPr>
          <p:cNvSpPr txBox="1"/>
          <p:nvPr/>
        </p:nvSpPr>
        <p:spPr>
          <a:xfrm>
            <a:off x="5868144" y="1571019"/>
            <a:ext cx="340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 си емоционално свестан </a:t>
            </a:r>
            <a:endParaRPr lang="en-GB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850A31-87C4-32E4-4D18-81C12DC60A4F}"/>
              </a:ext>
            </a:extLst>
          </p:cNvPr>
          <p:cNvSpPr txBox="1"/>
          <p:nvPr/>
        </p:nvSpPr>
        <p:spPr>
          <a:xfrm>
            <a:off x="5330726" y="878563"/>
            <a:ext cx="3503792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Свестан својих мана и врлина</a:t>
            </a:r>
            <a:endParaRPr lang="en-GB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D17096-8613-C335-4E6C-7E857AAEFF2D}"/>
              </a:ext>
            </a:extLst>
          </p:cNvPr>
          <p:cNvSpPr txBox="1"/>
          <p:nvPr/>
        </p:nvSpPr>
        <p:spPr>
          <a:xfrm rot="21113175">
            <a:off x="3512564" y="1491920"/>
            <a:ext cx="3503792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Можеш да контролишеш своје понашање</a:t>
            </a:r>
            <a:endParaRPr lang="en-GB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FDEFF5-F089-A58A-30D4-C2E004658199}"/>
              </a:ext>
            </a:extLst>
          </p:cNvPr>
          <p:cNvSpPr txBox="1"/>
          <p:nvPr/>
        </p:nvSpPr>
        <p:spPr>
          <a:xfrm>
            <a:off x="5543048" y="1852499"/>
            <a:ext cx="3503792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 губиш концентрацију под притиском</a:t>
            </a:r>
            <a:endParaRPr lang="en-GB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ECC8BF-810B-B7F6-CF01-B2249525AE61}"/>
              </a:ext>
            </a:extLst>
          </p:cNvPr>
          <p:cNvSpPr txBox="1"/>
          <p:nvPr/>
        </p:nvSpPr>
        <p:spPr>
          <a:xfrm>
            <a:off x="3971448" y="2526582"/>
            <a:ext cx="4895372" cy="92333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Кад се одушевиш што ћеш остварити неки циљ и тај пут чиниш лакшим и пријатнијим</a:t>
            </a:r>
            <a:endParaRPr lang="en-GB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E6C859-E777-009A-06B6-5D9BFD93403A}"/>
              </a:ext>
            </a:extLst>
          </p:cNvPr>
          <p:cNvSpPr txBox="1"/>
          <p:nvPr/>
        </p:nvSpPr>
        <p:spPr>
          <a:xfrm>
            <a:off x="2691408" y="3512373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Саосећајност</a:t>
            </a:r>
            <a:endParaRPr lang="en-GB" sz="2400" dirty="0">
              <a:solidFill>
                <a:srgbClr val="00B0F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905706-87F3-0670-9E2C-8B503F8CF757}"/>
              </a:ext>
            </a:extLst>
          </p:cNvPr>
          <p:cNvSpPr txBox="1"/>
          <p:nvPr/>
        </p:nvSpPr>
        <p:spPr>
          <a:xfrm>
            <a:off x="4583761" y="3507516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Самилост</a:t>
            </a:r>
            <a:endParaRPr lang="en-GB" sz="2400" dirty="0">
              <a:solidFill>
                <a:srgbClr val="00B0F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089D38-E383-90AE-BF19-1C2F38556C72}"/>
              </a:ext>
            </a:extLst>
          </p:cNvPr>
          <p:cNvSpPr txBox="1"/>
          <p:nvPr/>
        </p:nvSpPr>
        <p:spPr>
          <a:xfrm>
            <a:off x="6108537" y="3507854"/>
            <a:ext cx="3044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Спремност на помоћ</a:t>
            </a:r>
            <a:endParaRPr lang="en-GB" sz="2400" dirty="0">
              <a:solidFill>
                <a:srgbClr val="00B0F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E1E5F6-5835-2F8D-4983-0F107410B7EA}"/>
              </a:ext>
            </a:extLst>
          </p:cNvPr>
          <p:cNvSpPr txBox="1"/>
          <p:nvPr/>
        </p:nvSpPr>
        <p:spPr>
          <a:xfrm>
            <a:off x="3484489" y="4047231"/>
            <a:ext cx="489537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 ствараш жељене реакције код других</a:t>
            </a:r>
            <a:endParaRPr lang="en-GB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298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6C9EB-F14C-99D6-DF29-E26A8F6C9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CB100-4D51-F341-C611-024807F5D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Cyrl-RS" sz="40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sr-Cyrl-RS" sz="4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Способност да се утиче на друге ради остварења циљева</a:t>
            </a:r>
          </a:p>
          <a:p>
            <a:pPr marL="0" indent="0" algn="ctr">
              <a:buNone/>
            </a:pPr>
            <a:r>
              <a:rPr lang="sr-Latn-BA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С. Робинс)</a:t>
            </a:r>
            <a:endParaRPr lang="en-GB" sz="2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77006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309AE-F43F-E44C-B203-086434CC0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382F1-DDCE-BD73-1A2D-B6C164785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4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Процес командовања и утицања на активности чланова организације</a:t>
            </a:r>
          </a:p>
          <a:p>
            <a:pPr marL="0" indent="0" algn="ctr">
              <a:buNone/>
            </a:pPr>
            <a:r>
              <a:rPr lang="sr-Latn-BA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sr-Cyrl-RS" sz="2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Стонер Џ. Фриман Е. Џилберт Д.)</a:t>
            </a:r>
            <a:endParaRPr lang="en-GB" sz="2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74648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44CF-6982-C1C5-FC75-5F3CCE4C4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D9D0-3D71-0243-B91A-F830355E4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Cyrl-RS" sz="40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sr-Cyrl-RS" sz="4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 ли сви лидери треба да буду менаџери и обрнуто?</a:t>
            </a:r>
            <a:endParaRPr lang="en-GB" sz="2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66852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0A68D-6922-B850-A0F7-CC21A4407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4B6FE09-9426-6207-44AE-5D773DE29B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303" t="10425"/>
          <a:stretch>
            <a:fillRect/>
          </a:stretch>
        </p:blipFill>
        <p:spPr>
          <a:xfrm>
            <a:off x="3499869" y="411510"/>
            <a:ext cx="5644131" cy="4834499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E3D78C21-79C6-5510-52BB-1CA530A8E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64" y="483518"/>
            <a:ext cx="4391313" cy="370761"/>
          </a:xfrm>
        </p:spPr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Менаџерска мрежа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CFBFC91-99BE-1033-E0D7-6DA7BA2FF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3682752" cy="3394472"/>
          </a:xfrm>
        </p:spPr>
        <p:txBody>
          <a:bodyPr>
            <a:normAutofit/>
          </a:bodyPr>
          <a:lstStyle/>
          <a:p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Роберт Блејк и Џејн Мутон</a:t>
            </a:r>
            <a:endParaRPr lang="en-GB" sz="20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Аутократски стил</a:t>
            </a:r>
          </a:p>
          <a:p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Демократски стил</a:t>
            </a:r>
          </a:p>
          <a:p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ЛесФер стил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87FBA9-0B20-DEFB-08C9-B941865078B2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DFCF6F5-D55E-81F1-D5B9-E5E5DB28D85C}"/>
              </a:ext>
            </a:extLst>
          </p:cNvPr>
          <p:cNvSpPr txBox="1"/>
          <p:nvPr/>
        </p:nvSpPr>
        <p:spPr>
          <a:xfrm>
            <a:off x="474464" y="33528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787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66BC4-6E1E-A2FA-64E9-A0EA8B0E6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F3727-F564-9F8D-74FC-D0A06DB61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4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Стратегија без метрике је беспотребна</a:t>
            </a:r>
          </a:p>
          <a:p>
            <a:pPr marL="0" indent="0" algn="ctr">
              <a:buNone/>
            </a:pPr>
            <a:r>
              <a:rPr lang="sr-Cyrl-RS" sz="4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 метрика без стратегије бесмислена</a:t>
            </a:r>
          </a:p>
          <a:p>
            <a:pPr marL="0" indent="0" algn="ctr">
              <a:buNone/>
            </a:pPr>
            <a:r>
              <a:rPr lang="sr-Latn-BA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sr-Cyrl-R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Маргета и Стоун)</a:t>
            </a:r>
            <a:endParaRPr lang="en-GB" sz="1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24122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6A7C3-452A-097D-8048-982D899F6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anced Scorecard (Kaplan &amp; Norton 1996) | Download Scientific Diagram">
            <a:extLst>
              <a:ext uri="{FF2B5EF4-FFF2-40B4-BE49-F238E27FC236}">
                <a16:creationId xmlns:a16="http://schemas.microsoft.com/office/drawing/2014/main" id="{9DF471C6-7155-E36A-77B4-6CBFAC11E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20715"/>
            <a:ext cx="5659537" cy="399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9EE3042-2045-64B0-B413-D00FB0CD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64" y="483518"/>
            <a:ext cx="6617815" cy="370761"/>
          </a:xfrm>
        </p:spPr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Балансирана карта успеха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22F9D6-9142-83CB-0C3D-2DDDF4D42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395" y="1494172"/>
            <a:ext cx="2647181" cy="264718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549A50-DC21-6C04-6D02-5E3CA0778800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66113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FE7C1-B357-E8CC-1EE6-2B2870311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72BBC5B-1E2D-E08D-3C3A-882713EF7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Емоционална интелигенција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680D76-071B-3939-5BA9-E3006EF0F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Способност успешног превазилажења личних емоционалних проблема и успешња сарадња и комуникација с другим људима</a:t>
            </a:r>
            <a:endParaRPr lang="en-GB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2C2ECC5-4A42-36A8-FB40-8AB71CCF9B45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35859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0B7FE-F09D-398A-2D53-AF947E1FB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D537D1E-BDF4-244B-EBF5-15E0C441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Емоционална интелигенција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CD8E3F-A066-2E40-73C7-B64A5902E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Способност успешног превазилажења личних емоционалних проблема и успешња сарадња и комуникација с другим људима</a:t>
            </a:r>
          </a:p>
          <a:p>
            <a:endParaRPr lang="sr-Cyrl-RS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Контрола емоција</a:t>
            </a:r>
          </a:p>
          <a:p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Балансирање духа и тела у стању измењене свести 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34CD36-A2A7-A7C3-D8AB-D39DB7339398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18049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12297</TotalTime>
  <Words>216</Words>
  <Application>Microsoft Office PowerPoint</Application>
  <PresentationFormat>On-screen Show (16:9)</PresentationFormat>
  <Paragraphs>57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Cambria</vt:lpstr>
      <vt:lpstr>Ink Free</vt:lpstr>
      <vt:lpstr>Office Theme</vt:lpstr>
      <vt:lpstr>Менаџмент </vt:lpstr>
      <vt:lpstr>PowerPoint Presentation</vt:lpstr>
      <vt:lpstr>PowerPoint Presentation</vt:lpstr>
      <vt:lpstr>PowerPoint Presentation</vt:lpstr>
      <vt:lpstr>Менаџерска мрежа</vt:lpstr>
      <vt:lpstr>PowerPoint Presentation</vt:lpstr>
      <vt:lpstr>Балансирана карта успеха</vt:lpstr>
      <vt:lpstr>Емоционална интелигенција</vt:lpstr>
      <vt:lpstr>Емоционална интелигенција</vt:lpstr>
      <vt:lpstr>Емоционална интелигенција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Менаџмент људских ресурса</dc:title>
  <dc:creator>MV_Vlada</dc:creator>
  <cp:lastModifiedBy>Arijana Skoric</cp:lastModifiedBy>
  <cp:revision>86</cp:revision>
  <dcterms:created xsi:type="dcterms:W3CDTF">2025-09-30T12:52:39Z</dcterms:created>
  <dcterms:modified xsi:type="dcterms:W3CDTF">2026-04-25T07:54:22Z</dcterms:modified>
</cp:coreProperties>
</file>