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316" r:id="rId3"/>
    <p:sldId id="301" r:id="rId4"/>
    <p:sldId id="302" r:id="rId5"/>
    <p:sldId id="317" r:id="rId6"/>
    <p:sldId id="303" r:id="rId7"/>
    <p:sldId id="304" r:id="rId8"/>
    <p:sldId id="318" r:id="rId9"/>
    <p:sldId id="305" r:id="rId10"/>
    <p:sldId id="319" r:id="rId11"/>
    <p:sldId id="306" r:id="rId12"/>
    <p:sldId id="307" r:id="rId13"/>
    <p:sldId id="320" r:id="rId14"/>
    <p:sldId id="308" r:id="rId15"/>
    <p:sldId id="309" r:id="rId16"/>
    <p:sldId id="321" r:id="rId17"/>
    <p:sldId id="310" r:id="rId18"/>
    <p:sldId id="311" r:id="rId19"/>
    <p:sldId id="323" r:id="rId20"/>
    <p:sldId id="315" r:id="rId21"/>
    <p:sldId id="322" r:id="rId22"/>
    <p:sldId id="314" r:id="rId23"/>
    <p:sldId id="313" r:id="rId24"/>
    <p:sldId id="312" r:id="rId25"/>
    <p:sldId id="324" r:id="rId2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60"/>
  </p:normalViewPr>
  <p:slideViewPr>
    <p:cSldViewPr>
      <p:cViewPr varScale="1">
        <p:scale>
          <a:sx n="107" d="100"/>
          <a:sy n="107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689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700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71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902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8566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81331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1744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4414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376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915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5380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1E3C6-BE2F-46C3-BECB-F3472F652E98}" type="datetimeFigureOut">
              <a:rPr lang="sr-Latn-RS" smtClean="0"/>
              <a:t>23.3.2020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59C23-B46F-47F4-8FEA-10A54D7AFFF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6217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988840"/>
            <a:ext cx="734481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000" b="1" dirty="0" smtClean="0"/>
              <a:t>RURALNI TURIZAM</a:t>
            </a:r>
          </a:p>
          <a:p>
            <a:pPr algn="ctr"/>
            <a:r>
              <a:rPr lang="sr-Latn-RS" sz="3200" b="1" smtClean="0"/>
              <a:t>SEOSKI </a:t>
            </a:r>
            <a:r>
              <a:rPr lang="sr-Latn-RS" sz="3200" b="1"/>
              <a:t>TURIZAM</a:t>
            </a:r>
          </a:p>
          <a:p>
            <a:pPr algn="ctr"/>
            <a:r>
              <a:rPr lang="sr-Latn-RS" sz="3200" b="1" smtClean="0"/>
              <a:t>AGRO </a:t>
            </a:r>
            <a:r>
              <a:rPr lang="sr-Latn-RS" sz="3200" b="1" dirty="0" smtClean="0"/>
              <a:t>TURIZAM</a:t>
            </a:r>
            <a:endParaRPr lang="sr-Latn-RS" sz="32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42875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UVOD U TURIZAM - </a:t>
            </a:r>
            <a:r>
              <a:rPr lang="en-US" sz="2000" b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sa</a:t>
            </a:r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osnovama</a:t>
            </a:r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ruralnog</a:t>
            </a:r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turizma</a:t>
            </a:r>
            <a:endParaRPr lang="en-US" sz="20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196752"/>
            <a:ext cx="1232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alibri" pitchFamily="34" charset="0"/>
              </a:rPr>
              <a:t>Lekcij</a:t>
            </a:r>
            <a:r>
              <a:rPr lang="sr-Latn-RS" b="1" dirty="0" smtClean="0">
                <a:latin typeface="Calibri" pitchFamily="34" charset="0"/>
              </a:rPr>
              <a:t>a 11 </a:t>
            </a:r>
            <a:r>
              <a:rPr lang="en-US" b="1" dirty="0" smtClean="0">
                <a:latin typeface="Calibri" pitchFamily="34" charset="0"/>
              </a:rPr>
              <a:t>:</a:t>
            </a:r>
            <a:endParaRPr lang="en-US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36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7661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 </a:t>
            </a:r>
            <a:r>
              <a:rPr lang="en-US" dirty="0" err="1"/>
              <a:t>popularnosti</a:t>
            </a:r>
            <a:r>
              <a:rPr lang="en-US" dirty="0"/>
              <a:t> </a:t>
            </a:r>
            <a:r>
              <a:rPr lang="en-US" dirty="0" err="1"/>
              <a:t>švajcarskih</a:t>
            </a:r>
            <a:r>
              <a:rPr lang="en-US" dirty="0"/>
              <a:t> </a:t>
            </a:r>
            <a:r>
              <a:rPr lang="en-US" dirty="0" err="1"/>
              <a:t>seoskih</a:t>
            </a:r>
            <a:r>
              <a:rPr lang="en-US" dirty="0"/>
              <a:t> </a:t>
            </a:r>
            <a:r>
              <a:rPr lang="en-US" dirty="0" err="1"/>
              <a:t>planinskih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svedoče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da je Karl </a:t>
            </a:r>
            <a:r>
              <a:rPr lang="en-US" dirty="0" err="1"/>
              <a:t>Bedeker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1844. </a:t>
            </a:r>
            <a:r>
              <a:rPr lang="en-US" dirty="0" err="1"/>
              <a:t>štampao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turistički</a:t>
            </a:r>
            <a:r>
              <a:rPr lang="en-US" dirty="0"/>
              <a:t> </a:t>
            </a:r>
            <a:r>
              <a:rPr lang="en-US" dirty="0" err="1"/>
              <a:t>vodič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Švajcarsku</a:t>
            </a:r>
            <a:r>
              <a:rPr lang="en-US" dirty="0"/>
              <a:t>, a </a:t>
            </a:r>
            <a:r>
              <a:rPr lang="en-US" dirty="0" err="1"/>
              <a:t>decenuju</a:t>
            </a:r>
            <a:r>
              <a:rPr lang="en-US" dirty="0"/>
              <a:t> </a:t>
            </a:r>
            <a:r>
              <a:rPr lang="en-US" dirty="0" err="1"/>
              <a:t>kasnije</a:t>
            </a:r>
            <a:r>
              <a:rPr lang="en-US" dirty="0"/>
              <a:t> Tomas </a:t>
            </a:r>
            <a:r>
              <a:rPr lang="en-US" dirty="0" err="1"/>
              <a:t>Kuk</a:t>
            </a:r>
            <a:r>
              <a:rPr lang="en-US" dirty="0"/>
              <a:t> </a:t>
            </a:r>
            <a:r>
              <a:rPr lang="en-US" dirty="0" err="1"/>
              <a:t>počeo</a:t>
            </a:r>
            <a:r>
              <a:rPr lang="en-US" dirty="0"/>
              <a:t> da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masovne</a:t>
            </a:r>
            <a:r>
              <a:rPr lang="en-US" dirty="0"/>
              <a:t> </a:t>
            </a:r>
            <a:r>
              <a:rPr lang="en-US" dirty="0" err="1"/>
              <a:t>odlaske</a:t>
            </a:r>
            <a:r>
              <a:rPr lang="en-US" dirty="0"/>
              <a:t>. A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naglasili</a:t>
            </a:r>
            <a:r>
              <a:rPr lang="en-US" dirty="0"/>
              <a:t> da se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turističkih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uočava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švajcarskim</a:t>
            </a:r>
            <a:r>
              <a:rPr lang="en-US" dirty="0"/>
              <a:t> </a:t>
            </a:r>
            <a:r>
              <a:rPr lang="en-US" dirty="0" err="1"/>
              <a:t>Alpima</a:t>
            </a:r>
            <a:r>
              <a:rPr lang="en-US" dirty="0"/>
              <a:t>, u </a:t>
            </a:r>
            <a:r>
              <a:rPr lang="en-US" dirty="0" err="1"/>
              <a:t>planinskim</a:t>
            </a:r>
            <a:r>
              <a:rPr lang="en-US" dirty="0"/>
              <a:t> </a:t>
            </a:r>
            <a:r>
              <a:rPr lang="en-US" dirty="0" err="1"/>
              <a:t>pordučjima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čistim</a:t>
            </a:r>
            <a:r>
              <a:rPr lang="en-US" dirty="0"/>
              <a:t> </a:t>
            </a:r>
            <a:r>
              <a:rPr lang="en-US" dirty="0" err="1"/>
              <a:t>vazduhom</a:t>
            </a:r>
            <a:r>
              <a:rPr lang="en-US" dirty="0"/>
              <a:t>.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polovine</a:t>
            </a:r>
            <a:r>
              <a:rPr lang="en-US" dirty="0"/>
              <a:t> 19. </a:t>
            </a:r>
            <a:r>
              <a:rPr lang="en-US" dirty="0" err="1"/>
              <a:t>veka</a:t>
            </a:r>
            <a:r>
              <a:rPr lang="en-US" dirty="0"/>
              <a:t> ova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počinju</a:t>
            </a:r>
            <a:r>
              <a:rPr lang="en-US" dirty="0"/>
              <a:t> da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posećuju</a:t>
            </a:r>
            <a:r>
              <a:rPr lang="en-US" dirty="0"/>
              <a:t> </a:t>
            </a:r>
            <a:r>
              <a:rPr lang="en-US" dirty="0" err="1"/>
              <a:t>turisti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zdravstvenih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(</a:t>
            </a:r>
            <a:r>
              <a:rPr lang="en-US" dirty="0" err="1"/>
              <a:t>tada</a:t>
            </a:r>
            <a:r>
              <a:rPr lang="en-US" dirty="0"/>
              <a:t> je </a:t>
            </a:r>
            <a:r>
              <a:rPr lang="en-US" dirty="0" err="1"/>
              <a:t>preporučivano</a:t>
            </a:r>
            <a:r>
              <a:rPr lang="en-US" dirty="0"/>
              <a:t> da </a:t>
            </a:r>
            <a:r>
              <a:rPr lang="en-US" dirty="0" err="1"/>
              <a:t>oboleli</a:t>
            </a:r>
            <a:r>
              <a:rPr lang="en-US" dirty="0"/>
              <a:t> od </a:t>
            </a:r>
            <a:r>
              <a:rPr lang="en-US" dirty="0" err="1"/>
              <a:t>tuberkuloze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provode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planini</a:t>
            </a:r>
            <a:r>
              <a:rPr lang="en-US" dirty="0"/>
              <a:t>), a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odmora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relaksacije</a:t>
            </a:r>
            <a:r>
              <a:rPr lang="en-US" dirty="0" smtClean="0"/>
              <a:t>.</a:t>
            </a:r>
            <a:endParaRPr lang="sr-Latn-RS" dirty="0" smtClean="0"/>
          </a:p>
          <a:p>
            <a:endParaRPr lang="sr-Latn-RS" dirty="0"/>
          </a:p>
          <a:p>
            <a:r>
              <a:rPr lang="en-US" dirty="0" err="1"/>
              <a:t>Odličan</a:t>
            </a:r>
            <a:r>
              <a:rPr lang="en-US" dirty="0"/>
              <a:t> primer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turističkog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alpsko</a:t>
            </a:r>
            <a:r>
              <a:rPr lang="en-US" dirty="0"/>
              <a:t> </a:t>
            </a:r>
            <a:r>
              <a:rPr lang="en-US" b="1" dirty="0" err="1"/>
              <a:t>seoce</a:t>
            </a:r>
            <a:r>
              <a:rPr lang="en-US" dirty="0"/>
              <a:t> Arose. Ono je 1870. </a:t>
            </a:r>
            <a:r>
              <a:rPr lang="en-US" dirty="0" err="1"/>
              <a:t>imalo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seoskih</a:t>
            </a:r>
            <a:r>
              <a:rPr lang="en-US" dirty="0"/>
              <a:t> </a:t>
            </a:r>
            <a:r>
              <a:rPr lang="en-US" dirty="0" err="1"/>
              <a:t>domaćinstava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od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ciljna</a:t>
            </a:r>
            <a:r>
              <a:rPr lang="en-US" dirty="0"/>
              <a:t> </a:t>
            </a:r>
            <a:r>
              <a:rPr lang="en-US" dirty="0" err="1"/>
              <a:t>destinacija</a:t>
            </a:r>
            <a:r>
              <a:rPr lang="en-US" dirty="0"/>
              <a:t> </a:t>
            </a:r>
            <a:r>
              <a:rPr lang="en-US" dirty="0" err="1"/>
              <a:t>turista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lečenja</a:t>
            </a:r>
            <a:r>
              <a:rPr lang="en-US" dirty="0"/>
              <a:t>.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kratko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do </a:t>
            </a:r>
            <a:r>
              <a:rPr lang="en-US" dirty="0" err="1"/>
              <a:t>sela</a:t>
            </a:r>
            <a:r>
              <a:rPr lang="en-US" dirty="0"/>
              <a:t> je </a:t>
            </a:r>
            <a:r>
              <a:rPr lang="en-US" dirty="0" err="1"/>
              <a:t>sproveden</a:t>
            </a:r>
            <a:r>
              <a:rPr lang="en-US" dirty="0"/>
              <a:t> </a:t>
            </a:r>
            <a:r>
              <a:rPr lang="en-US" dirty="0" err="1"/>
              <a:t>kvalitetniji</a:t>
            </a:r>
            <a:r>
              <a:rPr lang="en-US" dirty="0"/>
              <a:t> put,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vodovod</a:t>
            </a:r>
            <a:r>
              <a:rPr lang="en-US" dirty="0"/>
              <a:t>, </a:t>
            </a:r>
            <a:r>
              <a:rPr lang="en-US" dirty="0" err="1"/>
              <a:t>električna</a:t>
            </a:r>
            <a:r>
              <a:rPr lang="en-US" dirty="0"/>
              <a:t> </a:t>
            </a:r>
            <a:r>
              <a:rPr lang="en-US" dirty="0" err="1"/>
              <a:t>energija</a:t>
            </a:r>
            <a:r>
              <a:rPr lang="en-US" dirty="0"/>
              <a:t>, </a:t>
            </a:r>
            <a:r>
              <a:rPr lang="en-US" dirty="0" err="1"/>
              <a:t>telefon</a:t>
            </a:r>
            <a:r>
              <a:rPr lang="en-US" dirty="0"/>
              <a:t>....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1880.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b="1" dirty="0" err="1"/>
              <a:t>selo</a:t>
            </a:r>
            <a:r>
              <a:rPr lang="en-US" dirty="0"/>
              <a:t> je </a:t>
            </a:r>
            <a:r>
              <a:rPr lang="en-US" dirty="0" err="1"/>
              <a:t>pretvoreno</a:t>
            </a:r>
            <a:r>
              <a:rPr lang="en-US" dirty="0"/>
              <a:t> u </a:t>
            </a:r>
            <a:r>
              <a:rPr lang="en-US" dirty="0" err="1"/>
              <a:t>turističko</a:t>
            </a:r>
            <a:r>
              <a:rPr lang="en-US" dirty="0"/>
              <a:t> </a:t>
            </a:r>
            <a:r>
              <a:rPr lang="en-US" dirty="0" err="1"/>
              <a:t>mesto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1.600 </a:t>
            </a:r>
            <a:r>
              <a:rPr lang="en-US" dirty="0" err="1"/>
              <a:t>stanovnika</a:t>
            </a:r>
            <a:r>
              <a:rPr lang="en-US" dirty="0"/>
              <a:t>, 20 </a:t>
            </a:r>
            <a:r>
              <a:rPr lang="en-US" dirty="0" err="1"/>
              <a:t>hotela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pansiona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je u </a:t>
            </a:r>
            <a:r>
              <a:rPr lang="en-US" dirty="0" err="1"/>
              <a:t>njemu</a:t>
            </a:r>
            <a:r>
              <a:rPr lang="en-US" dirty="0"/>
              <a:t> 3.167 </a:t>
            </a:r>
            <a:r>
              <a:rPr lang="en-US" dirty="0" err="1"/>
              <a:t>gostiju</a:t>
            </a:r>
            <a:r>
              <a:rPr lang="en-US" dirty="0"/>
              <a:t> </a:t>
            </a:r>
            <a:r>
              <a:rPr lang="en-US" dirty="0" err="1"/>
              <a:t>ostvarilo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50.000 </a:t>
            </a:r>
            <a:r>
              <a:rPr lang="en-US" dirty="0" err="1"/>
              <a:t>noćenja</a:t>
            </a:r>
            <a:r>
              <a:rPr lang="en-US" dirty="0" smtClean="0"/>
              <a:t>.</a:t>
            </a:r>
            <a:endParaRPr lang="sr-Latn-RS" dirty="0"/>
          </a:p>
        </p:txBody>
      </p:sp>
      <p:pic>
        <p:nvPicPr>
          <p:cNvPr id="7170" name="Picture 2" descr="Резултат слика за arose, švajcars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22" y="4620259"/>
            <a:ext cx="2760914" cy="206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Резултат слика за arose, švajcars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822" y="4177597"/>
            <a:ext cx="1593501" cy="254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Резултат слика за arose, švajcarsk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657757"/>
            <a:ext cx="2592288" cy="207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19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028343"/>
            <a:ext cx="85689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turističkih</a:t>
            </a:r>
            <a:r>
              <a:rPr lang="en-US" dirty="0"/>
              <a:t> </a:t>
            </a:r>
            <a:r>
              <a:rPr lang="en-US" dirty="0" err="1"/>
              <a:t>putovanja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Švajcarskoj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20. </a:t>
            </a:r>
            <a:r>
              <a:rPr lang="en-US" dirty="0" err="1"/>
              <a:t>veka</a:t>
            </a:r>
            <a:r>
              <a:rPr lang="en-US" dirty="0"/>
              <a:t> </a:t>
            </a:r>
            <a:r>
              <a:rPr lang="en-US" dirty="0" err="1"/>
              <a:t>opisao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srpski</a:t>
            </a:r>
            <a:r>
              <a:rPr lang="en-US" dirty="0"/>
              <a:t> </a:t>
            </a:r>
            <a:r>
              <a:rPr lang="en-US" dirty="0" err="1"/>
              <a:t>vojni</a:t>
            </a:r>
            <a:r>
              <a:rPr lang="en-US" dirty="0"/>
              <a:t> </a:t>
            </a:r>
            <a:r>
              <a:rPr lang="en-US" dirty="0" err="1"/>
              <a:t>lekar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Milan </a:t>
            </a:r>
            <a:r>
              <a:rPr lang="en-US" dirty="0" err="1"/>
              <a:t>Pecić</a:t>
            </a:r>
            <a:r>
              <a:rPr lang="en-US" dirty="0" smtClean="0"/>
              <a:t>:</a:t>
            </a:r>
            <a:endParaRPr lang="sr-Latn-RS" dirty="0" smtClean="0"/>
          </a:p>
          <a:p>
            <a:endParaRPr lang="sr-Latn-RS" dirty="0"/>
          </a:p>
          <a:p>
            <a:endParaRPr lang="sr-Latn-RS" dirty="0"/>
          </a:p>
          <a:p>
            <a:r>
              <a:rPr lang="en-US" dirty="0"/>
              <a:t>„O </a:t>
            </a:r>
            <a:r>
              <a:rPr lang="en-US" dirty="0" err="1"/>
              <a:t>lepoti</a:t>
            </a:r>
            <a:r>
              <a:rPr lang="en-US" dirty="0"/>
              <a:t> </a:t>
            </a:r>
            <a:r>
              <a:rPr lang="en-US" dirty="0" err="1"/>
              <a:t>Švajcarske</a:t>
            </a:r>
            <a:r>
              <a:rPr lang="en-US" dirty="0"/>
              <a:t> </a:t>
            </a:r>
            <a:r>
              <a:rPr lang="en-US" dirty="0" err="1"/>
              <a:t>neću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</a:t>
            </a:r>
            <a:r>
              <a:rPr lang="en-US" dirty="0" err="1"/>
              <a:t>pisati</a:t>
            </a:r>
            <a:r>
              <a:rPr lang="en-US" dirty="0"/>
              <a:t>, to je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celom</a:t>
            </a:r>
            <a:r>
              <a:rPr lang="en-US" dirty="0"/>
              <a:t> </a:t>
            </a:r>
            <a:r>
              <a:rPr lang="en-US" dirty="0" err="1"/>
              <a:t>svetu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ću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turista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putnika</a:t>
            </a:r>
            <a:r>
              <a:rPr lang="en-US" dirty="0"/>
              <a:t>. </a:t>
            </a:r>
            <a:r>
              <a:rPr lang="en-US" dirty="0" err="1"/>
              <a:t>Кako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voz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pun je </a:t>
            </a:r>
            <a:r>
              <a:rPr lang="en-US" dirty="0" err="1"/>
              <a:t>turista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odma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odelu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torbama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leđima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dugačkim</a:t>
            </a:r>
            <a:r>
              <a:rPr lang="en-US" dirty="0"/>
              <a:t> </a:t>
            </a:r>
            <a:r>
              <a:rPr lang="en-US" dirty="0" err="1"/>
              <a:t>štapovima</a:t>
            </a:r>
            <a:r>
              <a:rPr lang="en-US" dirty="0"/>
              <a:t>.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voz</a:t>
            </a:r>
            <a:r>
              <a:rPr lang="en-US" dirty="0"/>
              <a:t> je pun </a:t>
            </a:r>
            <a:r>
              <a:rPr lang="en-US" dirty="0" err="1"/>
              <a:t>dece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izlete</a:t>
            </a:r>
            <a:r>
              <a:rPr lang="en-US" dirty="0"/>
              <a:t>. </a:t>
            </a:r>
            <a:r>
              <a:rPr lang="en-US" dirty="0" err="1"/>
              <a:t>Vredno</a:t>
            </a:r>
            <a:r>
              <a:rPr lang="en-US" dirty="0"/>
              <a:t> je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turiste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uđu</a:t>
            </a:r>
            <a:r>
              <a:rPr lang="en-US" dirty="0"/>
              <a:t> u </a:t>
            </a:r>
            <a:r>
              <a:rPr lang="en-US" dirty="0" err="1"/>
              <a:t>dućan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prepun</a:t>
            </a:r>
            <a:r>
              <a:rPr lang="en-US" dirty="0"/>
              <a:t> </a:t>
            </a:r>
            <a:r>
              <a:rPr lang="en-US" dirty="0" err="1"/>
              <a:t>lepih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. </a:t>
            </a:r>
            <a:r>
              <a:rPr lang="en-US" dirty="0" err="1"/>
              <a:t>Čim</a:t>
            </a:r>
            <a:r>
              <a:rPr lang="en-US" dirty="0"/>
              <a:t> </a:t>
            </a:r>
            <a:r>
              <a:rPr lang="en-US" dirty="0" err="1"/>
              <a:t>uđe</a:t>
            </a:r>
            <a:r>
              <a:rPr lang="en-US" dirty="0"/>
              <a:t>,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pa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prstom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stvar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pita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cenu</a:t>
            </a:r>
            <a:r>
              <a:rPr lang="sr-Latn-RS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Švajcarci</a:t>
            </a:r>
            <a:r>
              <a:rPr lang="en-US" dirty="0"/>
              <a:t> </a:t>
            </a:r>
            <a:r>
              <a:rPr lang="en-US" dirty="0" err="1"/>
              <a:t>zarađuju</a:t>
            </a:r>
            <a:r>
              <a:rPr lang="en-US" dirty="0"/>
              <a:t> </a:t>
            </a:r>
            <a:r>
              <a:rPr lang="en-US" dirty="0" err="1"/>
              <a:t>milione</a:t>
            </a:r>
            <a:r>
              <a:rPr lang="en-US" dirty="0"/>
              <a:t> od </a:t>
            </a:r>
            <a:r>
              <a:rPr lang="en-US" dirty="0" err="1"/>
              <a:t>turista</a:t>
            </a:r>
            <a:r>
              <a:rPr lang="en-US" dirty="0"/>
              <a:t>. </a:t>
            </a:r>
            <a:r>
              <a:rPr lang="en-US" dirty="0" err="1"/>
              <a:t>Jeste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turiste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pokaže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</a:t>
            </a:r>
            <a:r>
              <a:rPr lang="en-US" dirty="0"/>
              <a:t>.“</a:t>
            </a:r>
            <a:endParaRPr lang="sr-Latn-RS" dirty="0"/>
          </a:p>
        </p:txBody>
      </p:sp>
      <p:pic>
        <p:nvPicPr>
          <p:cNvPr id="8194" name="Picture 2" descr="Резултат слика за vozovi u švajcarsko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70583"/>
            <a:ext cx="2952328" cy="200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Резултат слика за vozovi u švajcarsko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86176"/>
            <a:ext cx="3350121" cy="247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24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7129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ISTORIJAT</a:t>
            </a:r>
            <a:endParaRPr lang="sr-Latn-RS" dirty="0"/>
          </a:p>
          <a:p>
            <a:r>
              <a:rPr lang="en-US" b="1" dirty="0"/>
              <a:t> </a:t>
            </a:r>
            <a:endParaRPr lang="sr-Latn-RS" dirty="0"/>
          </a:p>
          <a:p>
            <a:r>
              <a:rPr lang="en-US" b="1" dirty="0"/>
              <a:t> </a:t>
            </a:r>
            <a:endParaRPr lang="sr-Latn-RS" dirty="0"/>
          </a:p>
          <a:p>
            <a:r>
              <a:rPr lang="en-US" dirty="0"/>
              <a:t>	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organizovanog</a:t>
            </a:r>
            <a:r>
              <a:rPr lang="en-US" dirty="0"/>
              <a:t> </a:t>
            </a:r>
            <a:r>
              <a:rPr lang="en-US" dirty="0" err="1"/>
              <a:t>ruralnog</a:t>
            </a:r>
            <a:r>
              <a:rPr lang="en-US" dirty="0"/>
              <a:t> </a:t>
            </a:r>
            <a:r>
              <a:rPr lang="en-US" dirty="0" err="1"/>
              <a:t>turizma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se 1951. </a:t>
            </a:r>
            <a:r>
              <a:rPr lang="en-US" dirty="0" err="1"/>
              <a:t>godina</a:t>
            </a:r>
            <a:r>
              <a:rPr lang="en-US" dirty="0"/>
              <a:t>.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je </a:t>
            </a:r>
            <a:r>
              <a:rPr lang="sr-Latn-BA" dirty="0" smtClean="0"/>
              <a:t>u </a:t>
            </a:r>
            <a:r>
              <a:rPr lang="sr-Latn-BA" dirty="0"/>
              <a:t>Provansi u Francuskoj, u jednom tipičnom malom selu </a:t>
            </a:r>
            <a:r>
              <a:rPr lang="sr-Latn-BA" b="1" i="1" dirty="0"/>
              <a:t>Chandal a la Javie</a:t>
            </a:r>
            <a:r>
              <a:rPr lang="sr-Latn-BA" dirty="0"/>
              <a:t>, senator Emile Aubert pokrenuo pilot projekt  organizacije pružanja turističkih usluga u okviru klasičnih seoskih domaćinstava. </a:t>
            </a:r>
            <a:endParaRPr lang="sr-Latn-BA" dirty="0" smtClean="0"/>
          </a:p>
          <a:p>
            <a:endParaRPr lang="sr-Latn-BA" dirty="0"/>
          </a:p>
          <a:p>
            <a:r>
              <a:rPr lang="sr-Latn-BA" b="1" dirty="0" smtClean="0"/>
              <a:t>Prvo </a:t>
            </a:r>
            <a:r>
              <a:rPr lang="sr-Latn-BA" b="1" dirty="0"/>
              <a:t>što je urađeno, to je da je jedna stara, tradicionalno izgrađena, a napuštena štala u vlasništvu lokalnih stočara i poljoprivrednika pretvorena u dom, odnosno seosku kuću za odmor. Od te male kućice, na kojoj je pilot projekt uspješno realiziran, krenuo je razvoj seoskog turizma kakvog danas poznajemo</a:t>
            </a:r>
            <a:r>
              <a:rPr lang="sr-Latn-BA" b="1" dirty="0" smtClean="0"/>
              <a:t>.</a:t>
            </a:r>
          </a:p>
          <a:p>
            <a:endParaRPr lang="sr-Latn-RS" dirty="0"/>
          </a:p>
        </p:txBody>
      </p:sp>
      <p:pic>
        <p:nvPicPr>
          <p:cNvPr id="9218" name="Picture 2" descr="Резултат слика за Federation Nationale des Gites de Fr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99" y="4293096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Резултат слика за Federation Nationale des Gites de Fr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282734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Резултат слика за Federation Nationale des Gites de Fra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73234"/>
            <a:ext cx="276225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306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  <a:p>
            <a:r>
              <a:rPr lang="sr-Latn-BA" dirty="0"/>
              <a:t>Cilj ove akcije je bio očuvanje seoskih sredina, zaustavljanje iseljavanja stanovništva iz ruralnih područja, stvaranje novih mogućnosti za zaradu kroz turističke usluge i ponovno oživljavanje lokalne poljoprivrede. </a:t>
            </a:r>
            <a:endParaRPr lang="sr-Latn-RS" dirty="0"/>
          </a:p>
          <a:p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Godinu </a:t>
            </a:r>
            <a:r>
              <a:rPr lang="sr-Latn-BA" dirty="0"/>
              <a:t>dana kasnije, francusko Ministarstvo poljoprivrede dodjeljuje potpore za poljoprivrednike koji su se počeli baviti seoskim turizmom, a banke Credit Agricole i Credit hotelier dodjeljuju im kredite po povoljnim uvjetima. Nakon toga, 1955. godine formira se udruženje seoskog turizma Francuske: Federation Nationale des Gites de France. </a:t>
            </a:r>
            <a:endParaRPr lang="sr-Latn-BA" dirty="0" smtClean="0"/>
          </a:p>
          <a:p>
            <a:endParaRPr lang="sr-Latn-BA" b="1" dirty="0"/>
          </a:p>
          <a:p>
            <a:endParaRPr lang="sr-Latn-BA" b="1" dirty="0" smtClean="0"/>
          </a:p>
          <a:p>
            <a:r>
              <a:rPr lang="sr-Latn-BA" b="1" dirty="0" smtClean="0"/>
              <a:t>I </a:t>
            </a:r>
            <a:r>
              <a:rPr lang="sr-Latn-BA" b="1" dirty="0"/>
              <a:t>to se smatra za početak organizovanog razvoja seoskog turizma, a prvi svetski forum ruralnog turizma je organizovan 2000. Godine u Italiji, u Peruđi.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2610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556792"/>
            <a:ext cx="87476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BA" sz="3200" b="1" dirty="0"/>
              <a:t>RURALNI, SEOSKI ILI AGRO TURIZAM?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3741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764704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pojmovi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polusinonimu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istovetno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. </a:t>
            </a:r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r>
              <a:rPr lang="sr-Latn-BA" dirty="0"/>
              <a:t>Standardne definicije pojmova ruralnog, agro ili seoskog turizma, koje bi bile prihvaćene u svim sredinama koje razvijaju ovaj tip turističkih usluga, ne postoje, ali se sreću dva </a:t>
            </a:r>
            <a:r>
              <a:rPr lang="sr-Latn-BA" dirty="0" smtClean="0"/>
              <a:t>pristupa</a:t>
            </a:r>
            <a:r>
              <a:rPr lang="sr-Latn-BA" dirty="0"/>
              <a:t>: </a:t>
            </a:r>
            <a:endParaRPr lang="sr-Latn-BA" dirty="0" smtClean="0"/>
          </a:p>
          <a:p>
            <a:endParaRPr lang="sr-Latn-BA" dirty="0" smtClean="0"/>
          </a:p>
          <a:p>
            <a:pPr marL="285750" indent="-285750">
              <a:buFontTx/>
              <a:buChar char="-"/>
            </a:pPr>
            <a:r>
              <a:rPr lang="sr-Latn-BA" dirty="0" smtClean="0"/>
              <a:t>kulturni </a:t>
            </a:r>
          </a:p>
          <a:p>
            <a:endParaRPr lang="sr-Latn-BA" dirty="0"/>
          </a:p>
          <a:p>
            <a:r>
              <a:rPr lang="sr-Latn-BA" dirty="0" smtClean="0"/>
              <a:t>i </a:t>
            </a:r>
          </a:p>
          <a:p>
            <a:endParaRPr lang="sr-Latn-BA" dirty="0" smtClean="0"/>
          </a:p>
          <a:p>
            <a:pPr marL="285750" indent="-285750">
              <a:buFontTx/>
              <a:buChar char="-"/>
            </a:pPr>
            <a:r>
              <a:rPr lang="sr-Latn-BA" dirty="0" smtClean="0"/>
              <a:t>prostorni.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854683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b="1" dirty="0" smtClean="0"/>
              <a:t>Kulturni </a:t>
            </a:r>
            <a:r>
              <a:rPr lang="sr-Latn-BA" b="1" dirty="0"/>
              <a:t>pristup </a:t>
            </a:r>
            <a:r>
              <a:rPr lang="sr-Latn-BA" dirty="0"/>
              <a:t>je zasnovan tretiranju pojma „</a:t>
            </a:r>
            <a:r>
              <a:rPr lang="sr-Latn-BA" b="1" dirty="0"/>
              <a:t>ruralna kultura</a:t>
            </a:r>
            <a:r>
              <a:rPr lang="sr-Latn-BA" dirty="0"/>
              <a:t>“, odnosno ruralni način života.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Njega </a:t>
            </a:r>
            <a:r>
              <a:rPr lang="sr-Latn-BA" dirty="0"/>
              <a:t>karakteriše: </a:t>
            </a:r>
            <a:r>
              <a:rPr lang="sr-Latn-CS" b="1" dirty="0"/>
              <a:t>pretežna poljoprivredna proizvodnja i tradicionalna društvena struktura</a:t>
            </a:r>
            <a:r>
              <a:rPr lang="sr-Latn-BA" b="1" dirty="0"/>
              <a:t> </a:t>
            </a:r>
            <a:endParaRPr lang="sr-Latn-BA" b="1" dirty="0" smtClean="0"/>
          </a:p>
          <a:p>
            <a:endParaRPr lang="sr-Latn-BA" dirty="0"/>
          </a:p>
          <a:p>
            <a:r>
              <a:rPr lang="sr-Latn-BA" dirty="0" smtClean="0"/>
              <a:t>Shodno </a:t>
            </a:r>
            <a:r>
              <a:rPr lang="sr-Latn-BA" dirty="0"/>
              <a:t>tome ruralni turizam je turizam zastupljen na teritorijama na kojima se razvija negradska, neurbana, kultura, što zahteva postojanje stanovništva koje živi na negradskoj, dakle seoskoj teritoriji.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U </a:t>
            </a:r>
            <a:r>
              <a:rPr lang="sr-Latn-BA" dirty="0"/>
              <a:t>skladu sa tim ne postoji razlika između seskog i ruralnog turizma.</a:t>
            </a:r>
            <a:endParaRPr lang="sr-Latn-RS" dirty="0"/>
          </a:p>
          <a:p>
            <a:endParaRPr lang="sr-Latn-RS" dirty="0"/>
          </a:p>
        </p:txBody>
      </p:sp>
      <p:pic>
        <p:nvPicPr>
          <p:cNvPr id="10242" name="Picture 2" descr="Резултат слика за život na se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49864"/>
            <a:ext cx="2849819" cy="174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Резултат слика за život na se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149864"/>
            <a:ext cx="2466975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Резултат слика за život na se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548018"/>
            <a:ext cx="1872208" cy="252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124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068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b="1" dirty="0"/>
              <a:t>Prostorni pristup </a:t>
            </a:r>
            <a:r>
              <a:rPr lang="sr-Latn-BA" dirty="0"/>
              <a:t>je zasnovan na tretiranju pojma „</a:t>
            </a:r>
            <a:r>
              <a:rPr lang="sr-Latn-BA" b="1" dirty="0"/>
              <a:t>ruralno okruženje</a:t>
            </a:r>
            <a:r>
              <a:rPr lang="sr-Latn-BA" dirty="0"/>
              <a:t>“ odnosno „</a:t>
            </a:r>
            <a:r>
              <a:rPr lang="sr-Latn-BA" b="1" dirty="0"/>
              <a:t>ruralno područje</a:t>
            </a:r>
            <a:r>
              <a:rPr lang="sr-Latn-BA" dirty="0"/>
              <a:t>“.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To je </a:t>
            </a:r>
            <a:r>
              <a:rPr lang="sr-Latn-BA" dirty="0"/>
              <a:t>područje </a:t>
            </a:r>
            <a:endParaRPr lang="sr-Latn-BA" dirty="0" smtClean="0"/>
          </a:p>
          <a:p>
            <a:pPr marL="285750" indent="-285750">
              <a:buFontTx/>
              <a:buChar char="-"/>
            </a:pPr>
            <a:r>
              <a:rPr lang="sr-Latn-BA" dirty="0" smtClean="0"/>
              <a:t>sa </a:t>
            </a:r>
            <a:r>
              <a:rPr lang="sr-Latn-BA" dirty="0"/>
              <a:t>malom gustinom naseljenosti, </a:t>
            </a:r>
            <a:endParaRPr lang="sr-Latn-BA" dirty="0" smtClean="0"/>
          </a:p>
          <a:p>
            <a:pPr marL="285750" indent="-285750">
              <a:buFontTx/>
              <a:buChar char="-"/>
            </a:pPr>
            <a:r>
              <a:rPr lang="sr-Latn-BA" dirty="0" smtClean="0"/>
              <a:t>gde </a:t>
            </a:r>
            <a:r>
              <a:rPr lang="sr-Latn-BA" dirty="0"/>
              <a:t>preovladavaju različiti oblici poljoprivredne proizvodnje i </a:t>
            </a:r>
            <a:endParaRPr lang="sr-Latn-BA" dirty="0" smtClean="0"/>
          </a:p>
          <a:p>
            <a:pPr marL="285750" indent="-285750">
              <a:buFontTx/>
              <a:buChar char="-"/>
            </a:pPr>
            <a:r>
              <a:rPr lang="sr-Latn-BA" dirty="0" smtClean="0"/>
              <a:t>tradicionalna </a:t>
            </a:r>
            <a:r>
              <a:rPr lang="sr-Latn-BA" dirty="0"/>
              <a:t>društvene struktura. </a:t>
            </a:r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r>
              <a:rPr lang="sr-Latn-BA" dirty="0" smtClean="0"/>
              <a:t>Faktički</a:t>
            </a:r>
            <a:r>
              <a:rPr lang="sr-Latn-BA" dirty="0"/>
              <a:t>, ruralni turizam bi bio svaki turizam koji se odvija u prostoru ruralnog, neurbanog, vangradskog prostora, bez obzira da li u tom prostoru ima ili ne seoskih naselja. Bitno je da postoje resursi koji bi bili u funkciji turizma, kako materijalni tako i ljudski.</a:t>
            </a:r>
            <a:endParaRPr lang="sr-Latn-RS" dirty="0"/>
          </a:p>
        </p:txBody>
      </p:sp>
      <p:pic>
        <p:nvPicPr>
          <p:cNvPr id="11266" name="Picture 2" descr="Резултат слика за život na se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221088"/>
            <a:ext cx="3744416" cy="225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909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844824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sz="2400" dirty="0"/>
              <a:t>Ako prihvatimo </a:t>
            </a:r>
            <a:r>
              <a:rPr lang="sr-Latn-BA" sz="2400" b="1" dirty="0" smtClean="0"/>
              <a:t>PROSTORNI PRISTUP</a:t>
            </a:r>
            <a:r>
              <a:rPr lang="sr-Latn-BA" sz="2400" dirty="0" smtClean="0"/>
              <a:t>, </a:t>
            </a:r>
            <a:r>
              <a:rPr lang="sr-Latn-BA" sz="2400" dirty="0"/>
              <a:t>razlike između ruralnog, seoskog i agro turizma su sledeće: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797065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1582341"/>
            <a:ext cx="55983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dirty="0"/>
              <a:t>Pri tome, sam pojam ruralnog područja uglavnom nije strogo definisan, već se pod njim podrazumevaju područja u kojima prevladavaju: </a:t>
            </a:r>
          </a:p>
          <a:p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/>
              <a:t>prirodno okruženje, </a:t>
            </a:r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/>
              <a:t>seoski pejzaži, </a:t>
            </a:r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/>
              <a:t>mala naselja i sela, zaseoci, izdvojena poljoprivredna gazdinstva sa poljoprivredom i šumarstvom kao glavnim privrednim granama, i sl.</a:t>
            </a:r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251520" y="476672"/>
            <a:ext cx="3599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BA" b="1" dirty="0"/>
              <a:t>RURALNI TURIZAM </a:t>
            </a:r>
            <a:r>
              <a:rPr lang="sr-Latn-BA" dirty="0"/>
              <a:t>je najširi pojam. </a:t>
            </a:r>
          </a:p>
        </p:txBody>
      </p:sp>
    </p:spTree>
    <p:extLst>
      <p:ext uri="{BB962C8B-B14F-4D97-AF65-F5344CB8AC3E}">
        <p14:creationId xmlns:p14="http://schemas.microsoft.com/office/powerpoint/2010/main" val="237192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772816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/>
              <a:t>Pošto smo se upoznali sa pojmom različitim selektivnim vrstama turizma posebnu pažnju zaslužuje ruralni turizam. Neophodno je da se prvo upoznamo sa njegovim odlikama, nastanku i razvojem, a potom da razjasnimo razliku u pojmovima: ruralni turizam – seoski turizam – agro turizam, i da na tom primeru dodatno uočimo razliku između vidova (vrsta) turizma i njihovih oblika i podoblika.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17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332656"/>
            <a:ext cx="71287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BA" dirty="0"/>
          </a:p>
          <a:p>
            <a:r>
              <a:rPr lang="sr-Latn-BA" dirty="0" smtClean="0"/>
              <a:t>On </a:t>
            </a:r>
            <a:r>
              <a:rPr lang="sr-Latn-BA" dirty="0"/>
              <a:t>obuhvata sve turističke usluge / aktivnosti / vidove turizma unutar ruralnih područja. </a:t>
            </a:r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r>
              <a:rPr lang="sr-Latn-BA" dirty="0" smtClean="0"/>
              <a:t>To </a:t>
            </a:r>
            <a:r>
              <a:rPr lang="sr-Latn-BA" dirty="0"/>
              <a:t>uključuje i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lovni </a:t>
            </a:r>
            <a:r>
              <a:rPr lang="sr-Latn-BA" dirty="0"/>
              <a:t>i ribolovni turizam,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turizam </a:t>
            </a:r>
            <a:r>
              <a:rPr lang="sr-Latn-BA" dirty="0"/>
              <a:t>u parkovima prirode,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zimski</a:t>
            </a:r>
            <a:r>
              <a:rPr lang="sr-Latn-BA" dirty="0"/>
              <a:t>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seoski</a:t>
            </a:r>
            <a:r>
              <a:rPr lang="sr-Latn-BA" dirty="0"/>
              <a:t>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ekoturizam</a:t>
            </a:r>
            <a:r>
              <a:rPr lang="sr-Latn-BA" dirty="0"/>
              <a:t>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zdravstveni</a:t>
            </a:r>
            <a:r>
              <a:rPr lang="sr-Latn-BA" dirty="0"/>
              <a:t>,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	- kulturni, </a:t>
            </a:r>
          </a:p>
          <a:p>
            <a:endParaRPr lang="sr-Latn-BA" dirty="0"/>
          </a:p>
          <a:p>
            <a:r>
              <a:rPr lang="sr-Latn-BA" dirty="0" smtClean="0"/>
              <a:t>itd</a:t>
            </a:r>
            <a:r>
              <a:rPr lang="sr-Latn-BA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355989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988840"/>
            <a:ext cx="78488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BA" sz="2000" b="1" dirty="0"/>
              <a:t>Ruralni turizam nije nužno dopunska delatnost na seskih domačinstava kojom se stvara dodatni prihod, već može biti i profesionalna delatnost (npr. mali porodični hotel, konjički centar, itd.). </a:t>
            </a:r>
            <a:endParaRPr lang="sr-Latn-BA" sz="2000" b="1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125501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5467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b="1" dirty="0" smtClean="0"/>
              <a:t>SEOSKI TURIZAM </a:t>
            </a:r>
          </a:p>
          <a:p>
            <a:endParaRPr lang="sr-Latn-BA" b="1" dirty="0" smtClean="0"/>
          </a:p>
          <a:p>
            <a:r>
              <a:rPr lang="sr-Latn-BA" dirty="0" smtClean="0"/>
              <a:t>je </a:t>
            </a:r>
            <a:r>
              <a:rPr lang="sr-Latn-BA" dirty="0"/>
              <a:t>uži pojam od ruralnog turizma, ali istovremeno širi širi pojam od agroturizma, (odnosno turizma na farmi – turizma u seoskom domaćinstvu). On je vezan za ambijent sela i njegove uže okoline, kao i  sve aktivnosti koje se odvijaju u selu: </a:t>
            </a:r>
            <a:endParaRPr lang="sr-Latn-BA" dirty="0" smtClean="0"/>
          </a:p>
          <a:p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poljoprivredna </a:t>
            </a:r>
            <a:r>
              <a:rPr lang="sr-Latn-BA" dirty="0"/>
              <a:t>proizvodnja i </a:t>
            </a:r>
            <a:endParaRPr lang="sr-Latn-BA" dirty="0" smtClean="0"/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druge </a:t>
            </a:r>
            <a:r>
              <a:rPr lang="sr-Latn-BA" dirty="0"/>
              <a:t>seoske privredne delatnosti, </a:t>
            </a:r>
            <a:endParaRPr lang="sr-Latn-BA" dirty="0" smtClean="0"/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lokalne </a:t>
            </a:r>
            <a:r>
              <a:rPr lang="sr-Latn-BA" dirty="0"/>
              <a:t>manifestacije, </a:t>
            </a:r>
            <a:endParaRPr lang="sr-Latn-BA" dirty="0" smtClean="0"/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gastronomija</a:t>
            </a:r>
            <a:r>
              <a:rPr lang="sr-Latn-BA" dirty="0"/>
              <a:t>, </a:t>
            </a:r>
            <a:endParaRPr lang="sr-Latn-BA" dirty="0" smtClean="0"/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folklor</a:t>
            </a:r>
            <a:r>
              <a:rPr lang="sr-Latn-BA" dirty="0"/>
              <a:t>, </a:t>
            </a:r>
            <a:endParaRPr lang="sr-Latn-BA" dirty="0" smtClean="0"/>
          </a:p>
          <a:p>
            <a:pPr marL="285750" indent="-285750">
              <a:buFontTx/>
              <a:buChar char="-"/>
            </a:pPr>
            <a:endParaRPr lang="sr-Latn-BA" dirty="0"/>
          </a:p>
          <a:p>
            <a:pPr marL="285750" indent="-285750">
              <a:buFontTx/>
              <a:buChar char="-"/>
            </a:pPr>
            <a:r>
              <a:rPr lang="sr-Latn-BA" dirty="0" smtClean="0"/>
              <a:t>etnologija</a:t>
            </a:r>
            <a:r>
              <a:rPr lang="sr-Latn-BA" dirty="0"/>
              <a:t>, ...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35598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b="1" dirty="0" smtClean="0"/>
              <a:t>AGROTURIZAM</a:t>
            </a:r>
            <a:r>
              <a:rPr lang="sr-Latn-BA" dirty="0" smtClean="0"/>
              <a:t>, </a:t>
            </a:r>
          </a:p>
          <a:p>
            <a:endParaRPr lang="sr-Latn-BA" dirty="0"/>
          </a:p>
          <a:p>
            <a:r>
              <a:rPr lang="sr-Latn-BA" dirty="0" smtClean="0"/>
              <a:t>odnosno </a:t>
            </a:r>
            <a:r>
              <a:rPr lang="sr-Latn-BA" dirty="0"/>
              <a:t>odnosno turizma na farmi – turizma u seoskom domaćinstvu </a:t>
            </a:r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Isključivo </a:t>
            </a:r>
            <a:r>
              <a:rPr lang="sr-Latn-BA" dirty="0"/>
              <a:t>se odnosi na oblik turističke usluge koji je dodatna djelatnost u aktivnom seoskom domaćinstvu, sa živom poljoprivrednom delatnošću, u sklopu koje se nude proizvodi proizvedeni na u tom domaćinstvu. </a:t>
            </a:r>
            <a:endParaRPr lang="sr-Latn-BA" dirty="0" smtClean="0"/>
          </a:p>
          <a:p>
            <a:endParaRPr lang="sr-Latn-BA" dirty="0"/>
          </a:p>
          <a:p>
            <a:endParaRPr lang="sr-Latn-BA" dirty="0" smtClean="0"/>
          </a:p>
          <a:p>
            <a:r>
              <a:rPr lang="sr-Latn-BA" dirty="0" smtClean="0"/>
              <a:t>Zato </a:t>
            </a:r>
            <a:r>
              <a:rPr lang="sr-Latn-BA" dirty="0"/>
              <a:t>agro turizam može, ali  ne mora da podrazumeva i višednevni bravak (smeštaj sa prenoćištem), već i izletnički boravak koji uključuje upoznavanje sa načinom proizvodnje i degustaciju proizvoda.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35598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496433"/>
              </p:ext>
            </p:extLst>
          </p:nvPr>
        </p:nvGraphicFramePr>
        <p:xfrm>
          <a:off x="323528" y="2420888"/>
          <a:ext cx="8352927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4309"/>
                <a:gridCol w="2784309"/>
                <a:gridCol w="2784309"/>
              </a:tblGrid>
              <a:tr h="288032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RURALNI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</a:t>
                      </a:r>
                      <a:r>
                        <a:rPr lang="sr-Latn-BA" sz="1800" dirty="0">
                          <a:solidFill>
                            <a:srgbClr val="FF0000"/>
                          </a:solidFill>
                          <a:effectLst/>
                        </a:rPr>
                        <a:t>seoski turizam</a:t>
                      </a:r>
                      <a:endParaRPr lang="sr-Latn-RS" sz="18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vinski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gastro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lovni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ribolovni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turizam u nacionalnim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parkovima i parkovima prirode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verski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kulturni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pustolovni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(avanturistički)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zdravstveni turizam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(banje)</a:t>
                      </a:r>
                      <a:endParaRPr lang="sr-Latn-R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solidFill>
                            <a:srgbClr val="FF0000"/>
                          </a:solidFill>
                          <a:effectLst/>
                        </a:rPr>
                        <a:t>SEOSKI TURIZAM</a:t>
                      </a:r>
                      <a:endParaRPr lang="sr-Latn-RS" sz="18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</a:t>
                      </a:r>
                      <a:r>
                        <a:rPr lang="sr-Latn-BA" sz="1800" dirty="0">
                          <a:solidFill>
                            <a:srgbClr val="FFFF00"/>
                          </a:solidFill>
                          <a:effectLst/>
                        </a:rPr>
                        <a:t>agroturizam</a:t>
                      </a:r>
                      <a:endParaRPr lang="sr-Latn-RS" sz="18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degustacija proizvoda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izletište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boravak u ruralnoj kući za odmor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ruralni B&amp;B (noćenje s doručkom)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ruralni porodični hotel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ruralni kamp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etnosela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etnozbirke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seoske manifestacije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folklor</a:t>
                      </a:r>
                      <a:endParaRPr lang="sr-Latn-R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solidFill>
                            <a:srgbClr val="FFFF00"/>
                          </a:solidFill>
                          <a:effectLst/>
                        </a:rPr>
                        <a:t>AGROTURIZAM</a:t>
                      </a:r>
                      <a:endParaRPr lang="sr-Latn-RS" sz="18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usluge noćenja u domaćinstvu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usluge ishrane u domaćinstvu </a:t>
                      </a:r>
                      <a:endParaRPr lang="sr-Latn-RS" sz="1800" dirty="0">
                        <a:effectLst/>
                      </a:endParaRPr>
                    </a:p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sr-Latn-BA" sz="1800" dirty="0">
                          <a:effectLst/>
                        </a:rPr>
                        <a:t>- ostale usluge aktivnog odmora u turističkom seoskom porodičnom domaćinstvu</a:t>
                      </a:r>
                      <a:endParaRPr lang="sr-Latn-R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188640"/>
            <a:ext cx="4402680" cy="1646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yriadPro-Regular"/>
                <a:cs typeface="Times New Roman" pitchFamily="18" charset="0"/>
              </a:rPr>
              <a:t>RURALNI TURIZAM je VID</a:t>
            </a:r>
            <a:r>
              <a:rPr kumimoji="0" lang="sr-Latn-R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yriadPro-Regular"/>
                <a:cs typeface="Times New Roman" pitchFamily="18" charset="0"/>
              </a:rPr>
              <a:t> (VRSTA)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yriadPro-Regular"/>
                <a:cs typeface="Times New Roman" pitchFamily="18" charset="0"/>
              </a:rPr>
              <a:t>; </a:t>
            </a:r>
            <a:endParaRPr kumimoji="0" lang="sr-Latn-R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yriadPro-Regular"/>
              <a:cs typeface="Times New Roman" pitchFamily="18" charset="0"/>
            </a:endParaRP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RS" b="1" dirty="0">
              <a:latin typeface="Arial" pitchFamily="34" charset="0"/>
              <a:ea typeface="MyriadPro-Regular"/>
              <a:cs typeface="Times New Roman" pitchFamily="18" charset="0"/>
            </a:endParaRP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yriadPro-Regular"/>
                <a:cs typeface="Times New Roman" pitchFamily="18" charset="0"/>
              </a:rPr>
              <a:t>SEOSKI TURIZAM je OBLIK; </a:t>
            </a:r>
            <a:endParaRPr kumimoji="0" lang="sr-Latn-R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yriadPro-Regular"/>
              <a:cs typeface="Times New Roman" pitchFamily="18" charset="0"/>
            </a:endParaRP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RS" b="1" dirty="0">
              <a:latin typeface="Arial" pitchFamily="34" charset="0"/>
              <a:ea typeface="MyriadPro-Regular"/>
              <a:cs typeface="Times New Roman" pitchFamily="18" charset="0"/>
            </a:endParaRP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yriadPro-Regular"/>
                <a:cs typeface="Times New Roman" pitchFamily="18" charset="0"/>
              </a:rPr>
              <a:t>AGROTURIZAM je PODOBLIK.</a:t>
            </a:r>
            <a:endParaRPr kumimoji="0" lang="sr-Latn-R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yriadPro-Regular"/>
              <a:cs typeface="Times New Roman" pitchFamily="18" charset="0"/>
            </a:endParaRP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RS" sz="1100" b="1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5656" y="181614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ea typeface="MyriadPro-Regular"/>
                <a:cs typeface="Times New Roman" pitchFamily="18" charset="0"/>
              </a:rPr>
              <a:t>ŠTA KOJI OD OVIH TURIZAMA PODRAZUMEVA:</a:t>
            </a:r>
            <a:endParaRPr lang="sr-Latn-RS" sz="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603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0124" y="260648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PITANJA I ZADACI</a:t>
            </a:r>
            <a:endParaRPr lang="en-US" dirty="0"/>
          </a:p>
          <a:p>
            <a:r>
              <a:rPr lang="fr-FR" b="1" dirty="0"/>
              <a:t>	</a:t>
            </a:r>
            <a:endParaRPr lang="en-US" dirty="0"/>
          </a:p>
          <a:p>
            <a:r>
              <a:rPr lang="fr-FR" dirty="0"/>
              <a:t> - </a:t>
            </a:r>
            <a:r>
              <a:rPr lang="fr-FR" dirty="0" err="1"/>
              <a:t>Koje</a:t>
            </a:r>
            <a:r>
              <a:rPr lang="fr-FR" dirty="0"/>
              <a:t> su tri </a:t>
            </a:r>
            <a:r>
              <a:rPr lang="fr-FR" dirty="0" err="1"/>
              <a:t>glavne</a:t>
            </a:r>
            <a:r>
              <a:rPr lang="fr-FR" dirty="0"/>
              <a:t> </a:t>
            </a:r>
            <a:r>
              <a:rPr lang="fr-FR" dirty="0" err="1"/>
              <a:t>odlike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– </a:t>
            </a:r>
            <a:r>
              <a:rPr lang="fr-FR" dirty="0" err="1"/>
              <a:t>seoskog</a:t>
            </a:r>
            <a:r>
              <a:rPr lang="fr-FR" dirty="0"/>
              <a:t> </a:t>
            </a:r>
            <a:r>
              <a:rPr lang="fr-FR" dirty="0" err="1"/>
              <a:t>okruženja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Sa </a:t>
            </a:r>
            <a:r>
              <a:rPr lang="fr-FR" dirty="0" err="1"/>
              <a:t>kojim</a:t>
            </a:r>
            <a:r>
              <a:rPr lang="fr-FR" dirty="0"/>
              <a:t> </a:t>
            </a:r>
            <a:r>
              <a:rPr lang="fr-FR" dirty="0" err="1"/>
              <a:t>drugim</a:t>
            </a:r>
            <a:r>
              <a:rPr lang="fr-FR" dirty="0"/>
              <a:t> </a:t>
            </a:r>
            <a:r>
              <a:rPr lang="fr-FR" dirty="0" err="1"/>
              <a:t>oblicima</a:t>
            </a:r>
            <a:r>
              <a:rPr lang="fr-FR" dirty="0"/>
              <a:t> i </a:t>
            </a:r>
            <a:r>
              <a:rPr lang="fr-FR" dirty="0" err="1"/>
              <a:t>vidovima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 je </a:t>
            </a:r>
            <a:r>
              <a:rPr lang="fr-FR" dirty="0" err="1"/>
              <a:t>povezan</a:t>
            </a:r>
            <a:r>
              <a:rPr lang="fr-FR" dirty="0"/>
              <a:t> </a:t>
            </a:r>
            <a:r>
              <a:rPr lang="fr-FR" dirty="0" err="1"/>
              <a:t>ruralni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je </a:t>
            </a:r>
            <a:r>
              <a:rPr lang="fr-FR" dirty="0" err="1"/>
              <a:t>karakteristično</a:t>
            </a:r>
            <a:r>
              <a:rPr lang="fr-FR" dirty="0"/>
              <a:t> </a:t>
            </a:r>
            <a:r>
              <a:rPr lang="fr-FR" dirty="0" err="1"/>
              <a:t>za</a:t>
            </a:r>
            <a:r>
              <a:rPr lang="fr-FR" dirty="0"/>
              <a:t> </a:t>
            </a:r>
            <a:r>
              <a:rPr lang="fr-FR" dirty="0" err="1"/>
              <a:t>Rajačke</a:t>
            </a:r>
            <a:r>
              <a:rPr lang="fr-FR" dirty="0"/>
              <a:t> </a:t>
            </a:r>
            <a:r>
              <a:rPr lang="fr-FR" dirty="0" err="1"/>
              <a:t>pimnice</a:t>
            </a:r>
            <a:r>
              <a:rPr lang="fr-FR" dirty="0"/>
              <a:t>, a </a:t>
            </a:r>
            <a:r>
              <a:rPr lang="fr-FR" dirty="0" err="1"/>
              <a:t>šta</a:t>
            </a:r>
            <a:r>
              <a:rPr lang="fr-FR" dirty="0"/>
              <a:t> </a:t>
            </a:r>
            <a:r>
              <a:rPr lang="fr-FR" dirty="0" err="1"/>
              <a:t>za</a:t>
            </a:r>
            <a:r>
              <a:rPr lang="fr-FR" dirty="0"/>
              <a:t> </a:t>
            </a:r>
            <a:r>
              <a:rPr lang="fr-FR" dirty="0" err="1"/>
              <a:t>Gostušu</a:t>
            </a:r>
            <a:r>
              <a:rPr lang="fr-FR" dirty="0"/>
              <a:t> 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Opišite</a:t>
            </a:r>
            <a:r>
              <a:rPr lang="fr-FR" dirty="0"/>
              <a:t> </a:t>
            </a:r>
            <a:r>
              <a:rPr lang="fr-FR" dirty="0" err="1"/>
              <a:t>specifičnosti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.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</a:t>
            </a:r>
            <a:r>
              <a:rPr lang="fr-FR" dirty="0" err="1"/>
              <a:t>sve</a:t>
            </a:r>
            <a:r>
              <a:rPr lang="fr-FR" dirty="0"/>
              <a:t> </a:t>
            </a:r>
            <a:r>
              <a:rPr lang="fr-FR" dirty="0" err="1"/>
              <a:t>spade</a:t>
            </a:r>
            <a:r>
              <a:rPr lang="fr-FR" dirty="0"/>
              <a:t> u </a:t>
            </a:r>
            <a:r>
              <a:rPr lang="fr-FR" dirty="0" err="1"/>
              <a:t>kompleks</a:t>
            </a:r>
            <a:r>
              <a:rPr lang="fr-FR" dirty="0"/>
              <a:t> </a:t>
            </a:r>
            <a:r>
              <a:rPr lang="fr-FR" dirty="0" err="1"/>
              <a:t>povezanih</a:t>
            </a:r>
            <a:r>
              <a:rPr lang="fr-FR" dirty="0"/>
              <a:t> </a:t>
            </a:r>
            <a:r>
              <a:rPr lang="fr-FR" dirty="0" err="1"/>
              <a:t>atrakcija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Koje</a:t>
            </a:r>
            <a:r>
              <a:rPr lang="fr-FR" dirty="0"/>
              <a:t> su pet </a:t>
            </a:r>
            <a:r>
              <a:rPr lang="fr-FR" dirty="0" err="1"/>
              <a:t>bitnih</a:t>
            </a:r>
            <a:r>
              <a:rPr lang="fr-FR" dirty="0"/>
              <a:t> </a:t>
            </a:r>
            <a:r>
              <a:rPr lang="fr-FR" dirty="0" err="1"/>
              <a:t>stavki</a:t>
            </a:r>
            <a:r>
              <a:rPr lang="fr-FR" dirty="0"/>
              <a:t> </a:t>
            </a:r>
            <a:r>
              <a:rPr lang="fr-FR" dirty="0" err="1"/>
              <a:t>za</a:t>
            </a:r>
            <a:r>
              <a:rPr lang="fr-FR" dirty="0"/>
              <a:t> </a:t>
            </a:r>
            <a:r>
              <a:rPr lang="fr-FR" dirty="0" err="1"/>
              <a:t>razvoj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Opišite</a:t>
            </a:r>
            <a:r>
              <a:rPr lang="fr-FR" dirty="0"/>
              <a:t> </a:t>
            </a:r>
            <a:r>
              <a:rPr lang="fr-FR" dirty="0" err="1"/>
              <a:t>praksu</a:t>
            </a:r>
            <a:r>
              <a:rPr lang="fr-FR" dirty="0"/>
              <a:t> </a:t>
            </a:r>
            <a:r>
              <a:rPr lang="fr-FR" dirty="0" err="1"/>
              <a:t>predistorijata</a:t>
            </a:r>
            <a:r>
              <a:rPr lang="fr-FR" dirty="0"/>
              <a:t> </a:t>
            </a:r>
            <a:r>
              <a:rPr lang="fr-FR" dirty="0" err="1"/>
              <a:t>razvoja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 ?</a:t>
            </a:r>
            <a:endParaRPr lang="en-US" dirty="0"/>
          </a:p>
          <a:p>
            <a:r>
              <a:rPr lang="fr-FR" dirty="0"/>
              <a:t>- U </a:t>
            </a:r>
            <a:r>
              <a:rPr lang="fr-FR" dirty="0" err="1"/>
              <a:t>kojoj</a:t>
            </a:r>
            <a:r>
              <a:rPr lang="fr-FR" dirty="0"/>
              <a:t> </a:t>
            </a:r>
            <a:r>
              <a:rPr lang="fr-FR" dirty="0" err="1"/>
              <a:t>državi</a:t>
            </a:r>
            <a:r>
              <a:rPr lang="fr-FR" dirty="0"/>
              <a:t> se </a:t>
            </a:r>
            <a:r>
              <a:rPr lang="fr-FR" dirty="0" err="1"/>
              <a:t>prvo</a:t>
            </a:r>
            <a:r>
              <a:rPr lang="fr-FR" dirty="0"/>
              <a:t> </a:t>
            </a:r>
            <a:r>
              <a:rPr lang="fr-FR" dirty="0" err="1"/>
              <a:t>uočava</a:t>
            </a:r>
            <a:r>
              <a:rPr lang="fr-FR" dirty="0"/>
              <a:t> </a:t>
            </a:r>
            <a:r>
              <a:rPr lang="fr-FR" dirty="0" err="1"/>
              <a:t>masovniji</a:t>
            </a:r>
            <a:r>
              <a:rPr lang="fr-FR" dirty="0"/>
              <a:t> </a:t>
            </a:r>
            <a:r>
              <a:rPr lang="fr-FR" dirty="0" err="1"/>
              <a:t>razvoj</a:t>
            </a:r>
            <a:r>
              <a:rPr lang="fr-FR" dirty="0"/>
              <a:t> </a:t>
            </a:r>
            <a:r>
              <a:rPr lang="fr-FR" dirty="0" err="1"/>
              <a:t>savremenog</a:t>
            </a:r>
            <a:r>
              <a:rPr lang="fr-FR" dirty="0"/>
              <a:t> </a:t>
            </a:r>
            <a:r>
              <a:rPr lang="fr-FR" dirty="0" err="1"/>
              <a:t>seoskog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, i </a:t>
            </a:r>
            <a:r>
              <a:rPr lang="fr-FR" dirty="0" err="1"/>
              <a:t>koje</a:t>
            </a:r>
            <a:r>
              <a:rPr lang="fr-FR" dirty="0"/>
              <a:t> </a:t>
            </a:r>
            <a:r>
              <a:rPr lang="fr-FR" dirty="0" err="1"/>
              <a:t>mesto</a:t>
            </a:r>
            <a:r>
              <a:rPr lang="fr-FR" dirty="0"/>
              <a:t> je primer </a:t>
            </a:r>
            <a:r>
              <a:rPr lang="fr-FR" dirty="0" err="1"/>
              <a:t>tog</a:t>
            </a:r>
            <a:r>
              <a:rPr lang="fr-FR" dirty="0"/>
              <a:t> </a:t>
            </a:r>
            <a:r>
              <a:rPr lang="fr-FR" dirty="0" err="1"/>
              <a:t>razvoja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Koji </a:t>
            </a:r>
            <a:r>
              <a:rPr lang="fr-FR" dirty="0" err="1"/>
              <a:t>događaj</a:t>
            </a:r>
            <a:r>
              <a:rPr lang="fr-FR" dirty="0"/>
              <a:t> </a:t>
            </a:r>
            <a:r>
              <a:rPr lang="fr-FR" dirty="0" err="1"/>
              <a:t>predstavlja</a:t>
            </a:r>
            <a:r>
              <a:rPr lang="fr-FR" dirty="0"/>
              <a:t> </a:t>
            </a:r>
            <a:r>
              <a:rPr lang="fr-FR" dirty="0" err="1"/>
              <a:t>početak</a:t>
            </a:r>
            <a:r>
              <a:rPr lang="fr-FR" dirty="0"/>
              <a:t> </a:t>
            </a:r>
            <a:r>
              <a:rPr lang="fr-FR" dirty="0" err="1"/>
              <a:t>organizovanog</a:t>
            </a:r>
            <a:r>
              <a:rPr lang="fr-FR" dirty="0"/>
              <a:t> </a:t>
            </a:r>
            <a:r>
              <a:rPr lang="fr-FR" dirty="0" err="1"/>
              <a:t>razvoja</a:t>
            </a:r>
            <a:r>
              <a:rPr lang="fr-FR" dirty="0"/>
              <a:t> </a:t>
            </a:r>
            <a:r>
              <a:rPr lang="fr-FR" dirty="0" err="1"/>
              <a:t>savremenog</a:t>
            </a:r>
            <a:r>
              <a:rPr lang="fr-FR" dirty="0"/>
              <a:t> </a:t>
            </a:r>
            <a:r>
              <a:rPr lang="fr-FR" dirty="0" err="1"/>
              <a:t>seoskog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Koja</a:t>
            </a:r>
            <a:r>
              <a:rPr lang="fr-FR" dirty="0"/>
              <a:t> </a:t>
            </a:r>
            <a:r>
              <a:rPr lang="fr-FR" dirty="0" err="1"/>
              <a:t>dva</a:t>
            </a:r>
            <a:r>
              <a:rPr lang="fr-FR" dirty="0"/>
              <a:t> </a:t>
            </a:r>
            <a:r>
              <a:rPr lang="fr-FR" dirty="0" err="1"/>
              <a:t>pristupa</a:t>
            </a:r>
            <a:r>
              <a:rPr lang="fr-FR" dirty="0"/>
              <a:t> </a:t>
            </a:r>
            <a:r>
              <a:rPr lang="fr-FR" dirty="0" err="1"/>
              <a:t>razjašnjenju</a:t>
            </a:r>
            <a:r>
              <a:rPr lang="fr-FR" dirty="0"/>
              <a:t> </a:t>
            </a:r>
            <a:r>
              <a:rPr lang="fr-FR" dirty="0" err="1"/>
              <a:t>pojma</a:t>
            </a:r>
            <a:r>
              <a:rPr lang="fr-FR" dirty="0"/>
              <a:t> </a:t>
            </a:r>
            <a:r>
              <a:rPr lang="fr-FR" dirty="0" err="1"/>
              <a:t>ruralni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 </a:t>
            </a:r>
            <a:r>
              <a:rPr lang="fr-FR" dirty="0" err="1"/>
              <a:t>postoje</a:t>
            </a:r>
            <a:r>
              <a:rPr lang="fr-FR" dirty="0"/>
              <a:t>, i </a:t>
            </a:r>
            <a:r>
              <a:rPr lang="fr-FR" dirty="0" err="1"/>
              <a:t>šta</a:t>
            </a:r>
            <a:r>
              <a:rPr lang="fr-FR" dirty="0"/>
              <a:t> su </a:t>
            </a:r>
            <a:r>
              <a:rPr lang="fr-FR" dirty="0" err="1"/>
              <a:t>njihove</a:t>
            </a:r>
            <a:r>
              <a:rPr lang="fr-FR" dirty="0"/>
              <a:t> </a:t>
            </a:r>
            <a:r>
              <a:rPr lang="fr-FR" dirty="0" err="1"/>
              <a:t>odlike</a:t>
            </a:r>
            <a:r>
              <a:rPr lang="fr-FR" dirty="0"/>
              <a:t> ?</a:t>
            </a:r>
            <a:endParaRPr lang="en-US" dirty="0"/>
          </a:p>
          <a:p>
            <a:r>
              <a:rPr lang="fr-FR" dirty="0"/>
              <a:t>- U </a:t>
            </a:r>
            <a:r>
              <a:rPr lang="fr-FR" dirty="0" err="1"/>
              <a:t>skladu</a:t>
            </a:r>
            <a:r>
              <a:rPr lang="fr-FR" dirty="0"/>
              <a:t> sa </a:t>
            </a:r>
            <a:r>
              <a:rPr lang="fr-FR" dirty="0" err="1"/>
              <a:t>prostornim</a:t>
            </a:r>
            <a:r>
              <a:rPr lang="fr-FR" dirty="0"/>
              <a:t> </a:t>
            </a:r>
            <a:r>
              <a:rPr lang="fr-FR" dirty="0" err="1"/>
              <a:t>pristupom</a:t>
            </a:r>
            <a:r>
              <a:rPr lang="fr-FR" dirty="0"/>
              <a:t> </a:t>
            </a:r>
            <a:r>
              <a:rPr lang="fr-FR" dirty="0" err="1"/>
              <a:t>razjašnjenju</a:t>
            </a:r>
            <a:r>
              <a:rPr lang="fr-FR" dirty="0"/>
              <a:t> </a:t>
            </a:r>
            <a:r>
              <a:rPr lang="fr-FR" dirty="0" err="1"/>
              <a:t>ruralnog</a:t>
            </a:r>
            <a:r>
              <a:rPr lang="fr-FR" dirty="0"/>
              <a:t> </a:t>
            </a:r>
            <a:r>
              <a:rPr lang="fr-FR" dirty="0" err="1"/>
              <a:t>turizma</a:t>
            </a:r>
            <a:r>
              <a:rPr lang="fr-FR" dirty="0"/>
              <a:t>: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je </a:t>
            </a:r>
            <a:r>
              <a:rPr lang="fr-FR" dirty="0" err="1"/>
              <a:t>ruralni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je </a:t>
            </a:r>
            <a:r>
              <a:rPr lang="fr-FR" dirty="0" err="1"/>
              <a:t>seoski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je agro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</a:t>
            </a:r>
            <a:r>
              <a:rPr lang="fr-FR" dirty="0" err="1"/>
              <a:t>sve</a:t>
            </a:r>
            <a:r>
              <a:rPr lang="fr-FR" dirty="0"/>
              <a:t> </a:t>
            </a:r>
            <a:r>
              <a:rPr lang="fr-FR" dirty="0" err="1"/>
              <a:t>podrazumeva</a:t>
            </a:r>
            <a:r>
              <a:rPr lang="fr-FR" dirty="0"/>
              <a:t> </a:t>
            </a:r>
            <a:r>
              <a:rPr lang="fr-FR" dirty="0" err="1"/>
              <a:t>ruralni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</a:t>
            </a:r>
            <a:r>
              <a:rPr lang="fr-FR" dirty="0" err="1"/>
              <a:t>sve</a:t>
            </a:r>
            <a:r>
              <a:rPr lang="fr-FR" dirty="0"/>
              <a:t> </a:t>
            </a:r>
            <a:r>
              <a:rPr lang="fr-FR" dirty="0" err="1"/>
              <a:t>podrazumeva</a:t>
            </a:r>
            <a:r>
              <a:rPr lang="fr-FR" dirty="0"/>
              <a:t> </a:t>
            </a:r>
            <a:r>
              <a:rPr lang="fr-FR" dirty="0" err="1"/>
              <a:t>seoski</a:t>
            </a:r>
            <a:r>
              <a:rPr lang="fr-FR" dirty="0"/>
              <a:t> </a:t>
            </a:r>
            <a:r>
              <a:rPr lang="fr-FR" dirty="0" err="1"/>
              <a:t>turizam</a:t>
            </a:r>
            <a:r>
              <a:rPr lang="fr-FR" dirty="0"/>
              <a:t>?</a:t>
            </a:r>
            <a:endParaRPr lang="en-US" dirty="0"/>
          </a:p>
          <a:p>
            <a:r>
              <a:rPr lang="fr-FR" dirty="0"/>
              <a:t>- </a:t>
            </a:r>
            <a:r>
              <a:rPr lang="fr-FR" dirty="0" err="1"/>
              <a:t>Šta</a:t>
            </a:r>
            <a:r>
              <a:rPr lang="fr-FR" dirty="0"/>
              <a:t> </a:t>
            </a:r>
            <a:r>
              <a:rPr lang="fr-FR" dirty="0" err="1"/>
              <a:t>sve</a:t>
            </a:r>
            <a:r>
              <a:rPr lang="fr-FR" dirty="0"/>
              <a:t> </a:t>
            </a:r>
            <a:r>
              <a:rPr lang="fr-FR" dirty="0" err="1"/>
              <a:t>podrazumeva</a:t>
            </a:r>
            <a:r>
              <a:rPr lang="fr-FR" dirty="0"/>
              <a:t> </a:t>
            </a:r>
            <a:r>
              <a:rPr lang="fr-FR" dirty="0" err="1"/>
              <a:t>agroturizam</a:t>
            </a:r>
            <a:r>
              <a:rPr lang="fr-F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12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908720"/>
            <a:ext cx="7272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Osnovu</a:t>
            </a:r>
            <a:r>
              <a:rPr lang="en-US" b="1" dirty="0"/>
              <a:t> </a:t>
            </a:r>
            <a:r>
              <a:rPr lang="en-US" b="1" dirty="0" err="1"/>
              <a:t>ruralnog</a:t>
            </a:r>
            <a:r>
              <a:rPr lang="en-US" b="1" dirty="0"/>
              <a:t> </a:t>
            </a:r>
            <a:r>
              <a:rPr lang="en-US" b="1" dirty="0" err="1"/>
              <a:t>turizma</a:t>
            </a:r>
            <a:r>
              <a:rPr lang="en-US" b="1" dirty="0"/>
              <a:t> </a:t>
            </a:r>
            <a:r>
              <a:rPr lang="en-US" b="1" dirty="0" err="1"/>
              <a:t>predstavlja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boravak</a:t>
            </a:r>
            <a:r>
              <a:rPr lang="en-US" b="1" dirty="0">
                <a:solidFill>
                  <a:srgbClr val="FF0000"/>
                </a:solidFill>
              </a:rPr>
              <a:t> u </a:t>
            </a:r>
            <a:r>
              <a:rPr lang="sr-Latn-RS" b="1" dirty="0" smtClean="0">
                <a:solidFill>
                  <a:srgbClr val="FF0000"/>
                </a:solidFill>
              </a:rPr>
              <a:t>ruralnom, </a:t>
            </a:r>
            <a:r>
              <a:rPr lang="en-US" b="1" dirty="0" err="1" smtClean="0">
                <a:solidFill>
                  <a:srgbClr val="FF0000"/>
                </a:solidFill>
              </a:rPr>
              <a:t>seoskom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okruženju</a:t>
            </a:r>
            <a:r>
              <a:rPr lang="en-US" b="1" dirty="0">
                <a:solidFill>
                  <a:srgbClr val="FF0000"/>
                </a:solidFill>
              </a:rPr>
              <a:t> - </a:t>
            </a:r>
            <a:r>
              <a:rPr lang="en-US" b="1" dirty="0" err="1">
                <a:solidFill>
                  <a:srgbClr val="FF0000"/>
                </a:solidFill>
              </a:rPr>
              <a:t>području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sr-Latn-RS" b="1" dirty="0" smtClean="0">
              <a:solidFill>
                <a:srgbClr val="FF0000"/>
              </a:solidFill>
            </a:endParaRPr>
          </a:p>
          <a:p>
            <a:endParaRPr lang="sr-Latn-RS" dirty="0" smtClean="0"/>
          </a:p>
          <a:p>
            <a:endParaRPr lang="sr-Latn-RS" dirty="0"/>
          </a:p>
          <a:p>
            <a:r>
              <a:rPr lang="sr-Latn-CS" dirty="0" smtClean="0"/>
              <a:t>	Ruralno</a:t>
            </a:r>
            <a:r>
              <a:rPr lang="sr-Latn-CS" dirty="0"/>
              <a:t>, odnosno seosko područje karakteriše</a:t>
            </a:r>
            <a:r>
              <a:rPr lang="sr-Latn-CS" dirty="0" smtClean="0"/>
              <a:t>:</a:t>
            </a:r>
          </a:p>
          <a:p>
            <a:endParaRPr lang="sr-Latn-RS" dirty="0"/>
          </a:p>
          <a:p>
            <a:r>
              <a:rPr lang="sr-Latn-CS" dirty="0"/>
              <a:t> </a:t>
            </a:r>
            <a:r>
              <a:rPr lang="sr-Latn-CS" dirty="0" smtClean="0"/>
              <a:t>		- </a:t>
            </a:r>
            <a:r>
              <a:rPr lang="sr-Latn-CS" dirty="0"/>
              <a:t>manja gustina naseljenosti i veličina naselja</a:t>
            </a:r>
            <a:r>
              <a:rPr lang="sr-Latn-CS" dirty="0" smtClean="0"/>
              <a:t>,</a:t>
            </a:r>
          </a:p>
          <a:p>
            <a:endParaRPr lang="sr-Latn-RS" dirty="0"/>
          </a:p>
          <a:p>
            <a:r>
              <a:rPr lang="sr-Latn-CS" dirty="0"/>
              <a:t> </a:t>
            </a:r>
            <a:r>
              <a:rPr lang="sr-Latn-CS" dirty="0" smtClean="0"/>
              <a:t>		- </a:t>
            </a:r>
            <a:r>
              <a:rPr lang="sr-Latn-CS" dirty="0"/>
              <a:t>poljoprivredna proizvodnja je pretežna (ne mora biti i jedina) delatnost, </a:t>
            </a:r>
            <a:r>
              <a:rPr lang="sr-Latn-CS" dirty="0" smtClean="0"/>
              <a:t>i</a:t>
            </a:r>
          </a:p>
          <a:p>
            <a:endParaRPr lang="sr-Latn-RS" dirty="0"/>
          </a:p>
          <a:p>
            <a:r>
              <a:rPr lang="sr-Latn-CS" dirty="0"/>
              <a:t> </a:t>
            </a:r>
            <a:r>
              <a:rPr lang="sr-Latn-CS" dirty="0" smtClean="0"/>
              <a:t>		- </a:t>
            </a:r>
            <a:r>
              <a:rPr lang="sr-Latn-CS" dirty="0"/>
              <a:t>tradicionalna društvena struktura.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54166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Sa pojavom novog turizma ruralni turizam sve više privlači turiste iz gradova, nudeći im nova i drugačija iskustva i omogućavajući im da u ruralnoj sredini, sa bliskim prirodnim okruženjem, ostvare različite turističke aktivnosti, od pasivnog dokoličarenja, preko raznovrsnih „mekih“ i „tvrdih“ avantura u prirodi (šetnje, planinarenje, jahanje, ali i skijanje, sankanje... – avanturistički turizam) i lova i ribolova (lovni – ribolovni turizam), do poseta poljoprivrednim gazdinstvima i upoznavanja sa takvim vidovima proizvodnje (agro turizam). </a:t>
            </a:r>
            <a:endParaRPr lang="sr-Latn-RS" dirty="0"/>
          </a:p>
        </p:txBody>
      </p:sp>
      <p:pic>
        <p:nvPicPr>
          <p:cNvPr id="1026" name="Picture 2" descr="Резултат слика за šetnja kroz šu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11" y="278092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зултат слика за planinaren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09490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Резултат слика за montibajk vožn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556" y="2709490"/>
            <a:ext cx="26289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Резултат слика за lov i ribolov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11" y="4653136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Резултат слика за lov i ribolov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711" y="4653136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Резултат слика за agroturiza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556" y="4653136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6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Jedna od sve uobičajenijih aktivnosti turista zainteresovanih za boravak na selu je vezana i za upoznavanje sa tradicionalnim vidom života, sa folklorom, običajima, plesom, pesmom, lokalnim legendama, tradicionalnim privređivanjem (upoznavanje sa svim specifičnostima materijalne i nematerijalne kulture: stare građevine, tradicionalno graditeljstvo, lokalne priče, običaji...).</a:t>
            </a:r>
            <a:endParaRPr lang="en-US" dirty="0"/>
          </a:p>
        </p:txBody>
      </p:sp>
      <p:pic>
        <p:nvPicPr>
          <p:cNvPr id="3074" name="Picture 2" descr="Резултат слика за agroturiz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44" y="2132856"/>
            <a:ext cx="2872712" cy="1911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Резултат слика за agroturiz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88219"/>
            <a:ext cx="3411528" cy="191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Резултат слика за agroturiz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99714"/>
            <a:ext cx="2939498" cy="184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Резултат слика за folklor na sel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633" y="4255940"/>
            <a:ext cx="3387863" cy="209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35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112021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Sa aspekta pružalaca turističkih usluga u početku razvoja ruralnog turizma je preovlađivala praksa da se aranžmani ostvaruju unutar seoskih domaćinstava, kao njihova sekundarna, dodatna delatnost. </a:t>
            </a:r>
            <a:endParaRPr lang="sr-Latn-CS" dirty="0" smtClean="0"/>
          </a:p>
          <a:p>
            <a:endParaRPr lang="sr-Latn-CS" dirty="0"/>
          </a:p>
          <a:p>
            <a:endParaRPr lang="sr-Latn-CS" dirty="0" smtClean="0"/>
          </a:p>
          <a:p>
            <a:r>
              <a:rPr lang="sr-Latn-CS" dirty="0" smtClean="0"/>
              <a:t>Međutim</a:t>
            </a:r>
            <a:r>
              <a:rPr lang="sr-Latn-CS" dirty="0"/>
              <a:t>, danas su sve više zastupljeni i razvijeniji oblici seoskog turizma gde se ponuda realizuje u manjim hotelima i pansionima, sa restoranskom uslugom. </a:t>
            </a:r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r>
              <a:rPr lang="sr-Latn-CS" dirty="0"/>
              <a:t>Za preduzetnike koji se bave ruralnim turizmom, to može da bude:</a:t>
            </a:r>
            <a:endParaRPr lang="sr-Latn-RS" dirty="0"/>
          </a:p>
          <a:p>
            <a:pPr lvl="0"/>
            <a:r>
              <a:rPr lang="sr-Latn-CS" dirty="0" smtClean="0"/>
              <a:t>- Dodatna </a:t>
            </a:r>
            <a:r>
              <a:rPr lang="sr-Latn-CS" dirty="0"/>
              <a:t>delatnost (uglavnom uz poljoprivredu, kao osnovnu)</a:t>
            </a:r>
            <a:endParaRPr lang="sr-Latn-RS" dirty="0"/>
          </a:p>
          <a:p>
            <a:pPr lvl="0"/>
            <a:r>
              <a:rPr lang="sr-Latn-CS" dirty="0" smtClean="0"/>
              <a:t>- Prevsahodna </a:t>
            </a:r>
            <a:r>
              <a:rPr lang="sr-Latn-CS" dirty="0"/>
              <a:t>delatnost (a da se domaćini bave i nečim drugim kao dodatnim poslom)</a:t>
            </a:r>
            <a:endParaRPr lang="sr-Latn-RS" dirty="0"/>
          </a:p>
          <a:p>
            <a:r>
              <a:rPr lang="sr-Latn-CS" dirty="0" smtClean="0"/>
              <a:t>- Osnovna </a:t>
            </a:r>
            <a:r>
              <a:rPr lang="sr-Latn-CS" dirty="0"/>
              <a:t>delatnost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6960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4464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Grupe turistilkih atrakcija ruralnog turizma su:</a:t>
            </a:r>
          </a:p>
          <a:p>
            <a:endParaRPr lang="sr-Latn-RS" dirty="0" smtClean="0"/>
          </a:p>
          <a:p>
            <a:pPr marL="285750" indent="-285750">
              <a:buFontTx/>
              <a:buChar char="-"/>
            </a:pPr>
            <a:r>
              <a:rPr lang="sr-Latn-CS" dirty="0" smtClean="0"/>
              <a:t>Prirodno </a:t>
            </a:r>
            <a:r>
              <a:rPr lang="sr-Latn-CS" dirty="0"/>
              <a:t>okruženje (koje može biti i ravničarsko, i brdsko, i planinsko, ali i jezersko, rečno, morsko</a:t>
            </a:r>
            <a:r>
              <a:rPr lang="sr-Latn-CS" dirty="0" smtClean="0"/>
              <a:t>...)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Tradicionalna </a:t>
            </a:r>
            <a:r>
              <a:rPr lang="sr-Latn-CS" dirty="0"/>
              <a:t>seoska </a:t>
            </a:r>
            <a:r>
              <a:rPr lang="sr-Latn-CS" dirty="0" smtClean="0"/>
              <a:t>arhitektura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Istorijski </a:t>
            </a:r>
            <a:r>
              <a:rPr lang="sr-Latn-CS" dirty="0"/>
              <a:t>spomenici u ruralnom </a:t>
            </a:r>
            <a:r>
              <a:rPr lang="sr-Latn-CS" dirty="0" smtClean="0"/>
              <a:t>okruženju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Tradicionalan </a:t>
            </a:r>
            <a:r>
              <a:rPr lang="sr-Latn-CS" dirty="0"/>
              <a:t>način </a:t>
            </a:r>
            <a:r>
              <a:rPr lang="sr-Latn-CS" dirty="0" smtClean="0"/>
              <a:t>života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Očuvani </a:t>
            </a:r>
            <a:r>
              <a:rPr lang="sr-Latn-CS" dirty="0"/>
              <a:t>narodni </a:t>
            </a:r>
            <a:r>
              <a:rPr lang="sr-Latn-CS" dirty="0" smtClean="0"/>
              <a:t>običaji</a:t>
            </a:r>
          </a:p>
          <a:p>
            <a:r>
              <a:rPr lang="sr-Latn-RS" dirty="0"/>
              <a:t>......</a:t>
            </a:r>
          </a:p>
          <a:p>
            <a:endParaRPr lang="sr-Latn-RS" dirty="0"/>
          </a:p>
        </p:txBody>
      </p:sp>
      <p:pic>
        <p:nvPicPr>
          <p:cNvPr id="4098" name="Picture 2" descr="Резултат слика за folklor na se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76917"/>
            <a:ext cx="2448272" cy="162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Резултат слика за seoska arhitekt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282" y="2312298"/>
            <a:ext cx="224801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Резултат слика за istorijaki spomenic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254" y="404664"/>
            <a:ext cx="2247170" cy="1683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Резултат слика за tradicional način život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567613"/>
            <a:ext cx="27813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Резултат слика за seoska crkv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1" y="4362401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65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50405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Grupe turistilkih atrakcija ruralnog turizma su:</a:t>
            </a:r>
          </a:p>
          <a:p>
            <a:endParaRPr lang="sr-Latn-RS" dirty="0" smtClean="0"/>
          </a:p>
          <a:p>
            <a:r>
              <a:rPr lang="sr-Latn-RS" dirty="0" smtClean="0"/>
              <a:t>.......</a:t>
            </a:r>
          </a:p>
          <a:p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Različiti </a:t>
            </a:r>
            <a:r>
              <a:rPr lang="sr-Latn-CS" dirty="0"/>
              <a:t>vidovi tradicionalne, ali i moderne </a:t>
            </a:r>
            <a:r>
              <a:rPr lang="sr-Latn-CS" dirty="0" smtClean="0"/>
              <a:t>poljoprivrede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Druge </a:t>
            </a:r>
            <a:r>
              <a:rPr lang="sr-Latn-CS" dirty="0"/>
              <a:t>privredne delatnosti koje se odvijaju u ruralnom </a:t>
            </a:r>
            <a:r>
              <a:rPr lang="sr-Latn-CS" dirty="0" smtClean="0"/>
              <a:t>okruženju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pPr marL="285750" indent="-285750">
              <a:buFontTx/>
              <a:buChar char="-"/>
            </a:pPr>
            <a:r>
              <a:rPr lang="sr-Latn-CS" dirty="0" smtClean="0"/>
              <a:t>Tradicionalna </a:t>
            </a:r>
            <a:r>
              <a:rPr lang="sr-Latn-CS" dirty="0"/>
              <a:t>hrana i </a:t>
            </a:r>
            <a:r>
              <a:rPr lang="sr-Latn-CS" dirty="0" smtClean="0"/>
              <a:t>piće</a:t>
            </a:r>
          </a:p>
          <a:p>
            <a:pPr marL="285750" indent="-285750">
              <a:buFontTx/>
              <a:buChar char="-"/>
            </a:pPr>
            <a:endParaRPr lang="sr-Latn-RS" dirty="0"/>
          </a:p>
          <a:p>
            <a:r>
              <a:rPr lang="sr-Latn-CS" dirty="0"/>
              <a:t>- Širok spekrat najraznovrsnijih aktivnosti koje mogu da se organizuju u ruralnom okruženju (od pasivnog odmora, preko šetnje i raznih adrenalinskih spotrova, do gastronomskih i tradicionalnih manifestacija) </a:t>
            </a:r>
            <a:endParaRPr lang="sr-Latn-RS" dirty="0"/>
          </a:p>
        </p:txBody>
      </p:sp>
      <p:pic>
        <p:nvPicPr>
          <p:cNvPr id="5122" name="Picture 2" descr="Резултат слика за sokolske koli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754" y="332656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Резултат слика за stari zanat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152" y="2593492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Резултат слика за tradicionalna hran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200" y="4869160"/>
            <a:ext cx="2628900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Резултат слика за šetnja prirod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989954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Резултат слика за seoske manifestacij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812009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896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7661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PREDISTORIJAT</a:t>
            </a:r>
            <a:endParaRPr lang="sr-Latn-RS" dirty="0"/>
          </a:p>
          <a:p>
            <a:r>
              <a:rPr lang="en-US" b="1" dirty="0"/>
              <a:t> </a:t>
            </a:r>
            <a:endParaRPr lang="sr-Latn-RS" dirty="0"/>
          </a:p>
          <a:p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ruralnog</a:t>
            </a:r>
            <a:r>
              <a:rPr lang="en-US" dirty="0"/>
              <a:t> </a:t>
            </a:r>
            <a:r>
              <a:rPr lang="en-US" dirty="0" err="1"/>
              <a:t>turizma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od 1951.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boravak</a:t>
            </a:r>
            <a:r>
              <a:rPr lang="en-US" dirty="0"/>
              <a:t> u </a:t>
            </a:r>
            <a:r>
              <a:rPr lang="en-US" dirty="0" err="1"/>
              <a:t>ruralnom</a:t>
            </a:r>
            <a:r>
              <a:rPr lang="en-US" dirty="0"/>
              <a:t> </a:t>
            </a:r>
            <a:r>
              <a:rPr lang="en-US" dirty="0" err="1"/>
              <a:t>okruženju</a:t>
            </a:r>
            <a:r>
              <a:rPr lang="en-US" dirty="0"/>
              <a:t> je bio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turizma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19. </a:t>
            </a:r>
            <a:r>
              <a:rPr lang="en-US" dirty="0" err="1"/>
              <a:t>veku</a:t>
            </a:r>
            <a:r>
              <a:rPr lang="en-US" dirty="0"/>
              <a:t>. </a:t>
            </a:r>
            <a:endParaRPr lang="sr-Latn-RS" dirty="0" smtClean="0"/>
          </a:p>
          <a:p>
            <a:endParaRPr lang="sr-Latn-RS" dirty="0"/>
          </a:p>
          <a:p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primera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pronalazimo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švajcarskih</a:t>
            </a:r>
            <a:r>
              <a:rPr lang="en-US" dirty="0"/>
              <a:t> </a:t>
            </a:r>
            <a:r>
              <a:rPr lang="en-US" dirty="0" err="1"/>
              <a:t>turističkih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nastajala</a:t>
            </a:r>
            <a:r>
              <a:rPr lang="en-US" dirty="0"/>
              <a:t> u </a:t>
            </a:r>
            <a:r>
              <a:rPr lang="en-US" dirty="0" err="1"/>
              <a:t>planinskim</a:t>
            </a:r>
            <a:r>
              <a:rPr lang="en-US" dirty="0"/>
              <a:t> </a:t>
            </a:r>
            <a:r>
              <a:rPr lang="en-US" dirty="0" err="1"/>
              <a:t>seoskim</a:t>
            </a:r>
            <a:r>
              <a:rPr lang="en-US" dirty="0"/>
              <a:t> </a:t>
            </a:r>
            <a:r>
              <a:rPr lang="en-US" dirty="0" err="1"/>
              <a:t>područjima</a:t>
            </a:r>
            <a:r>
              <a:rPr lang="en-US" dirty="0" smtClean="0"/>
              <a:t>.</a:t>
            </a:r>
            <a:endParaRPr lang="sr-Latn-RS" dirty="0" smtClean="0"/>
          </a:p>
          <a:p>
            <a:endParaRPr lang="sr-Latn-RS" dirty="0"/>
          </a:p>
        </p:txBody>
      </p:sp>
      <p:pic>
        <p:nvPicPr>
          <p:cNvPr id="6146" name="Picture 2" descr="Резултат слика за sela u švajcarsko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6964"/>
            <a:ext cx="7203922" cy="4046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53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1531</Words>
  <Application>Microsoft Office PowerPoint</Application>
  <PresentationFormat>On-screen Show (4:3)</PresentationFormat>
  <Paragraphs>213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Vlada</cp:lastModifiedBy>
  <cp:revision>27</cp:revision>
  <dcterms:created xsi:type="dcterms:W3CDTF">2019-05-27T18:20:35Z</dcterms:created>
  <dcterms:modified xsi:type="dcterms:W3CDTF">2020-03-23T13:43:02Z</dcterms:modified>
</cp:coreProperties>
</file>