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55" r:id="rId3"/>
    <p:sldId id="350" r:id="rId4"/>
    <p:sldId id="364" r:id="rId5"/>
    <p:sldId id="366" r:id="rId6"/>
    <p:sldId id="363" r:id="rId7"/>
    <p:sldId id="367" r:id="rId8"/>
    <p:sldId id="365" r:id="rId9"/>
    <p:sldId id="362" r:id="rId10"/>
    <p:sldId id="368" r:id="rId11"/>
    <p:sldId id="370" r:id="rId12"/>
    <p:sldId id="371" r:id="rId13"/>
    <p:sldId id="369" r:id="rId14"/>
    <p:sldId id="353" r:id="rId15"/>
  </p:sldIdLst>
  <p:sldSz cx="9144000" cy="5143500" type="screen16x9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52" y="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85930-2322-48D0-8B0A-51AD5B0C797B}" type="datetimeFigureOut">
              <a:rPr lang="en-GB" smtClean="0"/>
              <a:t>23/04/2026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3FBAA-0072-4837-86D3-F2640CD042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557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C241B-845F-091E-20DD-DD1AF566B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150BC0-2749-E1AE-8F82-0D4F996AB8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F02DC4-735F-1495-449E-97AD748E1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E7875-3B1F-BCA2-A038-BD91C1AFA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325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95D00-D306-7E8F-3E9A-A726807DF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2AA262-7B84-79E4-D188-70828B412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B3F150-9883-2AFD-B01D-60DED8260D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FE0AF-1D69-A148-7F49-628B56C4E9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737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56AD9-EF59-9CAA-CA9F-BC538D8E6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C8CEBF-C77C-1B69-7B07-1BAAA64EFD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DA689E-5136-6D08-6CAD-ACC0D2755F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44A2B-2D1B-B11B-AC44-8EAF72C95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661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BCF61-0BA0-7EA9-796C-DD0516862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9BE275-72FF-1F2F-0265-23E86ACD15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12C4BC-B3B0-28DE-B658-9FBF531DCB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EC330-5212-ACF6-653D-86E8FCF2A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40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B4CF3-7050-BAD2-4F1D-1D68D142C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8DA69-CD26-2662-5FFB-CB7205F13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3E7D5E-983C-BA83-6E36-4ABD13211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ACDF9-30ED-3248-4984-E9291C16CC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729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3D4E5-4BA9-72B2-BA56-E0B710017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640740-5244-5AC7-2493-C21499292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BA58CB-39CA-B37A-AB95-BDA8F0964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58E12-B020-53FB-132D-B15D04EA1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02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3399A-B53B-EA8E-6FB0-F292341B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66B7F2-8299-538C-94BF-699FB327B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BC095-BB08-AF49-0DF1-D0013B0323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6919C-FAA5-BBA4-07BC-83F0079B22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830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AD666-48DF-0C37-0398-0047ED326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85C67D-0C2E-C4F6-23E0-EBA42D5099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AC31D0-D553-AF72-E63A-676BAAD945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3EB615-D2A8-9322-B41D-6AB9CE787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55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150D3-F59E-2886-767F-7DFAA22B2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2A53F0-D8C2-01F9-88EA-2C3919D61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38B0BB-6908-ACA6-6911-FBBEE38A9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8F9D2-D7CD-83EE-1DF3-ED7E7967BE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355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77225-4D55-C38A-B605-C17C4A81C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D9E421-9164-E777-F2D1-BE3000129D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75F353-8130-3C2D-0756-7C567F3E1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B3924-84B5-8A6D-80BA-CC889EEEA1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616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EB026-3348-0347-C00A-6F2566D4E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2305FF-47AA-FBCA-9A44-AFFC8A0907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574533-A8E7-C5A7-2419-325D46EDC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FE04B-6188-64E3-B651-069C5C8D3A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404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690E4-5E9A-48E3-3270-8FD1261A4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7CD329-F139-7602-57A5-D48F76173A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C4AEB6-49A5-672C-AD05-F8D74F56D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21613-CEA4-D602-230E-E3CE56810E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853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10E34-8E63-9DCC-97E1-3D82298AA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7C7903-7418-2A4E-350D-B370D6929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2342B7-9932-6AD3-AEB8-CA69710F8D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59731-DA66-623F-CA93-572102B43C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13FBAA-0072-4837-86D3-F2640CD0423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71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8821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1978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5893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59341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8382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07522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34394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59123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0516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855378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37756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7A66-A758-4038-BD20-59D4A075E212}" type="datetimeFigureOut">
              <a:rPr lang="sr-Cyrl-RS" smtClean="0"/>
              <a:t>23.04.2026.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22F8-76CA-42BD-874C-0C1E3F89CB7A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0133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travelyourself.com/20-hotel-booking-tips-that-can-save-you-money/" TargetMode="External"/><Relationship Id="rId4" Type="http://schemas.openxmlformats.org/officeDocument/2006/relationships/image" Target="../media/image1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railer [OV]">
            <a:extLst>
              <a:ext uri="{FF2B5EF4-FFF2-40B4-BE49-F238E27FC236}">
                <a16:creationId xmlns:a16="http://schemas.microsoft.com/office/drawing/2014/main" id="{A17CC2DB-3F67-4A16-F289-9552A7A487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01" b="13600"/>
          <a:stretch>
            <a:fillRect/>
          </a:stretch>
        </p:blipFill>
        <p:spPr bwMode="auto">
          <a:xfrm>
            <a:off x="-1725283" y="-92546"/>
            <a:ext cx="12545358" cy="52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466629" y="2644130"/>
            <a:ext cx="2257500" cy="647700"/>
          </a:xfrm>
        </p:spPr>
        <p:txBody>
          <a:bodyPr>
            <a:noAutofit/>
          </a:bodyPr>
          <a:lstStyle/>
          <a:p>
            <a:pPr algn="l"/>
            <a:r>
              <a:rPr lang="sr-Cyrl-RS" sz="3200" dirty="0">
                <a:solidFill>
                  <a:schemeClr val="bg1"/>
                </a:solidFill>
                <a:latin typeface="Ink Free" panose="03080402000500000000" pitchFamily="66" charset="0"/>
              </a:rPr>
              <a:t>Менаџмент</a:t>
            </a:r>
            <a:r>
              <a:rPr lang="sr-Cyrl-RS" sz="3200" dirty="0">
                <a:solidFill>
                  <a:schemeClr val="bg1"/>
                </a:solidFill>
                <a:latin typeface="Cambria" pitchFamily="18" charset="0"/>
              </a:rPr>
              <a:t>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200" y="4844356"/>
            <a:ext cx="6081212" cy="3898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Cyrl-RS" sz="1200" b="1" dirty="0">
                <a:solidFill>
                  <a:schemeClr val="bg1"/>
                </a:solidFill>
                <a:latin typeface="Ink Free" panose="03080402000500000000" pitchFamily="66" charset="0"/>
              </a:rPr>
              <a:t>Академија Западна Србија – одсек Ваљево, предмет: Менаџмент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54B1F-C794-9C9E-5B98-51908852617C}"/>
              </a:ext>
            </a:extLst>
          </p:cNvPr>
          <p:cNvSpPr txBox="1"/>
          <p:nvPr/>
        </p:nvSpPr>
        <p:spPr>
          <a:xfrm>
            <a:off x="3275856" y="2090342"/>
            <a:ext cx="24240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Контрола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D875D2-D99C-BE1D-B062-2B228FF6EC9E}"/>
              </a:ext>
            </a:extLst>
          </p:cNvPr>
          <p:cNvSpPr txBox="1"/>
          <p:nvPr/>
        </p:nvSpPr>
        <p:spPr>
          <a:xfrm>
            <a:off x="3635730" y="1890287"/>
            <a:ext cx="1704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k Free" panose="03080402000500000000" pitchFamily="66" charset="0"/>
              </a:rPr>
              <a:t>Сесија десета:</a:t>
            </a:r>
            <a:endParaRPr lang="en-GB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B54C66-D560-41F4-69CD-63761A4EEE93}"/>
              </a:ext>
            </a:extLst>
          </p:cNvPr>
          <p:cNvSpPr txBox="1"/>
          <p:nvPr/>
        </p:nvSpPr>
        <p:spPr>
          <a:xfrm>
            <a:off x="8166395" y="3715845"/>
            <a:ext cx="9644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https://m.media-amazon.com/images/M/MV5BOTFmYTVhNTAtNzE5Yy00NjIxLTlkN2ItOWVkZTNiMTY4MTFiXkEyXkFqcGdeQXRyYW5zY29kZS13b3JrZmxvdw@@._V1_.jpg</a:t>
            </a:r>
          </a:p>
        </p:txBody>
      </p:sp>
    </p:spTree>
    <p:extLst>
      <p:ext uri="{BB962C8B-B14F-4D97-AF65-F5344CB8AC3E}">
        <p14:creationId xmlns:p14="http://schemas.microsoft.com/office/powerpoint/2010/main" val="99503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329FB-9FCD-BB51-A1F2-345A26713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3456C2B-4FB1-8E2D-E773-87205740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Четири основна корака контроле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37CE42-3F56-7F4C-C02D-7FB44DD05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1049958"/>
            <a:ext cx="4464496" cy="101155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 и метода за мерење резултата</a:t>
            </a:r>
          </a:p>
          <a:p>
            <a:pPr marL="0" indent="0">
              <a:buNone/>
            </a:pP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ED0FA2C-EFC3-BCF1-F2CB-589ACC804217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Line arrow: Clockwise curve with solid fill">
            <a:extLst>
              <a:ext uri="{FF2B5EF4-FFF2-40B4-BE49-F238E27FC236}">
                <a16:creationId xmlns:a16="http://schemas.microsoft.com/office/drawing/2014/main" id="{D6F17F62-A0E7-B3ED-C956-CCAB7EED5C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042625">
            <a:off x="5674545" y="1500397"/>
            <a:ext cx="914400" cy="91440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5469314-7CBB-A769-4E83-DE096CE88BCE}"/>
              </a:ext>
            </a:extLst>
          </p:cNvPr>
          <p:cNvSpPr txBox="1">
            <a:spLocks/>
          </p:cNvSpPr>
          <p:nvPr/>
        </p:nvSpPr>
        <p:spPr>
          <a:xfrm>
            <a:off x="3411194" y="2346185"/>
            <a:ext cx="4464496" cy="10115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Мерење резултата и перформанси организације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A3AAEF0D-F30A-8F8E-7202-BBBA34DC1AE3}"/>
              </a:ext>
            </a:extLst>
          </p:cNvPr>
          <p:cNvSpPr txBox="1">
            <a:spLocks/>
          </p:cNvSpPr>
          <p:nvPr/>
        </p:nvSpPr>
        <p:spPr>
          <a:xfrm>
            <a:off x="179512" y="2445900"/>
            <a:ext cx="2880319" cy="10115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Поређење резултата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8AF9E0A5-6876-8CDC-61DA-9A5505C2E7C5}"/>
              </a:ext>
            </a:extLst>
          </p:cNvPr>
          <p:cNvSpPr txBox="1">
            <a:spLocks/>
          </p:cNvSpPr>
          <p:nvPr/>
        </p:nvSpPr>
        <p:spPr>
          <a:xfrm>
            <a:off x="971600" y="4175524"/>
            <a:ext cx="2880319" cy="10115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Предузимање</a:t>
            </a:r>
          </a:p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активности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Content Placeholder 4" descr="Line arrow: Clockwise curve with solid fill">
            <a:extLst>
              <a:ext uri="{FF2B5EF4-FFF2-40B4-BE49-F238E27FC236}">
                <a16:creationId xmlns:a16="http://schemas.microsoft.com/office/drawing/2014/main" id="{2EB6F9EA-5949-033E-D79C-416F7C4CEA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042625">
            <a:off x="1550292" y="3345583"/>
            <a:ext cx="914400" cy="914400"/>
          </a:xfrm>
          <a:prstGeom prst="rect">
            <a:avLst/>
          </a:prstGeom>
        </p:spPr>
      </p:pic>
      <p:pic>
        <p:nvPicPr>
          <p:cNvPr id="3" name="Graphic 2" descr="Line arrow: Counter-clockwise curve with solid fill">
            <a:extLst>
              <a:ext uri="{FF2B5EF4-FFF2-40B4-BE49-F238E27FC236}">
                <a16:creationId xmlns:a16="http://schemas.microsoft.com/office/drawing/2014/main" id="{85C7280B-CB5F-20B7-DB27-0207E797782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791277">
            <a:off x="2112762" y="2351323"/>
            <a:ext cx="1346192" cy="134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059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CF136-9E7C-4FA5-7510-F93D58E4B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1815D21-70E1-3606-1710-D199C3DD8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четврти: Предузимање акција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091CA1-2991-F10F-E4DB-62E21050F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 ради ништа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Корекција стварног резултата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Ревизија стандарда</a:t>
            </a:r>
            <a:endParaRPr lang="en-GB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FAD7BC-50E4-4221-94BD-193C9D14CABF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15763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D5B76-95A4-022C-E4DC-7FE645705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DCC2B06-6279-A85B-F98B-448A469DD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Врсте контроле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1F839-77EE-374A-8839-4ACA90AA9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Интерна и екстерна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Превентивна корективна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Стратешка и оперативна</a:t>
            </a:r>
            <a:endParaRPr lang="en-GB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32E88E5-C727-AA59-A2C4-7CBBDD125DB8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49866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420EA-8C68-2265-77F9-F7380821A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34C51B8-C280-3345-B745-B1564EDC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Пракса: Угоститељски објекти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F3B743-7471-57BA-3D26-233A96532E4D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B3E3D55-45A2-D239-FA39-6550F89D6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711" y="1131588"/>
            <a:ext cx="3341737" cy="3341737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EE11C0-C623-6625-79B2-392F8D7EB3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97384" y="1413638"/>
            <a:ext cx="4938024" cy="2777639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290592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6A7C3-452A-097D-8048-982D899F6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anced Scorecard (Kaplan &amp; Norton 1996) | Download Scientific Diagram">
            <a:extLst>
              <a:ext uri="{FF2B5EF4-FFF2-40B4-BE49-F238E27FC236}">
                <a16:creationId xmlns:a16="http://schemas.microsoft.com/office/drawing/2014/main" id="{9DF471C6-7155-E36A-77B4-6CBFAC11E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20715"/>
            <a:ext cx="5659537" cy="399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9EE3042-2045-64B0-B413-D00FB0CD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6617815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Балансирана карта успеха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22F9D6-9142-83CB-0C3D-2DDDF4D42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395" y="1494172"/>
            <a:ext cx="2647181" cy="264718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549A50-DC21-6C04-6D02-5E3CA0778800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66113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0B7FE-F09D-398A-2D53-AF947E1FB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D537D1E-BDF4-244B-EBF5-15E0C441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Четири основна корака контроле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CD8E3F-A066-2E40-73C7-B64A5902E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1049958"/>
            <a:ext cx="4464496" cy="101155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 и метода за мерење резултата</a:t>
            </a:r>
          </a:p>
          <a:p>
            <a:pPr marL="0" indent="0">
              <a:buNone/>
            </a:pP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34CD36-A2A7-A7C3-D8AB-D39DB7339398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Line arrow: Clockwise curve with solid fill">
            <a:extLst>
              <a:ext uri="{FF2B5EF4-FFF2-40B4-BE49-F238E27FC236}">
                <a16:creationId xmlns:a16="http://schemas.microsoft.com/office/drawing/2014/main" id="{7479D74A-8FB6-D81E-BB43-047027BE67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042625">
            <a:off x="5674545" y="15003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180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0A68D-6922-B850-A0F7-CC21A4407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3D78C21-79C6-5510-52BB-1CA530A8E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8201992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први: </a:t>
            </a:r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CFBFC91-99BE-1033-E0D7-6DA7BA2FF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69015"/>
            <a:ext cx="3682752" cy="7955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000" dirty="0">
                <a:solidFill>
                  <a:srgbClr val="FF0000"/>
                </a:solidFill>
              </a:rPr>
              <a:t>Физички стандарди или квантитативни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7FBA9-0B20-DEFB-08C9-B941865078B2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DFCF6F5-D55E-81F1-D5B9-E5E5DB28D85C}"/>
              </a:ext>
            </a:extLst>
          </p:cNvPr>
          <p:cNvSpPr txBox="1"/>
          <p:nvPr/>
        </p:nvSpPr>
        <p:spPr>
          <a:xfrm>
            <a:off x="474464" y="33528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GB" dirty="0"/>
          </a:p>
        </p:txBody>
      </p:sp>
      <p:sp>
        <p:nvSpPr>
          <p:cNvPr id="2" name="Content Placeholder 9">
            <a:extLst>
              <a:ext uri="{FF2B5EF4-FFF2-40B4-BE49-F238E27FC236}">
                <a16:creationId xmlns:a16="http://schemas.microsoft.com/office/drawing/2014/main" id="{227D66EC-67AE-A39B-F38A-92D6F5B65EE4}"/>
              </a:ext>
            </a:extLst>
          </p:cNvPr>
          <p:cNvSpPr txBox="1">
            <a:spLocks/>
          </p:cNvSpPr>
          <p:nvPr/>
        </p:nvSpPr>
        <p:spPr>
          <a:xfrm>
            <a:off x="4813176" y="1251321"/>
            <a:ext cx="3682752" cy="795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Квалитативни стандарди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BB9809D4-C191-CAAA-C686-B378A1397755}"/>
              </a:ext>
            </a:extLst>
          </p:cNvPr>
          <p:cNvSpPr txBox="1">
            <a:spLocks/>
          </p:cNvSpPr>
          <p:nvPr/>
        </p:nvSpPr>
        <p:spPr>
          <a:xfrm>
            <a:off x="5046464" y="3116221"/>
            <a:ext cx="3682752" cy="473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Cyrl-RS" sz="2000" dirty="0">
                <a:solidFill>
                  <a:srgbClr val="0070C0"/>
                </a:solidFill>
              </a:rPr>
              <a:t>Финансијски стандарди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71CCBEA-6DBE-1498-D785-FCCE170CCBA6}"/>
              </a:ext>
            </a:extLst>
          </p:cNvPr>
          <p:cNvSpPr txBox="1">
            <a:spLocks/>
          </p:cNvSpPr>
          <p:nvPr/>
        </p:nvSpPr>
        <p:spPr>
          <a:xfrm>
            <a:off x="447261" y="3222819"/>
            <a:ext cx="3682752" cy="473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Cyrl-RS" sz="2000" dirty="0">
                <a:solidFill>
                  <a:srgbClr val="92D050"/>
                </a:solidFill>
              </a:rPr>
              <a:t>Временски стандарди</a:t>
            </a:r>
          </a:p>
        </p:txBody>
      </p:sp>
      <p:pic>
        <p:nvPicPr>
          <p:cNvPr id="8" name="Graphic 7" descr="Body builder with solid fill">
            <a:extLst>
              <a:ext uri="{FF2B5EF4-FFF2-40B4-BE49-F238E27FC236}">
                <a16:creationId xmlns:a16="http://schemas.microsoft.com/office/drawing/2014/main" id="{E5D121F8-46A9-40D0-C175-36F9EB3754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91680" y="2138389"/>
            <a:ext cx="914400" cy="914400"/>
          </a:xfrm>
          <a:prstGeom prst="rect">
            <a:avLst/>
          </a:prstGeom>
        </p:spPr>
      </p:pic>
      <p:pic>
        <p:nvPicPr>
          <p:cNvPr id="14" name="Graphic 13" descr="Money with solid fill">
            <a:extLst>
              <a:ext uri="{FF2B5EF4-FFF2-40B4-BE49-F238E27FC236}">
                <a16:creationId xmlns:a16="http://schemas.microsoft.com/office/drawing/2014/main" id="{E9343C56-9D40-B770-740C-266F0CA52C7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72200" y="3478065"/>
            <a:ext cx="914400" cy="914400"/>
          </a:xfrm>
          <a:prstGeom prst="rect">
            <a:avLst/>
          </a:prstGeom>
        </p:spPr>
      </p:pic>
      <p:pic>
        <p:nvPicPr>
          <p:cNvPr id="16" name="Graphic 15" descr="Pants with solid fill">
            <a:extLst>
              <a:ext uri="{FF2B5EF4-FFF2-40B4-BE49-F238E27FC236}">
                <a16:creationId xmlns:a16="http://schemas.microsoft.com/office/drawing/2014/main" id="{982009E0-1E11-8688-DD53-F0895D8E32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97352" y="1725578"/>
            <a:ext cx="914400" cy="914400"/>
          </a:xfrm>
          <a:prstGeom prst="rect">
            <a:avLst/>
          </a:prstGeom>
        </p:spPr>
      </p:pic>
      <p:pic>
        <p:nvPicPr>
          <p:cNvPr id="18" name="Graphic 17" descr="Walk with solid fill">
            <a:extLst>
              <a:ext uri="{FF2B5EF4-FFF2-40B4-BE49-F238E27FC236}">
                <a16:creationId xmlns:a16="http://schemas.microsoft.com/office/drawing/2014/main" id="{F194B2F4-72B2-0DB4-26EA-E22E06B1BA2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27809" y="3537497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7878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CA30E-E699-F95B-406C-81F2C1BE2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etna - Hotel Divčibare">
            <a:extLst>
              <a:ext uri="{FF2B5EF4-FFF2-40B4-BE49-F238E27FC236}">
                <a16:creationId xmlns:a16="http://schemas.microsoft.com/office/drawing/2014/main" id="{415A8618-3A32-4ABB-0E31-47F452060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700"/>
            <a:ext cx="91440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0C662A9F-1705-97DC-1610-E6470D05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8201992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први: </a:t>
            </a:r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</a:t>
            </a:r>
            <a:endParaRPr lang="en-GB" sz="3600" b="1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F04D1B9-61FB-41B7-1D5C-C9402C3EAC60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5C5AF5D-2494-BFD3-04DC-750062223DDE}"/>
              </a:ext>
            </a:extLst>
          </p:cNvPr>
          <p:cNvSpPr txBox="1"/>
          <p:nvPr/>
        </p:nvSpPr>
        <p:spPr>
          <a:xfrm>
            <a:off x="474464" y="33528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GB" dirty="0"/>
          </a:p>
        </p:txBody>
      </p:sp>
      <p:pic>
        <p:nvPicPr>
          <p:cNvPr id="8" name="Graphic 7" descr="Body builder with solid fill">
            <a:extLst>
              <a:ext uri="{FF2B5EF4-FFF2-40B4-BE49-F238E27FC236}">
                <a16:creationId xmlns:a16="http://schemas.microsoft.com/office/drawing/2014/main" id="{927ADD45-7131-0003-37CA-567DF2CFA44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5576" y="1563638"/>
            <a:ext cx="1276672" cy="12766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phic 15" descr="Pants with solid fill">
            <a:extLst>
              <a:ext uri="{FF2B5EF4-FFF2-40B4-BE49-F238E27FC236}">
                <a16:creationId xmlns:a16="http://schemas.microsoft.com/office/drawing/2014/main" id="{115EC5F1-ABE8-5D00-5B41-5A729637076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95735" y="1704373"/>
            <a:ext cx="1085191" cy="10851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Graphic 17" descr="Walk with solid fill">
            <a:extLst>
              <a:ext uri="{FF2B5EF4-FFF2-40B4-BE49-F238E27FC236}">
                <a16:creationId xmlns:a16="http://schemas.microsoft.com/office/drawing/2014/main" id="{3B66E5A5-318E-AB1A-1149-59929DFD58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827" y="3102508"/>
            <a:ext cx="1368152" cy="13681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phic 10" descr="Money with solid fill">
            <a:extLst>
              <a:ext uri="{FF2B5EF4-FFF2-40B4-BE49-F238E27FC236}">
                <a16:creationId xmlns:a16="http://schemas.microsoft.com/office/drawing/2014/main" id="{AA57C8D1-8917-5774-2A09-190879BA79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95736" y="3179568"/>
            <a:ext cx="1085191" cy="10851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3404521-1042-8D6B-96C7-B52032840D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2791" y="1651847"/>
            <a:ext cx="2626811" cy="2643758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8196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45E08-DA12-09B4-32C2-078A95CFD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8323605-7659-FBC6-EBF4-17A1FCC4D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Четири основна корака контроле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0B80E1-9C32-2F2B-EE54-143DA3C44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1049958"/>
            <a:ext cx="4464496" cy="101155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 и метода за мерење резултата</a:t>
            </a:r>
          </a:p>
          <a:p>
            <a:pPr marL="0" indent="0">
              <a:buNone/>
            </a:pP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B38B4F9-A212-5530-6C7E-738871BF1A07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Line arrow: Clockwise curve with solid fill">
            <a:extLst>
              <a:ext uri="{FF2B5EF4-FFF2-40B4-BE49-F238E27FC236}">
                <a16:creationId xmlns:a16="http://schemas.microsoft.com/office/drawing/2014/main" id="{0D1AF48C-484B-D0A6-2206-926882A5205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042625">
            <a:off x="5674545" y="1500397"/>
            <a:ext cx="914400" cy="91440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19D4EA6-13EF-9C79-0B61-6680EDD9FDCC}"/>
              </a:ext>
            </a:extLst>
          </p:cNvPr>
          <p:cNvSpPr txBox="1">
            <a:spLocks/>
          </p:cNvSpPr>
          <p:nvPr/>
        </p:nvSpPr>
        <p:spPr>
          <a:xfrm>
            <a:off x="3411194" y="2346185"/>
            <a:ext cx="4464496" cy="10115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Мерење резултата и перформанси организације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Graphic 2" descr="Line arrow: Counter-clockwise curve with solid fill">
            <a:extLst>
              <a:ext uri="{FF2B5EF4-FFF2-40B4-BE49-F238E27FC236}">
                <a16:creationId xmlns:a16="http://schemas.microsoft.com/office/drawing/2014/main" id="{FE775EC2-631D-CAFD-CFB7-FA9CD4B0D03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791277">
            <a:off x="2112762" y="2351323"/>
            <a:ext cx="1346192" cy="134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53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C022B-A39D-AB35-2EE6-F5D0D8295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7460461-535F-83A2-B824-08C972928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други: </a:t>
            </a:r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Мерење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D8DCFD-9379-2171-D12D-9F16C2916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Лично посматрање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Статистички извештаји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Усмени извештаји</a:t>
            </a: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Писмени извештаји</a:t>
            </a:r>
            <a:endParaRPr lang="en-GB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ED59DCE-782D-FE0A-1E8F-7EF8B99C35D4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23418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498D2-F380-042B-9E54-30373007D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etna - Hotel Divčibare">
            <a:extLst>
              <a:ext uri="{FF2B5EF4-FFF2-40B4-BE49-F238E27FC236}">
                <a16:creationId xmlns:a16="http://schemas.microsoft.com/office/drawing/2014/main" id="{8A4B1AAC-2E79-EA71-02F6-DBEC52C84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700"/>
            <a:ext cx="91440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0C7CCC45-38C6-2E48-E74B-465ADF92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464" y="483518"/>
            <a:ext cx="8201992" cy="370761"/>
          </a:xfrm>
        </p:spPr>
        <p:txBody>
          <a:bodyPr>
            <a:normAutofit fontScale="90000"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други: </a:t>
            </a:r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Мерење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E2B4EF-F90B-A8A9-C099-2E2CD7D95A11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90560BC-E2B9-FC4F-A4A6-96C58E6A7A00}"/>
              </a:ext>
            </a:extLst>
          </p:cNvPr>
          <p:cNvSpPr txBox="1"/>
          <p:nvPr/>
        </p:nvSpPr>
        <p:spPr>
          <a:xfrm>
            <a:off x="474464" y="33528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GB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A9DF95-1594-03BE-8D58-6D7A29472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sr-Cyrl-R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Лично посматрање</a:t>
            </a:r>
          </a:p>
          <a:p>
            <a:r>
              <a:rPr lang="sr-Cyrl-R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Статистички извештаји</a:t>
            </a:r>
          </a:p>
          <a:p>
            <a:r>
              <a:rPr lang="sr-Cyrl-R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Усмени извештаји</a:t>
            </a:r>
          </a:p>
          <a:p>
            <a:r>
              <a:rPr lang="sr-Cyrl-R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Писмени извештаји</a:t>
            </a:r>
            <a:endParaRPr lang="en-GB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E8C7C0-090A-31A5-B3EA-6EB14B2671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6136" y="1563638"/>
            <a:ext cx="2769904" cy="2787774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9013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76526-42FB-2ADD-421E-497FE570F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81A07B2-5E9F-5533-4403-5276DA00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Четири основна корака контроле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230D56-046B-8A34-569F-10BD55864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1049958"/>
            <a:ext cx="4464496" cy="101155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Утврђивање стандарда и метода за мерење резултата</a:t>
            </a:r>
          </a:p>
          <a:p>
            <a:pPr marL="0" indent="0">
              <a:buNone/>
            </a:pP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05E2A3-AB03-9C06-ACF2-3C9B88D2F31E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Line arrow: Clockwise curve with solid fill">
            <a:extLst>
              <a:ext uri="{FF2B5EF4-FFF2-40B4-BE49-F238E27FC236}">
                <a16:creationId xmlns:a16="http://schemas.microsoft.com/office/drawing/2014/main" id="{58828410-4DE0-FA7D-B0D6-AAB8431951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1042625">
            <a:off x="5674545" y="1500397"/>
            <a:ext cx="914400" cy="91440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449DE86-C9E8-4752-1082-2141B771096F}"/>
              </a:ext>
            </a:extLst>
          </p:cNvPr>
          <p:cNvSpPr txBox="1">
            <a:spLocks/>
          </p:cNvSpPr>
          <p:nvPr/>
        </p:nvSpPr>
        <p:spPr>
          <a:xfrm>
            <a:off x="3411194" y="2346185"/>
            <a:ext cx="4464496" cy="10115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Мерење резултата и перформанси организације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4833E07-DF38-0AF8-ACCC-A542B4865E9F}"/>
              </a:ext>
            </a:extLst>
          </p:cNvPr>
          <p:cNvSpPr txBox="1">
            <a:spLocks/>
          </p:cNvSpPr>
          <p:nvPr/>
        </p:nvSpPr>
        <p:spPr>
          <a:xfrm>
            <a:off x="179512" y="2445900"/>
            <a:ext cx="2880319" cy="10115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sr-Cyrl-RS" sz="2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Поређење резултата</a:t>
            </a:r>
            <a:endParaRPr lang="en-GB" sz="2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Graphic 2" descr="Line arrow: Counter-clockwise curve with solid fill">
            <a:extLst>
              <a:ext uri="{FF2B5EF4-FFF2-40B4-BE49-F238E27FC236}">
                <a16:creationId xmlns:a16="http://schemas.microsoft.com/office/drawing/2014/main" id="{A72DA97A-64E4-F9BA-86FA-07D14A5E19E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791277">
            <a:off x="2112762" y="2351323"/>
            <a:ext cx="1346192" cy="134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498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7DE74-9530-E232-7A2C-76520579C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A312D48-DA06-D56F-C9D2-E9A2E7963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Корак трећи: Упоређивање</a:t>
            </a:r>
            <a:endParaRPr lang="en-GB" sz="3600" b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965E46-E88B-692C-239E-76EC2EC7E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Актуелно версус Планирано</a:t>
            </a:r>
            <a:endParaRPr lang="en-GB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087E88-4B6F-0CCD-A7AC-8698B6684C45}"/>
              </a:ext>
            </a:extLst>
          </p:cNvPr>
          <p:cNvCxnSpPr/>
          <p:nvPr/>
        </p:nvCxnSpPr>
        <p:spPr>
          <a:xfrm>
            <a:off x="323528" y="483518"/>
            <a:ext cx="0" cy="36004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Kontrolne karte kao sredstvo statističke kontrole kvaliteta">
            <a:extLst>
              <a:ext uri="{FF2B5EF4-FFF2-40B4-BE49-F238E27FC236}">
                <a16:creationId xmlns:a16="http://schemas.microsoft.com/office/drawing/2014/main" id="{7AA5CB9A-9B47-5B5F-5DF0-C9D91BDDF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23678"/>
            <a:ext cx="6057717" cy="2897982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40950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14627</TotalTime>
  <Words>191</Words>
  <Application>Microsoft Office PowerPoint</Application>
  <PresentationFormat>On-screen Show (16:9)</PresentationFormat>
  <Paragraphs>61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Calibri</vt:lpstr>
      <vt:lpstr>Cambria</vt:lpstr>
      <vt:lpstr>Ink Free</vt:lpstr>
      <vt:lpstr>Office Theme</vt:lpstr>
      <vt:lpstr>Менаџмент </vt:lpstr>
      <vt:lpstr>Четири основна корака контроле</vt:lpstr>
      <vt:lpstr>Корак први: Утврђивање стандарда</vt:lpstr>
      <vt:lpstr>Корак први: Утврђивање стандарда</vt:lpstr>
      <vt:lpstr>Четири основна корака контроле</vt:lpstr>
      <vt:lpstr>Корак други: Мерење</vt:lpstr>
      <vt:lpstr>Корак други: Мерење</vt:lpstr>
      <vt:lpstr>Четири основна корака контроле</vt:lpstr>
      <vt:lpstr>Корак трећи: Упоређивање</vt:lpstr>
      <vt:lpstr>Четири основна корака контроле</vt:lpstr>
      <vt:lpstr>Корак четврти: Предузимање акција</vt:lpstr>
      <vt:lpstr>Врсте контроле</vt:lpstr>
      <vt:lpstr>Пракса: Угоститељски објекти</vt:lpstr>
      <vt:lpstr>Балансирана карта успеха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Менаџмент људских ресурса</dc:title>
  <dc:creator>MV_Vlada</dc:creator>
  <cp:lastModifiedBy>Arijana Skoric</cp:lastModifiedBy>
  <cp:revision>87</cp:revision>
  <dcterms:created xsi:type="dcterms:W3CDTF">2025-09-30T12:52:39Z</dcterms:created>
  <dcterms:modified xsi:type="dcterms:W3CDTF">2026-04-25T07:39:40Z</dcterms:modified>
</cp:coreProperties>
</file>