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15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64BE9-B853-4D81-B105-EE7FCC7C2FB9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5CF2B-9454-4C76-9900-45C116926A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68714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64BE9-B853-4D81-B105-EE7FCC7C2FB9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5CF2B-9454-4C76-9900-45C116926A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61796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64BE9-B853-4D81-B105-EE7FCC7C2FB9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5CF2B-9454-4C76-9900-45C116926A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33228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990600"/>
            <a:ext cx="103632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67EA81C7-C57B-4C07-AAD3-3D7E4681AD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914400" y="2393950"/>
            <a:ext cx="103632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4323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065177-81B6-4707-A0C4-69187E1DF4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09324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C780D1-586A-46A6-AE85-51E3F65846B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62103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6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01239-1001-463D-B700-5B803BCD9AA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2850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9ED73B-06E8-434B-949C-641A7DE386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48443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84929A-9573-4658-92EE-064E201973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99389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69663B-4FAD-4FF0-B8E3-67AD5A525FD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6377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89BC00-E7D9-4D3F-8424-40E33DDBC99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806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64BE9-B853-4D81-B105-EE7FCC7C2FB9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5CF2B-9454-4C76-9900-45C116926A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79300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373A2-43A8-4189-8817-48DDB1B65C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68644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8DCD53-45CE-4150-ACB5-C2FCC52D922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7766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5118" y="304800"/>
            <a:ext cx="2669116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5651" y="304800"/>
            <a:ext cx="7806267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C8AF4-7067-4DC0-894D-CDA80D07C1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6999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64BE9-B853-4D81-B105-EE7FCC7C2FB9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5CF2B-9454-4C76-9900-45C116926A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98722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64BE9-B853-4D81-B105-EE7FCC7C2FB9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5CF2B-9454-4C76-9900-45C116926A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01567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64BE9-B853-4D81-B105-EE7FCC7C2FB9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5CF2B-9454-4C76-9900-45C116926A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06687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64BE9-B853-4D81-B105-EE7FCC7C2FB9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5CF2B-9454-4C76-9900-45C116926A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22707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64BE9-B853-4D81-B105-EE7FCC7C2FB9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5CF2B-9454-4C76-9900-45C116926A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23727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64BE9-B853-4D81-B105-EE7FCC7C2FB9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5CF2B-9454-4C76-9900-45C116926A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15922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64BE9-B853-4D81-B105-EE7FCC7C2FB9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5CF2B-9454-4C76-9900-45C116926A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84904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64BE9-B853-4D81-B105-EE7FCC7C2FB9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5CF2B-9454-4C76-9900-45C116926A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21058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6233" y="304801"/>
            <a:ext cx="10668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752600"/>
            <a:ext cx="10668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812800" y="1566864"/>
            <a:ext cx="10610851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V="1">
            <a:off x="812800" y="6172200"/>
            <a:ext cx="105664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D6EAFE-92FC-496E-99F4-B4C58B866F3C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890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x-none" b="1" dirty="0" smtClean="0"/>
              <a:t>V nedelja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x-none" b="1" dirty="0" smtClean="0"/>
              <a:t>Ugovaranje osiguranja</a:t>
            </a:r>
          </a:p>
          <a:p>
            <a:r>
              <a:rPr lang="x-none" dirty="0" smtClean="0"/>
              <a:t>Pravo osiguranja, P.Šulejić, (str.)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7808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Pravna priroda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b="1" dirty="0" smtClean="0"/>
              <a:t>Osiguranik</a:t>
            </a:r>
            <a:r>
              <a:rPr lang="sr-Latn-CS" dirty="0" smtClean="0"/>
              <a:t> pod određenim uslovima </a:t>
            </a:r>
            <a:r>
              <a:rPr lang="sr-Latn-CS" dirty="0" smtClean="0">
                <a:solidFill>
                  <a:srgbClr val="FF0000"/>
                </a:solidFill>
              </a:rPr>
              <a:t>može zahtevati otkupnu vrednost polise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sr-Latn-CS" dirty="0" smtClean="0"/>
              <a:t>(npr. ako su plaćene bar tri godišnje premije)</a:t>
            </a:r>
          </a:p>
          <a:p>
            <a:r>
              <a:rPr lang="sr-Latn-CS" dirty="0" smtClean="0">
                <a:solidFill>
                  <a:srgbClr val="FF0000"/>
                </a:solidFill>
              </a:rPr>
              <a:t>Uslov </a:t>
            </a:r>
            <a:r>
              <a:rPr lang="sr-Latn-CS" dirty="0" smtClean="0"/>
              <a:t>- može biti plaćene bar tri godišnje premije</a:t>
            </a:r>
          </a:p>
          <a:p>
            <a:pPr>
              <a:buNone/>
            </a:pPr>
            <a:r>
              <a:rPr lang="sr-Latn-CS" b="1" dirty="0" smtClean="0"/>
              <a:t>3. Osiguranje i jemstvo</a:t>
            </a:r>
            <a:endParaRPr lang="en-US" b="1" dirty="0" smtClean="0"/>
          </a:p>
          <a:p>
            <a:r>
              <a:rPr lang="sr-Latn-CS" sz="3200" dirty="0"/>
              <a:t>Osiguranje </a:t>
            </a:r>
            <a:r>
              <a:rPr lang="sr-Latn-CS" sz="3200" dirty="0">
                <a:solidFill>
                  <a:srgbClr val="FF0000"/>
                </a:solidFill>
              </a:rPr>
              <a:t>obuhvata i jemstvo</a:t>
            </a:r>
            <a:endParaRPr lang="en-US" sz="3200" dirty="0">
              <a:solidFill>
                <a:srgbClr val="FF0000"/>
              </a:solidFill>
            </a:endParaRPr>
          </a:p>
          <a:p>
            <a:r>
              <a:rPr lang="en-US" b="1" dirty="0" err="1" smtClean="0"/>
              <a:t>Ugovor</a:t>
            </a:r>
            <a:r>
              <a:rPr lang="en-US" b="1" dirty="0" smtClean="0"/>
              <a:t> o </a:t>
            </a:r>
            <a:r>
              <a:rPr lang="en-US" b="1" dirty="0" err="1" smtClean="0"/>
              <a:t>jemstvu</a:t>
            </a:r>
            <a:r>
              <a:rPr lang="en-US" b="1" dirty="0" smtClean="0"/>
              <a:t> </a:t>
            </a:r>
            <a:r>
              <a:rPr lang="en-US" dirty="0" smtClean="0"/>
              <a:t>– </a:t>
            </a:r>
            <a:r>
              <a:rPr lang="en-US" dirty="0" err="1" smtClean="0"/>
              <a:t>ugovor</a:t>
            </a:r>
            <a:r>
              <a:rPr lang="en-US" dirty="0" smtClean="0"/>
              <a:t> </a:t>
            </a:r>
            <a:r>
              <a:rPr lang="sr-Latn-CS" dirty="0" smtClean="0"/>
              <a:t>između </a:t>
            </a:r>
            <a:r>
              <a:rPr lang="sr-Latn-CS" dirty="0" smtClean="0">
                <a:solidFill>
                  <a:srgbClr val="FF0000"/>
                </a:solidFill>
              </a:rPr>
              <a:t>poverioca i jemca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951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Pravna priroda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b="1" dirty="0" smtClean="0"/>
              <a:t>Jemac</a:t>
            </a:r>
            <a:r>
              <a:rPr lang="sr-Latn-CS" dirty="0" smtClean="0"/>
              <a:t> se obavezuje da će </a:t>
            </a:r>
            <a:r>
              <a:rPr lang="sr-Latn-CS" dirty="0" smtClean="0">
                <a:solidFill>
                  <a:srgbClr val="FF0000"/>
                </a:solidFill>
              </a:rPr>
              <a:t>prema poveriocu</a:t>
            </a:r>
            <a:r>
              <a:rPr lang="sr-Latn-CS" dirty="0" smtClean="0"/>
              <a:t> </a:t>
            </a:r>
            <a:r>
              <a:rPr lang="sr-Latn-CS" dirty="0" smtClean="0">
                <a:solidFill>
                  <a:srgbClr val="92D050"/>
                </a:solidFill>
              </a:rPr>
              <a:t>ispuniti dospelu obavezu dužnika </a:t>
            </a:r>
          </a:p>
          <a:p>
            <a:r>
              <a:rPr lang="sr-Latn-CS" b="1" dirty="0" smtClean="0"/>
              <a:t>Ukoliko to dužnik ne učini</a:t>
            </a:r>
          </a:p>
          <a:p>
            <a:r>
              <a:rPr lang="sr-Latn-CS" dirty="0" smtClean="0"/>
              <a:t>Lice koje preuzima jemstvo – </a:t>
            </a:r>
            <a:r>
              <a:rPr lang="sr-Latn-CS" dirty="0" smtClean="0">
                <a:solidFill>
                  <a:srgbClr val="FF0000"/>
                </a:solidFill>
              </a:rPr>
              <a:t>jemac</a:t>
            </a:r>
          </a:p>
          <a:p>
            <a:r>
              <a:rPr lang="sr-Latn-CS" dirty="0" smtClean="0"/>
              <a:t>Lice za čiji se dug jemči - </a:t>
            </a:r>
            <a:r>
              <a:rPr lang="sr-Latn-CS" dirty="0" smtClean="0">
                <a:solidFill>
                  <a:srgbClr val="FF0000"/>
                </a:solidFill>
              </a:rPr>
              <a:t>glavni dužnik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0970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Pravna priroda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sz="2800" b="1" dirty="0"/>
              <a:t>Osiguranje se razlikuje od jemstva</a:t>
            </a:r>
          </a:p>
          <a:p>
            <a:r>
              <a:rPr lang="sr-Latn-CS" sz="2800" b="1" dirty="0"/>
              <a:t>Jemstvo</a:t>
            </a:r>
            <a:r>
              <a:rPr lang="sr-Latn-CS" sz="2800" dirty="0"/>
              <a:t> predpostavlja </a:t>
            </a:r>
            <a:r>
              <a:rPr lang="sr-Latn-CS" sz="2800" dirty="0">
                <a:solidFill>
                  <a:srgbClr val="FF0000"/>
                </a:solidFill>
              </a:rPr>
              <a:t>postojanje obaveze glavnog dužnika</a:t>
            </a:r>
          </a:p>
          <a:p>
            <a:r>
              <a:rPr lang="sr-Latn-CS" sz="2800" dirty="0">
                <a:solidFill>
                  <a:srgbClr val="FF0000"/>
                </a:solidFill>
              </a:rPr>
              <a:t>Jemac </a:t>
            </a:r>
            <a:r>
              <a:rPr lang="sr-Latn-CS" sz="2800" dirty="0"/>
              <a:t>se pojavljuje ako glavni dužnik ne ispuni obavezu</a:t>
            </a:r>
          </a:p>
          <a:p>
            <a:r>
              <a:rPr lang="sr-Latn-CS" sz="2800" b="1" dirty="0"/>
              <a:t>Osiguravač </a:t>
            </a:r>
            <a:r>
              <a:rPr lang="sr-Latn-CS" sz="2800" dirty="0">
                <a:solidFill>
                  <a:srgbClr val="FF0000"/>
                </a:solidFill>
              </a:rPr>
              <a:t>ne obezbeđuje tuđu </a:t>
            </a:r>
            <a:r>
              <a:rPr lang="sr-Latn-CS" sz="2800" dirty="0" smtClean="0">
                <a:solidFill>
                  <a:srgbClr val="FF0000"/>
                </a:solidFill>
              </a:rPr>
              <a:t>obavezu, </a:t>
            </a:r>
            <a:r>
              <a:rPr lang="sr-Latn-CS" sz="2800" b="1" dirty="0" smtClean="0">
                <a:solidFill>
                  <a:schemeClr val="tx2"/>
                </a:solidFill>
              </a:rPr>
              <a:t>n</a:t>
            </a:r>
            <a:r>
              <a:rPr lang="sr-Latn-CS" sz="2800" b="1" dirty="0" smtClean="0"/>
              <a:t>ego </a:t>
            </a:r>
            <a:r>
              <a:rPr lang="sr-Latn-CS" sz="2800" b="1" dirty="0"/>
              <a:t>ispunjava svoju sopstvenu obavezu koja nastaje samostalno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3804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Osobine ugovora o osiguranju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pPr>
              <a:buNone/>
            </a:pPr>
            <a:r>
              <a:rPr lang="sr-Latn-CS" sz="2800" b="1" dirty="0">
                <a:cs typeface="Times New Roman" pitchFamily="18" charset="0"/>
              </a:rPr>
              <a:t>1</a:t>
            </a:r>
            <a:r>
              <a:rPr lang="sr-Latn-CS" sz="2800" b="1" dirty="0" smtClean="0">
                <a:cs typeface="Times New Roman" pitchFamily="18" charset="0"/>
              </a:rPr>
              <a:t>. Ugovor </a:t>
            </a:r>
            <a:r>
              <a:rPr lang="sr-Latn-CS" sz="2800" b="1" dirty="0">
                <a:cs typeface="Times New Roman" pitchFamily="18" charset="0"/>
              </a:rPr>
              <a:t>o osiguranju je dvostrano teretni (sinalagmatični) ugovor</a:t>
            </a:r>
          </a:p>
          <a:p>
            <a:r>
              <a:rPr lang="sr-Latn-CS" sz="2800" b="1" dirty="0">
                <a:cs typeface="Times New Roman" pitchFamily="18" charset="0"/>
              </a:rPr>
              <a:t>Ugovorom o osiguranju </a:t>
            </a:r>
            <a:r>
              <a:rPr lang="sr-Latn-CS" sz="2800" dirty="0">
                <a:cs typeface="Times New Roman" pitchFamily="18" charset="0"/>
              </a:rPr>
              <a:t>nastaju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obaveze za obe ugovorne strane </a:t>
            </a:r>
          </a:p>
          <a:p>
            <a:r>
              <a:rPr lang="sr-Latn-CS" sz="2800" b="1" dirty="0">
                <a:cs typeface="Times New Roman" pitchFamily="18" charset="0"/>
              </a:rPr>
              <a:t>Osiguranik</a:t>
            </a:r>
            <a:r>
              <a:rPr lang="sr-Latn-CS" sz="2800" dirty="0">
                <a:cs typeface="Times New Roman" pitchFamily="18" charset="0"/>
              </a:rPr>
              <a:t> se obavezuje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da plaća premije</a:t>
            </a:r>
            <a:r>
              <a:rPr lang="sr-Latn-CS" sz="2800" dirty="0">
                <a:cs typeface="Times New Roman" pitchFamily="18" charset="0"/>
              </a:rPr>
              <a:t> osiguranja</a:t>
            </a:r>
          </a:p>
          <a:p>
            <a:r>
              <a:rPr lang="sr-Latn-CS" sz="2800" b="1" dirty="0">
                <a:cs typeface="Times New Roman" pitchFamily="18" charset="0"/>
              </a:rPr>
              <a:t>Osiguravač </a:t>
            </a:r>
            <a:r>
              <a:rPr lang="sr-Latn-CS" sz="2800" dirty="0">
                <a:cs typeface="Times New Roman" pitchFamily="18" charset="0"/>
              </a:rPr>
              <a:t>da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snosi posledice ostvarivanja određenog rizika</a:t>
            </a:r>
          </a:p>
          <a:p>
            <a:pPr marL="228600" indent="-228600" eaLnBrk="0" hangingPunct="0">
              <a:tabLst>
                <a:tab pos="457200" algn="l"/>
              </a:tabLst>
            </a:pPr>
            <a:r>
              <a:rPr lang="en-US" sz="2800" dirty="0">
                <a:cs typeface="Times New Roman" pitchFamily="18" charset="0"/>
              </a:rPr>
              <a:t>	</a:t>
            </a:r>
            <a:r>
              <a:rPr lang="sr-Latn-CS" sz="2800" dirty="0">
                <a:cs typeface="Times New Roman" pitchFamily="18" charset="0"/>
              </a:rPr>
              <a:t>To su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osnovne obaveze ugovornih strana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3461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Osobine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sz="3200" dirty="0">
                <a:cs typeface="Times New Roman" pitchFamily="18" charset="0"/>
              </a:rPr>
              <a:t>Postoji čitav </a:t>
            </a:r>
            <a:r>
              <a:rPr lang="sr-Latn-CS" sz="3200" b="1" dirty="0">
                <a:cs typeface="Times New Roman" pitchFamily="18" charset="0"/>
              </a:rPr>
              <a:t>niz drugih obaveza</a:t>
            </a:r>
          </a:p>
          <a:p>
            <a:r>
              <a:rPr lang="sr-Latn-CS" sz="3200" b="1" dirty="0">
                <a:cs typeface="Times New Roman" pitchFamily="18" charset="0"/>
              </a:rPr>
              <a:t>Na strani osiguranika</a:t>
            </a:r>
            <a:r>
              <a:rPr lang="sr-Latn-CS" sz="3200" dirty="0">
                <a:cs typeface="Times New Roman" pitchFamily="18" charset="0"/>
              </a:rPr>
              <a:t>: obaveštavanje o osiguranom slučaju, preduzimanjem mera spasavanja, itd.</a:t>
            </a:r>
          </a:p>
          <a:p>
            <a:r>
              <a:rPr lang="sr-Latn-CS" sz="3200" b="1" dirty="0">
                <a:cs typeface="Times New Roman" pitchFamily="18" charset="0"/>
              </a:rPr>
              <a:t>Na strani osiguravača</a:t>
            </a:r>
            <a:r>
              <a:rPr lang="sr-Latn-CS" sz="3200" dirty="0">
                <a:cs typeface="Times New Roman" pitchFamily="18" charset="0"/>
              </a:rPr>
              <a:t>: snošenje troškova spasavanja, stvaranje rezervi, itd.</a:t>
            </a:r>
            <a:endParaRPr lang="sr-Latn-CS" sz="3200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553601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Osobine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2800" b="1" dirty="0">
                <a:cs typeface="Times New Roman" pitchFamily="18" charset="0"/>
              </a:rPr>
              <a:t>Obaveze jedne strane </a:t>
            </a:r>
            <a:r>
              <a:rPr lang="sr-Latn-CS" sz="2800" dirty="0">
                <a:cs typeface="Times New Roman" pitchFamily="18" charset="0"/>
              </a:rPr>
              <a:t>čine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osnov obaveze druge strane </a:t>
            </a:r>
          </a:p>
          <a:p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Obaveze ugovornih strana su uzajamno vezane</a:t>
            </a:r>
          </a:p>
          <a:p>
            <a:r>
              <a:rPr lang="sr-Latn-CS" sz="2800" b="1" dirty="0"/>
              <a:t>Pravne posledice dvostrano teretnih ugovora:</a:t>
            </a:r>
          </a:p>
          <a:p>
            <a:r>
              <a:rPr lang="sr-Latn-CS" sz="2800" b="1" dirty="0" smtClean="0"/>
              <a:t>Neispunjavanje </a:t>
            </a:r>
            <a:r>
              <a:rPr lang="sr-Latn-CS" sz="2800" dirty="0">
                <a:solidFill>
                  <a:srgbClr val="FF0000"/>
                </a:solidFill>
              </a:rPr>
              <a:t>obaveze jedne strane,</a:t>
            </a:r>
            <a:r>
              <a:rPr lang="sr-Latn-CS" sz="2800" dirty="0"/>
              <a:t> daje </a:t>
            </a:r>
            <a:r>
              <a:rPr lang="sr-Latn-CS" sz="2800" b="1" dirty="0"/>
              <a:t>pravo drugoj strani </a:t>
            </a:r>
            <a:r>
              <a:rPr lang="sr-Latn-CS" sz="2800" dirty="0">
                <a:solidFill>
                  <a:srgbClr val="FF0000"/>
                </a:solidFill>
              </a:rPr>
              <a:t>da istakne prigovor neispunjenja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14020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Osobine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3200" b="1" dirty="0"/>
              <a:t>Jedna ugovorna strana </a:t>
            </a:r>
            <a:r>
              <a:rPr lang="sr-Latn-CS" sz="3200" dirty="0">
                <a:solidFill>
                  <a:srgbClr val="FF0000"/>
                </a:solidFill>
              </a:rPr>
              <a:t>ne može tražiti ispunjenje obaveze druge strane </a:t>
            </a:r>
            <a:r>
              <a:rPr lang="sr-Latn-CS" sz="3200" b="1" dirty="0"/>
              <a:t>ako sama nije ispunila svoju obavezu</a:t>
            </a:r>
          </a:p>
          <a:p>
            <a:r>
              <a:rPr lang="sr-Latn-CS" sz="3200" b="1" dirty="0"/>
              <a:t>Kod ovih ugovora </a:t>
            </a:r>
            <a:r>
              <a:rPr lang="sr-Latn-CS" sz="3200" dirty="0"/>
              <a:t>može se </a:t>
            </a:r>
            <a:r>
              <a:rPr lang="sr-Latn-CS" sz="3200" dirty="0">
                <a:solidFill>
                  <a:srgbClr val="FF0000"/>
                </a:solidFill>
              </a:rPr>
              <a:t>tražiti raskid zbog neizvršenja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74365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Osobine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pPr>
              <a:buNone/>
            </a:pPr>
            <a:r>
              <a:rPr lang="sr-Cyrl-CS" sz="2400" b="1" dirty="0">
                <a:cs typeface="Times New Roman" pitchFamily="18" charset="0"/>
              </a:rPr>
              <a:t>2</a:t>
            </a:r>
            <a:r>
              <a:rPr lang="en-US" sz="2400" b="1" dirty="0">
                <a:cs typeface="Times New Roman" pitchFamily="18" charset="0"/>
              </a:rPr>
              <a:t>. </a:t>
            </a:r>
            <a:r>
              <a:rPr lang="sr-Latn-CS" sz="2400" b="1" dirty="0">
                <a:cs typeface="Times New Roman" pitchFamily="18" charset="0"/>
              </a:rPr>
              <a:t>Ugovor o osiguranju je delimično aleatoran</a:t>
            </a:r>
            <a:endParaRPr lang="en-US" sz="2400" b="1" dirty="0">
              <a:cs typeface="Times New Roman" pitchFamily="18" charset="0"/>
            </a:endParaRPr>
          </a:p>
          <a:p>
            <a:r>
              <a:rPr lang="sr-Latn-CS" sz="2400" b="1" dirty="0">
                <a:cs typeface="Times New Roman" pitchFamily="18" charset="0"/>
              </a:rPr>
              <a:t>Aleatornost </a:t>
            </a:r>
            <a:r>
              <a:rPr lang="en-US" sz="2400" b="1" dirty="0">
                <a:cs typeface="Times New Roman" pitchFamily="18" charset="0"/>
              </a:rPr>
              <a:t>- </a:t>
            </a:r>
            <a:r>
              <a:rPr lang="sr-Latn-CS" sz="2400" dirty="0">
                <a:cs typeface="Times New Roman" pitchFamily="18" charset="0"/>
              </a:rPr>
              <a:t>najspornije pitanje ugovora o osiguranju</a:t>
            </a:r>
            <a:endParaRPr lang="en-US" sz="2400" dirty="0">
              <a:cs typeface="Times New Roman" pitchFamily="18" charset="0"/>
            </a:endParaRPr>
          </a:p>
          <a:p>
            <a:r>
              <a:rPr lang="sr-Latn-CS" sz="2400" b="1" dirty="0">
                <a:cs typeface="Times New Roman" pitchFamily="18" charset="0"/>
              </a:rPr>
              <a:t>Kod aleatornih ugovora </a:t>
            </a:r>
            <a:r>
              <a:rPr lang="sr-Latn-CS" sz="2400" dirty="0">
                <a:solidFill>
                  <a:srgbClr val="FF0000"/>
                </a:solidFill>
                <a:cs typeface="Times New Roman" pitchFamily="18" charset="0"/>
              </a:rPr>
              <a:t>u momentu zaključenja </a:t>
            </a:r>
            <a:r>
              <a:rPr lang="sr-Latn-CS" sz="2400" b="1" dirty="0">
                <a:cs typeface="Times New Roman" pitchFamily="18" charset="0"/>
              </a:rPr>
              <a:t>nisu poznata </a:t>
            </a:r>
            <a:r>
              <a:rPr lang="sr-Latn-CS" sz="2400" dirty="0">
                <a:solidFill>
                  <a:srgbClr val="FF0000"/>
                </a:solidFill>
                <a:cs typeface="Times New Roman" pitchFamily="18" charset="0"/>
              </a:rPr>
              <a:t>visina</a:t>
            </a:r>
            <a:r>
              <a:rPr lang="sr-Latn-CS" sz="2400" dirty="0">
                <a:cs typeface="Times New Roman" pitchFamily="18" charset="0"/>
              </a:rPr>
              <a:t> i </a:t>
            </a:r>
            <a:r>
              <a:rPr lang="sr-Latn-CS" sz="2400" dirty="0">
                <a:solidFill>
                  <a:srgbClr val="FF0000"/>
                </a:solidFill>
                <a:cs typeface="Times New Roman" pitchFamily="18" charset="0"/>
              </a:rPr>
              <a:t>uzajamni odnos </a:t>
            </a:r>
            <a:r>
              <a:rPr lang="sr-Latn-CS" sz="2400" b="1" dirty="0">
                <a:cs typeface="Times New Roman" pitchFamily="18" charset="0"/>
              </a:rPr>
              <a:t>prestacija ugovornih strana</a:t>
            </a:r>
            <a:endParaRPr lang="en-US" sz="2400" b="1" dirty="0">
              <a:cs typeface="Times New Roman" pitchFamily="18" charset="0"/>
            </a:endParaRPr>
          </a:p>
          <a:p>
            <a:r>
              <a:rPr lang="en-US" sz="2400" b="1" dirty="0" err="1">
                <a:cs typeface="Times New Roman" pitchFamily="18" charset="0"/>
              </a:rPr>
              <a:t>Od</a:t>
            </a:r>
            <a:r>
              <a:rPr lang="sr-Latn-CS" sz="2400" b="1" dirty="0">
                <a:cs typeface="Times New Roman" pitchFamily="18" charset="0"/>
              </a:rPr>
              <a:t> nastupanja nekog neizvesnog događaja </a:t>
            </a:r>
            <a:r>
              <a:rPr lang="sr-Latn-CS" sz="2400" dirty="0">
                <a:solidFill>
                  <a:srgbClr val="FF0000"/>
                </a:solidFill>
                <a:cs typeface="Times New Roman" pitchFamily="18" charset="0"/>
              </a:rPr>
              <a:t>zavisi</a:t>
            </a:r>
            <a:r>
              <a:rPr lang="sr-Latn-CS" sz="2400" dirty="0">
                <a:cs typeface="Times New Roman" pitchFamily="18" charset="0"/>
              </a:rPr>
              <a:t> </a:t>
            </a:r>
            <a:r>
              <a:rPr lang="sr-Latn-CS" sz="2400" b="1" dirty="0">
                <a:cs typeface="Times New Roman" pitchFamily="18" charset="0"/>
              </a:rPr>
              <a:t>da li će </a:t>
            </a:r>
            <a:r>
              <a:rPr lang="sr-Latn-CS" sz="2400" dirty="0">
                <a:solidFill>
                  <a:srgbClr val="FF0000"/>
                </a:solidFill>
                <a:cs typeface="Times New Roman" pitchFamily="18" charset="0"/>
              </a:rPr>
              <a:t>i u kojoj meri </a:t>
            </a:r>
            <a:r>
              <a:rPr lang="sr-Latn-CS" sz="2400" b="1" dirty="0">
                <a:cs typeface="Times New Roman" pitchFamily="18" charset="0"/>
              </a:rPr>
              <a:t>neka ugovorna strana nešto dobiti ili izgubiti</a:t>
            </a:r>
            <a:endParaRPr lang="sr-Cyrl-CS" sz="2400" b="1" dirty="0"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943097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Osobine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en-US" b="1" dirty="0" err="1" smtClean="0"/>
              <a:t>Prestacija</a:t>
            </a:r>
            <a:r>
              <a:rPr lang="en-US" dirty="0" smtClean="0"/>
              <a:t> –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sr-Latn-CS" dirty="0" smtClean="0"/>
              <a:t>činidba, pozitivna ili negativna ljudska radnja koju je dužnik na osnovu obligacionog odnosa dužan da izvrši poveriocu</a:t>
            </a:r>
          </a:p>
          <a:p>
            <a:r>
              <a:rPr lang="sr-Latn-CS" dirty="0" smtClean="0"/>
              <a:t>Naziva se još i </a:t>
            </a:r>
            <a:r>
              <a:rPr lang="sr-Latn-CS" b="1" dirty="0" smtClean="0"/>
              <a:t>predmet obaveze</a:t>
            </a:r>
          </a:p>
          <a:p>
            <a:r>
              <a:rPr lang="sr-Latn-CS" sz="3200" b="1" dirty="0"/>
              <a:t>Mnogi autori poriču </a:t>
            </a:r>
            <a:r>
              <a:rPr lang="sr-Latn-CS" sz="3200" dirty="0"/>
              <a:t>aleatornost ugovora o osiguranju</a:t>
            </a:r>
          </a:p>
          <a:p>
            <a:r>
              <a:rPr lang="sr-Latn-CS" sz="3200" dirty="0"/>
              <a:t>Ukazujući da je </a:t>
            </a:r>
            <a:r>
              <a:rPr lang="sr-Latn-CS" sz="3200" dirty="0">
                <a:solidFill>
                  <a:srgbClr val="FF0000"/>
                </a:solidFill>
              </a:rPr>
              <a:t>svrha osiguranja </a:t>
            </a:r>
            <a:r>
              <a:rPr lang="sr-Latn-CS" sz="3200" b="1" dirty="0"/>
              <a:t>antialeatorna</a:t>
            </a:r>
            <a:endParaRPr lang="sr-Latn-CS" b="1" dirty="0" smtClean="0"/>
          </a:p>
          <a:p>
            <a:endParaRPr lang="sr-Latn-CS" dirty="0" smtClean="0"/>
          </a:p>
          <a:p>
            <a:endParaRPr lang="sr-Latn-CS" dirty="0" smtClean="0"/>
          </a:p>
          <a:p>
            <a:endParaRPr lang="sr-Latn-CS" dirty="0" smtClean="0"/>
          </a:p>
          <a:p>
            <a:endParaRPr lang="sr-Latn-C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405637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Osobine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27274"/>
            <a:ext cx="10668000" cy="4092526"/>
          </a:xfrm>
        </p:spPr>
        <p:txBody>
          <a:bodyPr/>
          <a:lstStyle/>
          <a:p>
            <a:r>
              <a:rPr lang="sr-Latn-CS" sz="2800" b="1" dirty="0"/>
              <a:t>Baš ta osobina </a:t>
            </a:r>
            <a:r>
              <a:rPr lang="sr-Latn-CS" sz="2800" dirty="0">
                <a:solidFill>
                  <a:srgbClr val="FF0000"/>
                </a:solidFill>
              </a:rPr>
              <a:t>razlikuje</a:t>
            </a:r>
            <a:r>
              <a:rPr lang="sr-Latn-CS" sz="2800" dirty="0"/>
              <a:t> </a:t>
            </a:r>
            <a:r>
              <a:rPr lang="sr-Latn-CS" sz="2800" b="1" dirty="0"/>
              <a:t>ugovor o osiguranju od ugovora na sreću</a:t>
            </a:r>
            <a:r>
              <a:rPr lang="sr-Latn-CS" sz="2800" dirty="0"/>
              <a:t> </a:t>
            </a:r>
          </a:p>
          <a:p>
            <a:r>
              <a:rPr lang="sr-Latn-CS" sz="2800" b="1" dirty="0"/>
              <a:t>Osiguranik</a:t>
            </a:r>
            <a:r>
              <a:rPr lang="sr-Latn-CS" sz="2800" dirty="0"/>
              <a:t> upravo </a:t>
            </a:r>
            <a:r>
              <a:rPr lang="sr-Latn-CS" sz="2800" dirty="0">
                <a:solidFill>
                  <a:srgbClr val="FF0000"/>
                </a:solidFill>
              </a:rPr>
              <a:t>putem osiguranja traži zaštitu od neizvesnosti</a:t>
            </a:r>
            <a:r>
              <a:rPr lang="sr-Latn-CS" sz="2800" dirty="0"/>
              <a:t>, </a:t>
            </a:r>
            <a:r>
              <a:rPr lang="sr-Latn-CS" sz="2800" b="1" dirty="0"/>
              <a:t>da bi se zaštitio od rizika</a:t>
            </a:r>
          </a:p>
          <a:p>
            <a:r>
              <a:rPr lang="sr-Latn-CS" sz="2800" b="1" dirty="0"/>
              <a:t>Za osiguranika </a:t>
            </a:r>
            <a:r>
              <a:rPr lang="sr-Latn-CS" sz="2800" dirty="0">
                <a:solidFill>
                  <a:srgbClr val="FF0000"/>
                </a:solidFill>
              </a:rPr>
              <a:t>ne postoji alea</a:t>
            </a:r>
            <a:r>
              <a:rPr lang="sr-Latn-CS" sz="2800" dirty="0"/>
              <a:t>, jer se on ugovorom o osiguranju upravo </a:t>
            </a:r>
            <a:r>
              <a:rPr lang="sr-Latn-CS" sz="2800" b="1" dirty="0"/>
              <a:t>želi od nje da oslobodi</a:t>
            </a:r>
          </a:p>
          <a:p>
            <a:r>
              <a:rPr lang="sr-Latn-CS" sz="2800" b="1" dirty="0"/>
              <a:t>Alea, tek, ne postoji za osiguravača</a:t>
            </a:r>
            <a:endParaRPr lang="en-US" sz="2800" b="1" dirty="0"/>
          </a:p>
        </p:txBody>
      </p:sp>
    </p:spTree>
    <p:extLst>
      <p:ext uri="{BB962C8B-B14F-4D97-AF65-F5344CB8AC3E}">
        <p14:creationId xmlns="" xmlns:p14="http://schemas.microsoft.com/office/powerpoint/2010/main" val="3633370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Pravna priroda ugovora o osiguranju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sz="3200" b="1" dirty="0"/>
              <a:t>Ugovor o osiguranju </a:t>
            </a:r>
            <a:r>
              <a:rPr lang="sr-Latn-CS" sz="3200" dirty="0"/>
              <a:t>ima </a:t>
            </a:r>
            <a:r>
              <a:rPr lang="sr-Latn-CS" sz="3200" b="1" dirty="0"/>
              <a:t>niz dodirnih tačaka </a:t>
            </a:r>
            <a:r>
              <a:rPr lang="sr-Latn-CS" sz="3200" dirty="0">
                <a:solidFill>
                  <a:srgbClr val="FF0000"/>
                </a:solidFill>
              </a:rPr>
              <a:t>sa drugim vrstama ugovora obligacionog</a:t>
            </a:r>
            <a:r>
              <a:rPr lang="sr-Latn-CS" sz="3200" dirty="0"/>
              <a:t>,</a:t>
            </a:r>
            <a:r>
              <a:rPr lang="sr-Latn-CS" sz="3200" b="1" dirty="0"/>
              <a:t> </a:t>
            </a:r>
            <a:r>
              <a:rPr lang="sr-Latn-CS" sz="3200" b="1" dirty="0">
                <a:solidFill>
                  <a:srgbClr val="92D050"/>
                </a:solidFill>
              </a:rPr>
              <a:t>a naročito privrednog prava</a:t>
            </a:r>
          </a:p>
          <a:p>
            <a:pPr>
              <a:buNone/>
            </a:pPr>
            <a:r>
              <a:rPr lang="sr-Latn-CS" sz="3200" b="1" dirty="0"/>
              <a:t>1. Osiguranje i igre na sreću </a:t>
            </a:r>
          </a:p>
          <a:p>
            <a:r>
              <a:rPr lang="sr-Latn-CS" sz="3200" dirty="0">
                <a:solidFill>
                  <a:srgbClr val="FF0000"/>
                </a:solidFill>
              </a:rPr>
              <a:t>Važna karakteristika rizika</a:t>
            </a:r>
            <a:r>
              <a:rPr lang="sr-Latn-CS" sz="3200" dirty="0"/>
              <a:t>, kao najvažnijeg elementa osiguranja, jeste </a:t>
            </a:r>
            <a:r>
              <a:rPr lang="sr-Latn-CS" sz="3200" dirty="0">
                <a:solidFill>
                  <a:srgbClr val="FF0000"/>
                </a:solidFill>
              </a:rPr>
              <a:t>neizvesnost njegove realizacije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709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Osobine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13206"/>
            <a:ext cx="10668000" cy="4106594"/>
          </a:xfrm>
        </p:spPr>
        <p:txBody>
          <a:bodyPr/>
          <a:lstStyle/>
          <a:p>
            <a:r>
              <a:rPr lang="sr-Latn-CS" sz="3200" b="1" dirty="0"/>
              <a:t>Osiguravač </a:t>
            </a:r>
            <a:r>
              <a:rPr lang="sr-Latn-CS" sz="3200" dirty="0"/>
              <a:t>- pristupa poslu osiguranja </a:t>
            </a:r>
            <a:r>
              <a:rPr lang="sr-Latn-CS" sz="3200" dirty="0">
                <a:solidFill>
                  <a:srgbClr val="FF0000"/>
                </a:solidFill>
              </a:rPr>
              <a:t>na naučnim i tehničkim osnovama</a:t>
            </a:r>
          </a:p>
          <a:p>
            <a:r>
              <a:rPr lang="sr-Latn-CS" sz="3200" dirty="0"/>
              <a:t>Zahvaljujući </a:t>
            </a:r>
            <a:r>
              <a:rPr lang="sr-Latn-CS" sz="3200" b="1" dirty="0"/>
              <a:t>računu verovatnoće i računu velikih brojeva</a:t>
            </a:r>
          </a:p>
          <a:p>
            <a:r>
              <a:rPr lang="sr-Latn-CS" sz="3200" dirty="0">
                <a:solidFill>
                  <a:srgbClr val="FF0000"/>
                </a:solidFill>
              </a:rPr>
              <a:t>Slučaj</a:t>
            </a:r>
            <a:r>
              <a:rPr lang="sr-Latn-CS" sz="3200" dirty="0"/>
              <a:t> za njega i </a:t>
            </a:r>
            <a:r>
              <a:rPr lang="sr-Latn-CS" sz="3200" dirty="0">
                <a:solidFill>
                  <a:srgbClr val="FF0000"/>
                </a:solidFill>
              </a:rPr>
              <a:t>sreća</a:t>
            </a:r>
            <a:r>
              <a:rPr lang="sr-Latn-CS" sz="3200" dirty="0"/>
              <a:t> </a:t>
            </a:r>
            <a:r>
              <a:rPr lang="sr-Latn-CS" sz="3200" b="1" dirty="0"/>
              <a:t>ne igraju nikakvu ulogu</a:t>
            </a:r>
          </a:p>
          <a:p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437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Osobine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27274"/>
            <a:ext cx="10668000" cy="4092526"/>
          </a:xfrm>
        </p:spPr>
        <p:txBody>
          <a:bodyPr/>
          <a:lstStyle/>
          <a:p>
            <a:r>
              <a:rPr lang="sr-Latn-CS" sz="3200" dirty="0">
                <a:cs typeface="Times New Roman" pitchFamily="18" charset="0"/>
              </a:rPr>
              <a:t>Prema tome </a:t>
            </a:r>
            <a:r>
              <a:rPr lang="sr-Latn-CS" sz="3200" b="1" dirty="0">
                <a:cs typeface="Times New Roman" pitchFamily="18" charset="0"/>
              </a:rPr>
              <a:t>može se utvrditi </a:t>
            </a:r>
            <a:r>
              <a:rPr lang="sr-Latn-CS" sz="3200" dirty="0">
                <a:cs typeface="Times New Roman" pitchFamily="18" charset="0"/>
              </a:rPr>
              <a:t>da </a:t>
            </a:r>
            <a:r>
              <a:rPr lang="sr-Latn-CS" sz="3200" b="1" dirty="0">
                <a:cs typeface="Times New Roman" pitchFamily="18" charset="0"/>
              </a:rPr>
              <a:t>ugovor o osiguranju </a:t>
            </a:r>
            <a:r>
              <a:rPr lang="sr-Latn-CS" sz="3200" dirty="0">
                <a:cs typeface="Times New Roman" pitchFamily="18" charset="0"/>
              </a:rPr>
              <a:t>ima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značajne elemente komutativnog ugovora</a:t>
            </a:r>
            <a:endParaRPr lang="sr-Latn-CS" sz="3200" dirty="0">
              <a:cs typeface="Times New Roman" pitchFamily="18" charset="0"/>
            </a:endParaRPr>
          </a:p>
          <a:p>
            <a:r>
              <a:rPr lang="sr-Latn-CS" sz="3200" dirty="0">
                <a:cs typeface="Times New Roman" pitchFamily="18" charset="0"/>
              </a:rPr>
              <a:t>Ugovora </a:t>
            </a:r>
            <a:r>
              <a:rPr lang="sr-Latn-CS" sz="3200" b="1" dirty="0">
                <a:cs typeface="Times New Roman" pitchFamily="18" charset="0"/>
              </a:rPr>
              <a:t>gde su prestacije </a:t>
            </a:r>
            <a:r>
              <a:rPr lang="sr-Latn-CS" sz="3200" dirty="0">
                <a:cs typeface="Times New Roman" pitchFamily="18" charset="0"/>
              </a:rPr>
              <a:t>(međusobna davanja)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unapred poznate</a:t>
            </a:r>
            <a:r>
              <a:rPr lang="sr-Latn-CS" sz="3200" dirty="0">
                <a:cs typeface="Times New Roman" pitchFamily="18" charset="0"/>
              </a:rPr>
              <a:t>, i </a:t>
            </a:r>
            <a:r>
              <a:rPr lang="sr-Latn-CS" sz="3200" b="1" dirty="0">
                <a:cs typeface="Times New Roman" pitchFamily="18" charset="0"/>
              </a:rPr>
              <a:t>neke manje značajne elemente aleatornosti</a:t>
            </a:r>
            <a:endParaRPr lang="sr-Cyrl-CS" sz="3200" dirty="0"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84585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Osobine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2800" b="1" dirty="0"/>
              <a:t>Elementi aleatornosti</a:t>
            </a:r>
            <a:r>
              <a:rPr lang="sr-Latn-CS" sz="2800" dirty="0"/>
              <a:t>: iako osiguranik teži da se osiguranjem obezbedi od </a:t>
            </a:r>
            <a:r>
              <a:rPr lang="sr-Latn-CS" sz="2800" b="1" dirty="0"/>
              <a:t>neizvesnosti</a:t>
            </a:r>
            <a:r>
              <a:rPr lang="sr-Latn-CS" sz="2800" dirty="0"/>
              <a:t> ona </a:t>
            </a:r>
            <a:r>
              <a:rPr lang="sr-Latn-CS" sz="2800" b="1" dirty="0"/>
              <a:t>ipak postoji</a:t>
            </a:r>
            <a:r>
              <a:rPr lang="sr-Latn-CS" sz="2800" dirty="0"/>
              <a:t> – može osigurani slučaj nastupiti odmah po zaključenju ugovora, a </a:t>
            </a:r>
            <a:r>
              <a:rPr lang="sr-Latn-CS" sz="2800" dirty="0" smtClean="0"/>
              <a:t>može </a:t>
            </a:r>
            <a:r>
              <a:rPr lang="sr-Latn-CS" sz="2800" dirty="0"/>
              <a:t>se dogoditi da uopšte ne nastupi;</a:t>
            </a:r>
          </a:p>
          <a:p>
            <a:r>
              <a:rPr lang="sr-Latn-CS" sz="2800" b="1" dirty="0"/>
              <a:t>Osiguranjem</a:t>
            </a:r>
            <a:r>
              <a:rPr lang="sr-Latn-CS" sz="2800" dirty="0"/>
              <a:t> </a:t>
            </a:r>
            <a:r>
              <a:rPr lang="sr-Latn-CS" sz="2800" dirty="0">
                <a:solidFill>
                  <a:srgbClr val="FF0000"/>
                </a:solidFill>
              </a:rPr>
              <a:t>se obezbeđuje od posledica rizika</a:t>
            </a:r>
            <a:r>
              <a:rPr lang="sr-Latn-CS" sz="2800" dirty="0"/>
              <a:t> </a:t>
            </a:r>
            <a:r>
              <a:rPr lang="sr-Latn-CS" sz="2800" b="1" dirty="0"/>
              <a:t>ali se sam rizik ne uklanja </a:t>
            </a:r>
            <a:endParaRPr lang="en-US" sz="2800" b="1" dirty="0"/>
          </a:p>
        </p:txBody>
      </p:sp>
    </p:spTree>
    <p:extLst>
      <p:ext uri="{BB962C8B-B14F-4D97-AF65-F5344CB8AC3E}">
        <p14:creationId xmlns="" xmlns:p14="http://schemas.microsoft.com/office/powerpoint/2010/main" val="5914797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Osobine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899138"/>
            <a:ext cx="10668000" cy="4120662"/>
          </a:xfrm>
        </p:spPr>
        <p:txBody>
          <a:bodyPr/>
          <a:lstStyle/>
          <a:p>
            <a:r>
              <a:rPr lang="sr-Latn-CS" sz="3200" dirty="0">
                <a:cs typeface="Times New Roman" pitchFamily="18" charset="0"/>
              </a:rPr>
              <a:t>Zato </a:t>
            </a:r>
            <a:r>
              <a:rPr lang="sr-Latn-CS" sz="3200" b="1" dirty="0">
                <a:cs typeface="Times New Roman" pitchFamily="18" charset="0"/>
              </a:rPr>
              <a:t>ovaj ugovor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prema njegovoj pravnoj prirodi smatramo</a:t>
            </a:r>
            <a:r>
              <a:rPr lang="sr-Latn-CS" sz="3200" dirty="0">
                <a:cs typeface="Times New Roman" pitchFamily="18" charset="0"/>
              </a:rPr>
              <a:t> </a:t>
            </a:r>
            <a:r>
              <a:rPr lang="sr-Latn-CS" sz="3200" b="1" dirty="0">
                <a:cs typeface="Times New Roman" pitchFamily="18" charset="0"/>
              </a:rPr>
              <a:t>ugovor </a:t>
            </a:r>
            <a:r>
              <a:rPr lang="sr-Latn-CS" sz="3200" b="1" i="1" u="sng" dirty="0">
                <a:cs typeface="Times New Roman" pitchFamily="18" charset="0"/>
              </a:rPr>
              <a:t>sui generis</a:t>
            </a:r>
            <a:r>
              <a:rPr lang="sr-Latn-CS" sz="3200" b="1" i="1" dirty="0">
                <a:cs typeface="Times New Roman" pitchFamily="18" charset="0"/>
              </a:rPr>
              <a:t> </a:t>
            </a:r>
            <a:r>
              <a:rPr lang="sr-Latn-CS" sz="3200" b="1" dirty="0">
                <a:cs typeface="Times New Roman" pitchFamily="18" charset="0"/>
              </a:rPr>
              <a:t>(posebne vrste) 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eriod" startAt="3"/>
            </a:pPr>
            <a:r>
              <a:rPr lang="sr-Latn-CS" sz="3200" b="1" dirty="0" smtClean="0">
                <a:cs typeface="Times New Roman" pitchFamily="18" charset="0"/>
              </a:rPr>
              <a:t>Ugovor </a:t>
            </a:r>
            <a:r>
              <a:rPr lang="sr-Latn-CS" sz="3200" b="1" dirty="0">
                <a:cs typeface="Times New Roman" pitchFamily="18" charset="0"/>
              </a:rPr>
              <a:t>o osiguranju je u nekim slučajevima formalan</a:t>
            </a:r>
          </a:p>
          <a:p>
            <a:r>
              <a:rPr lang="sr-Latn-CS" sz="3200" b="1" dirty="0">
                <a:cs typeface="Times New Roman" pitchFamily="18" charset="0"/>
              </a:rPr>
              <a:t>Formalni ugovori – </a:t>
            </a:r>
            <a:r>
              <a:rPr lang="sr-Latn-CS" sz="3200" dirty="0">
                <a:cs typeface="Times New Roman" pitchFamily="18" charset="0"/>
              </a:rPr>
              <a:t>su oni za čije je pravno nastajanje neophodno ispunjenje uslova određene forme (npr. pismena forma ugovora)</a:t>
            </a:r>
            <a:endParaRPr lang="sr-Latn-CS" sz="3200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461633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Osobine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2800" b="1" dirty="0"/>
              <a:t>Neformalni ugovori </a:t>
            </a:r>
            <a:r>
              <a:rPr lang="sr-Latn-CS" sz="2800" dirty="0"/>
              <a:t>– su oni za čije je pravno nastajanje dovoljna saglasnost izjava volja ugovornih strana na bilo koji punovažan i razumljiv način</a:t>
            </a:r>
          </a:p>
          <a:p>
            <a:r>
              <a:rPr lang="sr-Latn-CS" sz="2800" b="1" dirty="0">
                <a:cs typeface="Times New Roman" pitchFamily="18" charset="0"/>
              </a:rPr>
              <a:t>Ugovor o osiguranju - </a:t>
            </a:r>
            <a:r>
              <a:rPr lang="sr-Latn-CS" sz="2800" dirty="0">
                <a:cs typeface="Times New Roman" pitchFamily="18" charset="0"/>
              </a:rPr>
              <a:t>prema našem pozitivnom pravu,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jeste, uglavnom, formalan ugovor</a:t>
            </a:r>
          </a:p>
          <a:p>
            <a:r>
              <a:rPr lang="sr-Latn-CS" sz="2800" dirty="0">
                <a:cs typeface="Times New Roman" pitchFamily="18" charset="0"/>
              </a:rPr>
              <a:t>Što znači da </a:t>
            </a:r>
            <a:r>
              <a:rPr lang="sr-Latn-CS" sz="2800" b="1" dirty="0">
                <a:cs typeface="Times New Roman" pitchFamily="18" charset="0"/>
              </a:rPr>
              <a:t>mora biti propisan u određenoj formi</a:t>
            </a:r>
            <a:endParaRPr lang="sr-Latn-CS" sz="2800" b="1" dirty="0">
              <a:solidFill>
                <a:srgbClr val="FF0000"/>
              </a:solidFill>
              <a:cs typeface="Times New Roman" pitchFamily="18" charset="0"/>
            </a:endParaRPr>
          </a:p>
          <a:p>
            <a:endParaRPr lang="sr-Latn-CS" sz="2800" dirty="0">
              <a:solidFill>
                <a:srgbClr val="FF0000"/>
              </a:solidFill>
              <a:cs typeface="Times New Roman" pitchFamily="18" charset="0"/>
            </a:endParaRPr>
          </a:p>
          <a:p>
            <a:endParaRPr lang="sr-Latn-CS" sz="3200" dirty="0">
              <a:solidFill>
                <a:srgbClr val="FF0000"/>
              </a:solidFill>
              <a:cs typeface="Times New Roman" pitchFamily="18" charset="0"/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02243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Osobine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sz="3200" dirty="0">
                <a:cs typeface="Times New Roman" pitchFamily="18" charset="0"/>
              </a:rPr>
              <a:t>I kada je </a:t>
            </a:r>
            <a:r>
              <a:rPr lang="sr-Latn-CS" sz="3200" b="1" dirty="0">
                <a:cs typeface="Times New Roman" pitchFamily="18" charset="0"/>
              </a:rPr>
              <a:t>u pitanju tekstualni ugovor o osiguranju</a:t>
            </a:r>
            <a:r>
              <a:rPr lang="sr-Latn-CS" sz="3200" dirty="0">
                <a:cs typeface="Times New Roman" pitchFamily="18" charset="0"/>
              </a:rPr>
              <a:t>,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a pre svega, kada se radi o polisi</a:t>
            </a:r>
          </a:p>
          <a:p>
            <a:r>
              <a:rPr lang="sr-Latn-CS" sz="3200" b="1" dirty="0">
                <a:cs typeface="Times New Roman" pitchFamily="18" charset="0"/>
              </a:rPr>
              <a:t>Pismena forma ugovora o osiguranju – </a:t>
            </a:r>
            <a:r>
              <a:rPr lang="sr-Latn-CS" sz="3200" dirty="0">
                <a:cs typeface="Times New Roman" pitchFamily="18" charset="0"/>
              </a:rPr>
              <a:t>značajna novina našeg prava u odnosu na ranije rešenje i praksu</a:t>
            </a:r>
          </a:p>
          <a:p>
            <a:r>
              <a:rPr lang="sr-Latn-CS" sz="3200" b="1" dirty="0">
                <a:cs typeface="Times New Roman" pitchFamily="18" charset="0"/>
              </a:rPr>
              <a:t>Logično rešenje – </a:t>
            </a:r>
            <a:r>
              <a:rPr lang="sr-Latn-CS" sz="3200" dirty="0">
                <a:cs typeface="Times New Roman" pitchFamily="18" charset="0"/>
              </a:rPr>
              <a:t>zbog složenosti pravnih odnosa u osiguranju</a:t>
            </a:r>
            <a:endParaRPr lang="sr-Latn-CS" sz="3200" b="1" dirty="0">
              <a:cs typeface="Times New Roman" pitchFamily="18" charset="0"/>
            </a:endParaRPr>
          </a:p>
          <a:p>
            <a:pPr eaLnBrk="0" hangingPunct="0">
              <a:buNone/>
              <a:tabLst>
                <a:tab pos="457200" algn="l"/>
              </a:tabLst>
            </a:pPr>
            <a:r>
              <a:rPr lang="sr-Latn-CS" sz="3200" dirty="0">
                <a:cs typeface="Times New Roman" pitchFamily="18" charset="0"/>
              </a:rPr>
              <a:t>   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458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Osobine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27274"/>
            <a:ext cx="10668000" cy="4092526"/>
          </a:xfrm>
        </p:spPr>
        <p:txBody>
          <a:bodyPr/>
          <a:lstStyle/>
          <a:p>
            <a:r>
              <a:rPr lang="sr-Latn-CS" sz="2400" b="1" dirty="0">
                <a:cs typeface="Times New Roman" pitchFamily="18" charset="0"/>
              </a:rPr>
              <a:t>Polisa</a:t>
            </a:r>
            <a:r>
              <a:rPr lang="sr-Latn-CS" sz="2400" dirty="0">
                <a:cs typeface="Times New Roman" pitchFamily="18" charset="0"/>
              </a:rPr>
              <a:t> je </a:t>
            </a:r>
            <a:r>
              <a:rPr lang="sr-Latn-CS" sz="2400" b="1" dirty="0">
                <a:cs typeface="Times New Roman" pitchFamily="18" charset="0"/>
              </a:rPr>
              <a:t>formalni akt </a:t>
            </a:r>
            <a:r>
              <a:rPr lang="sr-Latn-CS" sz="2400" dirty="0">
                <a:cs typeface="Times New Roman" pitchFamily="18" charset="0"/>
              </a:rPr>
              <a:t>– koji se izdaje na </a:t>
            </a:r>
            <a:r>
              <a:rPr lang="sr-Latn-CS" sz="2400" b="1" dirty="0">
                <a:cs typeface="Times New Roman" pitchFamily="18" charset="0"/>
              </a:rPr>
              <a:t>unapred propisanom obrascu</a:t>
            </a:r>
          </a:p>
          <a:p>
            <a:r>
              <a:rPr lang="sr-Latn-CS" sz="2400" b="1" dirty="0">
                <a:cs typeface="Times New Roman" pitchFamily="18" charset="0"/>
              </a:rPr>
              <a:t>Izgled obrasca </a:t>
            </a:r>
            <a:r>
              <a:rPr lang="sr-Latn-CS" sz="2400" dirty="0">
                <a:cs typeface="Times New Roman" pitchFamily="18" charset="0"/>
              </a:rPr>
              <a:t>je </a:t>
            </a:r>
            <a:r>
              <a:rPr lang="sr-Latn-CS" sz="2400" dirty="0">
                <a:solidFill>
                  <a:srgbClr val="FF0000"/>
                </a:solidFill>
                <a:cs typeface="Times New Roman" pitchFamily="18" charset="0"/>
              </a:rPr>
              <a:t>propisan posebnim uslovima osiguranja</a:t>
            </a:r>
          </a:p>
          <a:p>
            <a:r>
              <a:rPr lang="sr-Latn-CS" sz="2400" b="1" dirty="0">
                <a:cs typeface="Times New Roman" pitchFamily="18" charset="0"/>
              </a:rPr>
              <a:t>Postoje određeni </a:t>
            </a:r>
            <a:r>
              <a:rPr lang="sr-Latn-CS" sz="2400" b="1" dirty="0" smtClean="0">
                <a:cs typeface="Times New Roman" pitchFamily="18" charset="0"/>
              </a:rPr>
              <a:t>izuzeci </a:t>
            </a:r>
            <a:r>
              <a:rPr lang="sr-Latn-CS" sz="2400" b="1" dirty="0">
                <a:cs typeface="Times New Roman" pitchFamily="18" charset="0"/>
              </a:rPr>
              <a:t>od principa formalnosti:</a:t>
            </a:r>
          </a:p>
          <a:p>
            <a:r>
              <a:rPr lang="sr-Latn-CS" sz="2400" dirty="0">
                <a:cs typeface="Times New Roman" pitchFamily="18" charset="0"/>
              </a:rPr>
              <a:t>Npr. ugovor o osiguranju je neformalan u slučajevima kada se prema uslovima osiguranja može zaključiti i samim plaćanjem premije (npr. kupovina tiket polise uz autobusku kartu za osiguranje od posledica nesrećnog slučaja)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743763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Osobine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pPr>
              <a:buNone/>
            </a:pPr>
            <a:r>
              <a:rPr lang="sr-Latn-CS" sz="2400" b="1" dirty="0">
                <a:cs typeface="Times New Roman" pitchFamily="18" charset="0"/>
              </a:rPr>
              <a:t>4. Ugovor o osiguranju je adhezioni</a:t>
            </a:r>
          </a:p>
          <a:p>
            <a:r>
              <a:rPr lang="sr-Latn-CS" sz="2400" dirty="0">
                <a:cs typeface="Times New Roman" pitchFamily="18" charset="0"/>
              </a:rPr>
              <a:t>Ugovor o osiguranju je </a:t>
            </a:r>
            <a:r>
              <a:rPr lang="sr-Latn-CS" sz="2400" b="1" dirty="0">
                <a:cs typeface="Times New Roman" pitchFamily="18" charset="0"/>
              </a:rPr>
              <a:t>ugovor po pristupu (adhezioni) </a:t>
            </a:r>
          </a:p>
          <a:p>
            <a:r>
              <a:rPr lang="sr-Latn-CS" sz="2400" dirty="0">
                <a:cs typeface="Times New Roman" pitchFamily="18" charset="0"/>
              </a:rPr>
              <a:t>Ugovor o osiguranju se </a:t>
            </a:r>
            <a:r>
              <a:rPr lang="sr-Latn-CS" sz="2400" dirty="0">
                <a:solidFill>
                  <a:srgbClr val="FF0000"/>
                </a:solidFill>
                <a:cs typeface="Times New Roman" pitchFamily="18" charset="0"/>
              </a:rPr>
              <a:t>izdaje svakodnevno i na masovan način</a:t>
            </a:r>
            <a:endParaRPr lang="sr-Cyrl-CS" sz="2400" dirty="0">
              <a:solidFill>
                <a:srgbClr val="FF0000"/>
              </a:solidFill>
              <a:cs typeface="Times New Roman" pitchFamily="18" charset="0"/>
            </a:endParaRPr>
          </a:p>
          <a:p>
            <a:r>
              <a:rPr lang="sr-Latn-CS" sz="2400" b="1" dirty="0"/>
              <a:t>Radi brzine zaključivanja ugovora </a:t>
            </a:r>
            <a:r>
              <a:rPr lang="sr-Latn-CS" sz="2400" dirty="0"/>
              <a:t>– potrebna je </a:t>
            </a:r>
            <a:r>
              <a:rPr lang="sr-Latn-CS" sz="2400" dirty="0">
                <a:solidFill>
                  <a:srgbClr val="FF0000"/>
                </a:solidFill>
              </a:rPr>
              <a:t>izvesna standardizacija </a:t>
            </a:r>
            <a:r>
              <a:rPr lang="sr-Latn-CS" sz="2400" dirty="0"/>
              <a:t>i </a:t>
            </a:r>
            <a:r>
              <a:rPr lang="sr-Latn-CS" sz="2400" dirty="0">
                <a:solidFill>
                  <a:srgbClr val="92D050"/>
                </a:solidFill>
              </a:rPr>
              <a:t>izjednačenost ugovornih uslova</a:t>
            </a:r>
          </a:p>
          <a:p>
            <a:r>
              <a:rPr lang="sr-Latn-CS" sz="2400" b="1" dirty="0"/>
              <a:t>Nemoguće </a:t>
            </a:r>
            <a:r>
              <a:rPr lang="sr-Latn-CS" sz="2400" dirty="0"/>
              <a:t>je pregovarati </a:t>
            </a:r>
            <a:r>
              <a:rPr lang="sr-Latn-CS" sz="2400" dirty="0">
                <a:solidFill>
                  <a:srgbClr val="FF0000"/>
                </a:solidFill>
              </a:rPr>
              <a:t>o svim tačkama ugovora</a:t>
            </a:r>
            <a:r>
              <a:rPr lang="sr-Latn-CS" sz="2400" dirty="0"/>
              <a:t> </a:t>
            </a:r>
            <a:r>
              <a:rPr lang="sr-Latn-CS" sz="2400" dirty="0">
                <a:solidFill>
                  <a:srgbClr val="92D050"/>
                </a:solidFill>
              </a:rPr>
              <a:t>sa svakim sagovornikom</a:t>
            </a:r>
            <a:endParaRPr lang="en-US" sz="24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73332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Osobine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CS" sz="2400" dirty="0"/>
              <a:t>Zato </a:t>
            </a:r>
            <a:r>
              <a:rPr lang="sr-Latn-CS" sz="2400" b="1" dirty="0"/>
              <a:t>osiguravač </a:t>
            </a:r>
            <a:r>
              <a:rPr lang="sr-Latn-CS" sz="2400" dirty="0"/>
              <a:t>donosi </a:t>
            </a:r>
            <a:r>
              <a:rPr lang="sr-Latn-CS" sz="2400" dirty="0">
                <a:solidFill>
                  <a:srgbClr val="FF0000"/>
                </a:solidFill>
              </a:rPr>
              <a:t>Opšte uslove osiguranja</a:t>
            </a:r>
            <a:r>
              <a:rPr lang="sr-Latn-CS" sz="2400" dirty="0"/>
              <a:t> (pravila osiguranja) za pojedine vrste osiguranja</a:t>
            </a:r>
          </a:p>
          <a:p>
            <a:r>
              <a:rPr lang="sr-Latn-CS" sz="2400" b="1" dirty="0"/>
              <a:t>Opšti uslovi osiguranja </a:t>
            </a:r>
            <a:r>
              <a:rPr lang="sr-Latn-CS" sz="2400" dirty="0">
                <a:solidFill>
                  <a:srgbClr val="FF0000"/>
                </a:solidFill>
              </a:rPr>
              <a:t>sadrže</a:t>
            </a:r>
            <a:r>
              <a:rPr lang="sr-Latn-CS" sz="2400" dirty="0"/>
              <a:t>: odredbe o načinu zaključenja ugovora, početku i prestanku obaveze </a:t>
            </a:r>
            <a:r>
              <a:rPr lang="sr-Latn-CS" sz="2400" dirty="0" smtClean="0"/>
              <a:t>osiguravača</a:t>
            </a:r>
            <a:r>
              <a:rPr lang="sr-Latn-CS" sz="2400" dirty="0"/>
              <a:t>, predmetu osiguranja, pojmu i obimu pokrivenih rizika, ograničenju i isključenju obaveze osiguravača, načinu plaćanja premije, posledicama neplaćanja premije, utvrđivanju i proceni štete, itd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41511720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Osobine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b="1" dirty="0" smtClean="0"/>
              <a:t>Ugovornim stranama ostaje samo da utvrde (da dogovore): </a:t>
            </a:r>
            <a:r>
              <a:rPr lang="sr-Latn-CS" dirty="0" smtClean="0">
                <a:solidFill>
                  <a:srgbClr val="FF0000"/>
                </a:solidFill>
              </a:rPr>
              <a:t>predmet osiguranja</a:t>
            </a:r>
            <a:r>
              <a:rPr lang="sr-Latn-CS" dirty="0" smtClean="0"/>
              <a:t>, </a:t>
            </a:r>
            <a:r>
              <a:rPr lang="sr-Latn-CS" dirty="0" smtClean="0">
                <a:solidFill>
                  <a:srgbClr val="92D050"/>
                </a:solidFill>
              </a:rPr>
              <a:t>visinu osigurane sume </a:t>
            </a:r>
            <a:r>
              <a:rPr lang="sr-Latn-CS" dirty="0" smtClean="0"/>
              <a:t>i </a:t>
            </a:r>
            <a:r>
              <a:rPr lang="sr-Latn-CS" dirty="0" smtClean="0">
                <a:solidFill>
                  <a:srgbClr val="00B0F0"/>
                </a:solidFill>
              </a:rPr>
              <a:t>vreme trajanja osiguranja</a:t>
            </a:r>
          </a:p>
          <a:p>
            <a:r>
              <a:rPr lang="sr-Latn-CS" sz="3200" dirty="0">
                <a:cs typeface="Times New Roman" pitchFamily="18" charset="0"/>
              </a:rPr>
              <a:t>Ovaj ugovor </a:t>
            </a:r>
            <a:r>
              <a:rPr lang="sr-Latn-CS" sz="3200" b="1" dirty="0">
                <a:cs typeface="Times New Roman" pitchFamily="18" charset="0"/>
              </a:rPr>
              <a:t>podrazumeva činjenicu</a:t>
            </a:r>
            <a:r>
              <a:rPr lang="sr-Latn-CS" sz="3200" dirty="0">
                <a:cs typeface="Times New Roman" pitchFamily="18" charset="0"/>
              </a:rPr>
              <a:t>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pristupanja</a:t>
            </a:r>
            <a:r>
              <a:rPr lang="sr-Latn-CS" sz="3200" dirty="0">
                <a:cs typeface="Times New Roman" pitchFamily="18" charset="0"/>
              </a:rPr>
              <a:t> ili </a:t>
            </a:r>
            <a:r>
              <a:rPr lang="sr-Latn-CS" sz="3200" dirty="0">
                <a:solidFill>
                  <a:srgbClr val="92D050"/>
                </a:solidFill>
                <a:cs typeface="Times New Roman" pitchFamily="18" charset="0"/>
              </a:rPr>
              <a:t>nepristupanja</a:t>
            </a:r>
            <a:r>
              <a:rPr lang="sr-Latn-CS" sz="3200" dirty="0">
                <a:cs typeface="Times New Roman" pitchFamily="18" charset="0"/>
              </a:rPr>
              <a:t> osiguranika </a:t>
            </a:r>
            <a:r>
              <a:rPr lang="sr-Latn-CS" sz="3200" b="1" dirty="0">
                <a:cs typeface="Times New Roman" pitchFamily="18" charset="0"/>
              </a:rPr>
              <a:t>unapred utvrđenim uslovima osiguranja</a:t>
            </a:r>
            <a:r>
              <a:rPr lang="sr-Latn-CS" b="1" dirty="0" smtClean="0">
                <a:solidFill>
                  <a:srgbClr val="00B0F0"/>
                </a:solidFill>
              </a:rPr>
              <a:t> </a:t>
            </a:r>
            <a:endParaRPr lang="en-US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0012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Pravna priroda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sz="2800" b="1" dirty="0"/>
              <a:t>Neizvesnost nastupanje </a:t>
            </a:r>
            <a:r>
              <a:rPr lang="sr-Latn-CS" sz="2800" dirty="0"/>
              <a:t>nekog događaja je takođe </a:t>
            </a:r>
            <a:r>
              <a:rPr lang="sr-Latn-CS" sz="2800" dirty="0" smtClean="0"/>
              <a:t>karakteristična </a:t>
            </a:r>
            <a:r>
              <a:rPr lang="sr-Latn-CS" sz="2800" dirty="0">
                <a:solidFill>
                  <a:srgbClr val="FF0000"/>
                </a:solidFill>
              </a:rPr>
              <a:t>za opkladu, kocku, lutriju i druge igre na sreću</a:t>
            </a:r>
          </a:p>
          <a:p>
            <a:r>
              <a:rPr lang="sr-Latn-CS" sz="2800" b="1" dirty="0" smtClean="0"/>
              <a:t>Osiguranje</a:t>
            </a:r>
            <a:r>
              <a:rPr lang="sr-Latn-CS" sz="2800" b="1" dirty="0"/>
              <a:t> </a:t>
            </a:r>
            <a:r>
              <a:rPr lang="sr-Latn-CS" sz="2800" dirty="0" smtClean="0"/>
              <a:t>se </a:t>
            </a:r>
            <a:r>
              <a:rPr lang="sr-Latn-CS" sz="2800" dirty="0">
                <a:solidFill>
                  <a:srgbClr val="FF0000"/>
                </a:solidFill>
              </a:rPr>
              <a:t>jasno razlikuje od igara na sreću (opklade i kocke)</a:t>
            </a:r>
          </a:p>
          <a:p>
            <a:r>
              <a:rPr lang="sr-Latn-CS" sz="2800" dirty="0"/>
              <a:t>Pre svega </a:t>
            </a:r>
            <a:r>
              <a:rPr lang="sr-Latn-CS" sz="2800" b="1" dirty="0"/>
              <a:t>po svom cilju </a:t>
            </a:r>
          </a:p>
          <a:p>
            <a:r>
              <a:rPr lang="sr-Latn-CS" sz="2800" dirty="0"/>
              <a:t>Zatim po </a:t>
            </a:r>
            <a:r>
              <a:rPr lang="sr-Latn-CS" sz="2800" b="1" dirty="0"/>
              <a:t>drugim bitnim elementima </a:t>
            </a:r>
            <a:r>
              <a:rPr lang="sr-Latn-CS" sz="2800" dirty="0"/>
              <a:t>a naročito </a:t>
            </a:r>
            <a:r>
              <a:rPr lang="sr-Latn-CS" sz="2800" dirty="0">
                <a:solidFill>
                  <a:srgbClr val="FF0000"/>
                </a:solidFill>
              </a:rPr>
              <a:t>po dejstvu (sankciji)</a:t>
            </a:r>
            <a:r>
              <a:rPr lang="sr-Latn-CS" sz="2800" dirty="0"/>
              <a:t> </a:t>
            </a:r>
            <a:endParaRPr lang="sr-Cyrl-CS" sz="2800" dirty="0"/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951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Osobine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3200" dirty="0">
                <a:cs typeface="Times New Roman" pitchFamily="18" charset="0"/>
              </a:rPr>
              <a:t>Koji su </a:t>
            </a:r>
            <a:r>
              <a:rPr lang="sr-Latn-CS" sz="3200" b="1" dirty="0">
                <a:cs typeface="Times New Roman" pitchFamily="18" charset="0"/>
              </a:rPr>
              <a:t>sadržani</a:t>
            </a:r>
            <a:r>
              <a:rPr lang="sr-Latn-CS" sz="3200" dirty="0">
                <a:cs typeface="Times New Roman" pitchFamily="18" charset="0"/>
              </a:rPr>
              <a:t>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u Opštim uslovima osiguranja</a:t>
            </a:r>
            <a:r>
              <a:rPr lang="sr-Latn-CS" sz="3200" dirty="0">
                <a:cs typeface="Times New Roman" pitchFamily="18" charset="0"/>
              </a:rPr>
              <a:t>, i koji se </a:t>
            </a:r>
            <a:r>
              <a:rPr lang="sr-Latn-CS" sz="3200" dirty="0">
                <a:solidFill>
                  <a:srgbClr val="92D050"/>
                </a:solidFill>
                <a:cs typeface="Times New Roman" pitchFamily="18" charset="0"/>
              </a:rPr>
              <a:t>ne mogu menjati od slučaja do slučaja</a:t>
            </a:r>
          </a:p>
          <a:p>
            <a:r>
              <a:rPr lang="sr-Latn-CS" sz="3200" b="1" dirty="0">
                <a:cs typeface="Times New Roman" pitchFamily="18" charset="0"/>
              </a:rPr>
              <a:t>Ponudu </a:t>
            </a:r>
            <a:r>
              <a:rPr lang="sr-Latn-CS" sz="3200" dirty="0">
                <a:cs typeface="Times New Roman" pitchFamily="18" charset="0"/>
              </a:rPr>
              <a:t>sa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unapred poznatim uslovima osiguranja</a:t>
            </a:r>
            <a:r>
              <a:rPr lang="sr-Latn-CS" sz="3200" dirty="0">
                <a:cs typeface="Times New Roman" pitchFamily="18" charset="0"/>
              </a:rPr>
              <a:t> po svakoj zajednici rizika </a:t>
            </a:r>
            <a:r>
              <a:rPr lang="sr-Latn-CS" sz="3200" b="1" dirty="0">
                <a:cs typeface="Times New Roman" pitchFamily="18" charset="0"/>
              </a:rPr>
              <a:t>ispostavlja osiguravač</a:t>
            </a:r>
            <a:r>
              <a:rPr lang="sr-Latn-CS" sz="3200" dirty="0">
                <a:cs typeface="Times New Roman" pitchFamily="18" charset="0"/>
              </a:rPr>
              <a:t>, a </a:t>
            </a:r>
            <a:r>
              <a:rPr lang="sr-Latn-CS" sz="3200" b="1" dirty="0">
                <a:cs typeface="Times New Roman" pitchFamily="18" charset="0"/>
              </a:rPr>
              <a:t>osiguranik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prihvata unapred utvrđene uslove </a:t>
            </a:r>
            <a:r>
              <a:rPr lang="sr-Latn-CS" sz="3200" dirty="0">
                <a:cs typeface="Times New Roman" pitchFamily="18" charset="0"/>
              </a:rPr>
              <a:t>ili ih </a:t>
            </a:r>
            <a:r>
              <a:rPr lang="sr-Latn-CS" sz="3200" dirty="0">
                <a:solidFill>
                  <a:srgbClr val="92D050"/>
                </a:solidFill>
                <a:cs typeface="Times New Roman" pitchFamily="18" charset="0"/>
              </a:rPr>
              <a:t>ne prihvata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498006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Osobine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pPr>
              <a:buNone/>
            </a:pPr>
            <a:r>
              <a:rPr lang="sr-Latn-CS" sz="2400" b="1" dirty="0">
                <a:cs typeface="Times New Roman" pitchFamily="18" charset="0"/>
              </a:rPr>
              <a:t>5. Ugovor o osiguranju je sukcesivan</a:t>
            </a:r>
          </a:p>
          <a:p>
            <a:pPr eaLnBrk="0" hangingPunct="0">
              <a:buFont typeface="Arial" pitchFamily="34" charset="0"/>
              <a:buChar char="•"/>
              <a:tabLst>
                <a:tab pos="457200" algn="l"/>
              </a:tabLst>
            </a:pPr>
            <a:r>
              <a:rPr lang="sr-Latn-CS" sz="2400" dirty="0">
                <a:cs typeface="Times New Roman" pitchFamily="18" charset="0"/>
              </a:rPr>
              <a:t>jer se </a:t>
            </a:r>
            <a:r>
              <a:rPr lang="sr-Latn-CS" sz="2400" b="1" dirty="0">
                <a:cs typeface="Times New Roman" pitchFamily="18" charset="0"/>
              </a:rPr>
              <a:t>ispunjenje obaveza </a:t>
            </a:r>
            <a:r>
              <a:rPr lang="sr-Latn-CS" sz="2400" dirty="0">
                <a:cs typeface="Times New Roman" pitchFamily="18" charset="0"/>
              </a:rPr>
              <a:t>ugovornih strana </a:t>
            </a:r>
            <a:r>
              <a:rPr lang="sr-Latn-CS" sz="2400" dirty="0">
                <a:solidFill>
                  <a:srgbClr val="FF0000"/>
                </a:solidFill>
                <a:cs typeface="Times New Roman" pitchFamily="18" charset="0"/>
              </a:rPr>
              <a:t>proteže</a:t>
            </a:r>
            <a:r>
              <a:rPr lang="sr-Latn-CS" sz="2400" dirty="0">
                <a:cs typeface="Times New Roman" pitchFamily="18" charset="0"/>
              </a:rPr>
              <a:t> </a:t>
            </a:r>
            <a:r>
              <a:rPr lang="sr-Latn-CS" sz="2400" dirty="0">
                <a:solidFill>
                  <a:srgbClr val="FF0000"/>
                </a:solidFill>
                <a:cs typeface="Times New Roman" pitchFamily="18" charset="0"/>
              </a:rPr>
              <a:t>na određeni vremenski period</a:t>
            </a:r>
            <a:endParaRPr lang="sr-Cyrl-CS" sz="2400" dirty="0">
              <a:solidFill>
                <a:srgbClr val="FF0000"/>
              </a:solidFill>
              <a:cs typeface="Times New Roman" pitchFamily="18" charset="0"/>
            </a:endParaRPr>
          </a:p>
          <a:p>
            <a:r>
              <a:rPr lang="sr-Latn-CS" sz="2400" dirty="0">
                <a:cs typeface="Times New Roman" pitchFamily="18" charset="0"/>
              </a:rPr>
              <a:t>Iako se </a:t>
            </a:r>
            <a:r>
              <a:rPr lang="sr-Latn-CS" sz="2400" b="1" dirty="0">
                <a:cs typeface="Times New Roman" pitchFamily="18" charset="0"/>
              </a:rPr>
              <a:t>obaveza osiguranika </a:t>
            </a:r>
            <a:r>
              <a:rPr lang="sr-Latn-CS" sz="2400" dirty="0">
                <a:cs typeface="Times New Roman" pitchFamily="18" charset="0"/>
              </a:rPr>
              <a:t>ogleda u </a:t>
            </a:r>
            <a:r>
              <a:rPr lang="sr-Latn-CS" sz="2400" dirty="0">
                <a:solidFill>
                  <a:srgbClr val="FF0000"/>
                </a:solidFill>
                <a:cs typeface="Times New Roman" pitchFamily="18" charset="0"/>
              </a:rPr>
              <a:t>plaćanju jednokratnog premijskog iznosa</a:t>
            </a:r>
            <a:r>
              <a:rPr lang="sr-Latn-CS" sz="2400" dirty="0">
                <a:cs typeface="Times New Roman" pitchFamily="18" charset="0"/>
              </a:rPr>
              <a:t>, a </a:t>
            </a:r>
            <a:r>
              <a:rPr lang="sr-Latn-CS" sz="2400" b="1" dirty="0">
                <a:cs typeface="Times New Roman" pitchFamily="18" charset="0"/>
              </a:rPr>
              <a:t>obaveza osiguravača </a:t>
            </a:r>
            <a:r>
              <a:rPr lang="sr-Latn-CS" sz="2400" dirty="0">
                <a:cs typeface="Times New Roman" pitchFamily="18" charset="0"/>
              </a:rPr>
              <a:t>u </a:t>
            </a:r>
            <a:r>
              <a:rPr lang="sr-Latn-CS" sz="2400" dirty="0">
                <a:solidFill>
                  <a:srgbClr val="FF0000"/>
                </a:solidFill>
                <a:cs typeface="Times New Roman" pitchFamily="18" charset="0"/>
              </a:rPr>
              <a:t>isplati jednokratnog iznosa naknadi iz osiguranja</a:t>
            </a:r>
          </a:p>
          <a:p>
            <a:r>
              <a:rPr lang="sr-Latn-CS" sz="2400" b="1" dirty="0">
                <a:cs typeface="Times New Roman" pitchFamily="18" charset="0"/>
              </a:rPr>
              <a:t>Relevantno </a:t>
            </a:r>
            <a:r>
              <a:rPr lang="sr-Latn-CS" sz="2400" dirty="0">
                <a:cs typeface="Times New Roman" pitchFamily="18" charset="0"/>
              </a:rPr>
              <a:t>je to što se </a:t>
            </a:r>
            <a:r>
              <a:rPr lang="sr-Latn-CS" sz="2400" dirty="0">
                <a:solidFill>
                  <a:srgbClr val="FF0000"/>
                </a:solidFill>
                <a:cs typeface="Times New Roman" pitchFamily="18" charset="0"/>
              </a:rPr>
              <a:t>ugovorne strane obavezuju za duži vremenski period</a:t>
            </a:r>
          </a:p>
        </p:txBody>
      </p:sp>
    </p:spTree>
    <p:extLst>
      <p:ext uri="{BB962C8B-B14F-4D97-AF65-F5344CB8AC3E}">
        <p14:creationId xmlns="" xmlns:p14="http://schemas.microsoft.com/office/powerpoint/2010/main" val="37042465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Osobine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3200" b="1" dirty="0">
                <a:cs typeface="Times New Roman" pitchFamily="18" charset="0"/>
              </a:rPr>
              <a:t>Njihove obaveze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protežu</a:t>
            </a:r>
            <a:r>
              <a:rPr lang="sr-Latn-CS" sz="3200" dirty="0">
                <a:cs typeface="Times New Roman" pitchFamily="18" charset="0"/>
              </a:rPr>
              <a:t> odnosno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raspoređuju</a:t>
            </a:r>
            <a:r>
              <a:rPr lang="sr-Latn-CS" sz="3200" dirty="0">
                <a:cs typeface="Times New Roman" pitchFamily="18" charset="0"/>
              </a:rPr>
              <a:t> </a:t>
            </a:r>
            <a:r>
              <a:rPr lang="sr-Latn-CS" sz="3200" b="1" dirty="0">
                <a:cs typeface="Times New Roman" pitchFamily="18" charset="0"/>
              </a:rPr>
              <a:t>na sve vreme trajanja osiguranja</a:t>
            </a:r>
          </a:p>
          <a:p>
            <a:r>
              <a:rPr lang="sr-Latn-CS" sz="3200" b="1" dirty="0">
                <a:cs typeface="Times New Roman" pitchFamily="18" charset="0"/>
              </a:rPr>
              <a:t>U novije vreme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sukcesivnost podrazumeva </a:t>
            </a:r>
            <a:r>
              <a:rPr lang="sr-Latn-CS" sz="3200" dirty="0">
                <a:cs typeface="Times New Roman" pitchFamily="18" charset="0"/>
              </a:rPr>
              <a:t>i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jednu novu varijaciju plaćanja premije </a:t>
            </a:r>
            <a:r>
              <a:rPr lang="sr-Latn-CS" sz="3200" dirty="0">
                <a:cs typeface="Times New Roman" pitchFamily="18" charset="0"/>
              </a:rPr>
              <a:t>– u </a:t>
            </a:r>
            <a:r>
              <a:rPr lang="sr-Latn-CS" sz="3200" b="1" dirty="0">
                <a:cs typeface="Times New Roman" pitchFamily="18" charset="0"/>
              </a:rPr>
              <a:t>više rata</a:t>
            </a:r>
            <a:r>
              <a:rPr lang="sr-Latn-CS" sz="3200" dirty="0">
                <a:cs typeface="Times New Roman" pitchFamily="18" charset="0"/>
              </a:rPr>
              <a:t> a shodno tome </a:t>
            </a:r>
            <a:r>
              <a:rPr lang="sr-Latn-CS" sz="3200" b="1" dirty="0">
                <a:cs typeface="Times New Roman" pitchFamily="18" charset="0"/>
              </a:rPr>
              <a:t>identičnu varijaciju </a:t>
            </a:r>
            <a:r>
              <a:rPr lang="sr-Latn-CS" sz="3200" dirty="0">
                <a:cs typeface="Times New Roman" pitchFamily="18" charset="0"/>
              </a:rPr>
              <a:t>i </a:t>
            </a:r>
            <a:r>
              <a:rPr lang="sr-Latn-CS" sz="3200" b="1" dirty="0">
                <a:cs typeface="Times New Roman" pitchFamily="18" charset="0"/>
              </a:rPr>
              <a:t>na strani osiguravača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kod naknade štete</a:t>
            </a:r>
            <a:endParaRPr lang="en-US" sz="3200" b="1" dirty="0">
              <a:solidFill>
                <a:srgbClr val="FF0000"/>
              </a:solidFill>
            </a:endParaRP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299222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Osobine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pPr>
              <a:buNone/>
            </a:pPr>
            <a:r>
              <a:rPr lang="sr-Latn-CS" sz="2800" b="1" dirty="0" smtClean="0">
                <a:cs typeface="Times New Roman" pitchFamily="18" charset="0"/>
              </a:rPr>
              <a:t>6. Ugovor </a:t>
            </a:r>
            <a:r>
              <a:rPr lang="sr-Latn-CS" sz="2800" b="1" dirty="0">
                <a:cs typeface="Times New Roman" pitchFamily="18" charset="0"/>
              </a:rPr>
              <a:t>o osiguranju je ugovor međusobnog poverenja (uberrimae fidei)</a:t>
            </a:r>
            <a:endParaRPr lang="en-US" sz="2800" b="1" dirty="0">
              <a:cs typeface="Times New Roman" pitchFamily="18" charset="0"/>
            </a:endParaRPr>
          </a:p>
          <a:p>
            <a:r>
              <a:rPr lang="sr-Latn-CS" sz="2800" dirty="0">
                <a:cs typeface="Times New Roman" pitchFamily="18" charset="0"/>
              </a:rPr>
              <a:t>Ova osobina se</a:t>
            </a:r>
            <a:r>
              <a:rPr lang="sr-Latn-CS" sz="2800" b="1" dirty="0">
                <a:cs typeface="Times New Roman" pitchFamily="18" charset="0"/>
              </a:rPr>
              <a:t> javlja i kod nekih novih ugovora</a:t>
            </a:r>
            <a:r>
              <a:rPr lang="sr-Latn-CS" sz="2800" dirty="0">
                <a:cs typeface="Times New Roman" pitchFamily="18" charset="0"/>
              </a:rPr>
              <a:t>, ali je kod ugovora o osiguranju od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posebne važnosti</a:t>
            </a:r>
            <a:endParaRPr lang="en-US" sz="2800" dirty="0">
              <a:solidFill>
                <a:srgbClr val="FF0000"/>
              </a:solidFill>
              <a:cs typeface="Times New Roman" pitchFamily="18" charset="0"/>
            </a:endParaRPr>
          </a:p>
          <a:p>
            <a:r>
              <a:rPr lang="en-US" sz="2800" dirty="0">
                <a:cs typeface="Times New Roman" pitchFamily="18" charset="0"/>
              </a:rPr>
              <a:t>Ova</a:t>
            </a:r>
            <a:r>
              <a:rPr lang="en-US" sz="2800" b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osobina</a:t>
            </a:r>
            <a:r>
              <a:rPr lang="en-US" sz="2800" b="1" dirty="0">
                <a:cs typeface="Times New Roman" pitchFamily="18" charset="0"/>
              </a:rPr>
              <a:t> </a:t>
            </a:r>
            <a:r>
              <a:rPr lang="sr-Latn-CS" sz="2800" dirty="0">
                <a:cs typeface="Times New Roman" pitchFamily="18" charset="0"/>
              </a:rPr>
              <a:t>nalaže ugovornim </a:t>
            </a:r>
            <a:r>
              <a:rPr lang="sr-Latn-CS" sz="2800" dirty="0" smtClean="0">
                <a:cs typeface="Times New Roman" pitchFamily="18" charset="0"/>
              </a:rPr>
              <a:t>stranama </a:t>
            </a:r>
            <a:r>
              <a:rPr lang="sr-Latn-CS" sz="2800" dirty="0">
                <a:cs typeface="Times New Roman" pitchFamily="18" charset="0"/>
              </a:rPr>
              <a:t>– </a:t>
            </a:r>
            <a:r>
              <a:rPr lang="sr-Latn-CS" sz="2800" b="1" dirty="0">
                <a:cs typeface="Times New Roman" pitchFamily="18" charset="0"/>
              </a:rPr>
              <a:t>lojalno ponašanje </a:t>
            </a:r>
            <a:r>
              <a:rPr lang="sr-Latn-CS" sz="2800" dirty="0">
                <a:cs typeface="Times New Roman" pitchFamily="18" charset="0"/>
              </a:rPr>
              <a:t>pri zaključivanju i ispunjavanju svojih obaveza</a:t>
            </a:r>
            <a:endParaRPr lang="sr-Latn-CS" sz="2800" b="1" dirty="0">
              <a:cs typeface="Times New Roman" pitchFamily="18" charset="0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26562147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Osobine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927274"/>
            <a:ext cx="8001000" cy="4092526"/>
          </a:xfrm>
        </p:spPr>
        <p:txBody>
          <a:bodyPr/>
          <a:lstStyle/>
          <a:p>
            <a:r>
              <a:rPr lang="sr-Latn-CS" sz="2400" b="1" dirty="0"/>
              <a:t>Osiguranik</a:t>
            </a:r>
            <a:r>
              <a:rPr lang="sr-Latn-CS" sz="2400" dirty="0"/>
              <a:t> treba da: </a:t>
            </a:r>
            <a:r>
              <a:rPr lang="sr-Latn-CS" sz="2400" dirty="0">
                <a:solidFill>
                  <a:srgbClr val="FF0000"/>
                </a:solidFill>
              </a:rPr>
              <a:t>prijavi razne okolnosti pre i posle nastupanja osiguranog slučaja, preduzme mere spasavanja, obezbedi dokaze, itd.</a:t>
            </a:r>
          </a:p>
          <a:p>
            <a:r>
              <a:rPr lang="sr-Latn-CS" sz="2400" dirty="0"/>
              <a:t>Otuda i </a:t>
            </a:r>
            <a:r>
              <a:rPr lang="sr-Latn-CS" sz="2400" b="1" dirty="0"/>
              <a:t>skolonost osiguravača </a:t>
            </a:r>
            <a:r>
              <a:rPr lang="sr-Latn-CS" sz="2400" dirty="0"/>
              <a:t>da </a:t>
            </a:r>
            <a:r>
              <a:rPr lang="sr-Latn-CS" sz="2400" dirty="0">
                <a:solidFill>
                  <a:srgbClr val="FF0000"/>
                </a:solidFill>
              </a:rPr>
              <a:t>nelojalno ponašanje </a:t>
            </a:r>
            <a:r>
              <a:rPr lang="sr-Latn-CS" sz="2400" dirty="0" smtClean="0">
                <a:solidFill>
                  <a:srgbClr val="FF0000"/>
                </a:solidFill>
              </a:rPr>
              <a:t>osiguravača </a:t>
            </a:r>
            <a:r>
              <a:rPr lang="sr-Latn-CS" sz="2400" dirty="0">
                <a:solidFill>
                  <a:srgbClr val="FF0000"/>
                </a:solidFill>
              </a:rPr>
              <a:t>sankcioniše</a:t>
            </a:r>
          </a:p>
          <a:p>
            <a:r>
              <a:rPr lang="sr-Latn-CS" sz="2400" dirty="0"/>
              <a:t>Ovo svojstvo </a:t>
            </a:r>
            <a:r>
              <a:rPr lang="sr-Latn-CS" sz="2400" b="1" dirty="0"/>
              <a:t>znači i za osiguravača obavezu određenog ponašanja </a:t>
            </a:r>
            <a:r>
              <a:rPr lang="sr-Latn-CS" sz="2400" dirty="0">
                <a:solidFill>
                  <a:srgbClr val="FF0000"/>
                </a:solidFill>
              </a:rPr>
              <a:t>(naročito prilikom procenjivanja i brzine isplate naknade iz osiguranja) </a:t>
            </a:r>
          </a:p>
        </p:txBody>
      </p:sp>
    </p:spTree>
    <p:extLst>
      <p:ext uri="{BB962C8B-B14F-4D97-AF65-F5344CB8AC3E}">
        <p14:creationId xmlns="" xmlns:p14="http://schemas.microsoft.com/office/powerpoint/2010/main" val="35500799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Predmet ugovora o osiguranju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27274"/>
            <a:ext cx="10668000" cy="4092526"/>
          </a:xfrm>
        </p:spPr>
        <p:txBody>
          <a:bodyPr/>
          <a:lstStyle/>
          <a:p>
            <a:r>
              <a:rPr lang="sr-Latn-CS" sz="3200" dirty="0">
                <a:cs typeface="Times New Roman" pitchFamily="18" charset="0"/>
              </a:rPr>
              <a:t>O predmetu ugovora o osiguranju postoje razna pravna shvatanja</a:t>
            </a:r>
          </a:p>
          <a:p>
            <a:pPr>
              <a:buNone/>
            </a:pPr>
            <a:r>
              <a:rPr lang="sr-Latn-CS" sz="3200" b="1" dirty="0" smtClean="0">
                <a:cs typeface="Times New Roman" pitchFamily="18" charset="0"/>
              </a:rPr>
              <a:t>1)Stvari </a:t>
            </a:r>
            <a:r>
              <a:rPr lang="sr-Latn-CS" sz="3200" b="1" dirty="0">
                <a:cs typeface="Times New Roman" pitchFamily="18" charset="0"/>
              </a:rPr>
              <a:t>i lica kao predmet ugovora o osiguranju </a:t>
            </a:r>
          </a:p>
          <a:p>
            <a:r>
              <a:rPr lang="sr-Latn-CS" sz="3200" b="1" dirty="0">
                <a:cs typeface="Times New Roman" pitchFamily="18" charset="0"/>
              </a:rPr>
              <a:t>Postoji shvatanje </a:t>
            </a:r>
            <a:r>
              <a:rPr lang="sr-Latn-CS" sz="3200" dirty="0">
                <a:cs typeface="Times New Roman" pitchFamily="18" charset="0"/>
              </a:rPr>
              <a:t>po kojem su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stvari</a:t>
            </a:r>
            <a:r>
              <a:rPr lang="sr-Latn-CS" sz="3200" dirty="0">
                <a:cs typeface="Times New Roman" pitchFamily="18" charset="0"/>
              </a:rPr>
              <a:t> </a:t>
            </a:r>
            <a:r>
              <a:rPr lang="sr-Latn-CS" sz="3200" b="1" dirty="0">
                <a:cs typeface="Times New Roman" pitchFamily="18" charset="0"/>
              </a:rPr>
              <a:t>predmet ugovora </a:t>
            </a:r>
            <a:r>
              <a:rPr lang="sr-Latn-CS" sz="3200" dirty="0">
                <a:cs typeface="Times New Roman" pitchFamily="18" charset="0"/>
              </a:rPr>
              <a:t>o osiguranju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kod neživotnih osiguranja</a:t>
            </a:r>
            <a:endParaRPr lang="sr-Latn-CS" sz="32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113813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Predmet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2800" b="1" dirty="0">
                <a:cs typeface="Times New Roman" pitchFamily="18" charset="0"/>
              </a:rPr>
              <a:t>Lica -</a:t>
            </a:r>
            <a:r>
              <a:rPr lang="sr-Latn-CS" sz="2800" dirty="0">
                <a:cs typeface="Times New Roman" pitchFamily="18" charset="0"/>
              </a:rPr>
              <a:t>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predmet ugovora o osiguranju </a:t>
            </a:r>
            <a:r>
              <a:rPr lang="sr-Latn-CS" sz="2800" b="1" dirty="0">
                <a:cs typeface="Times New Roman" pitchFamily="18" charset="0"/>
              </a:rPr>
              <a:t>kod životnih osiguranja</a:t>
            </a:r>
          </a:p>
          <a:p>
            <a:r>
              <a:rPr lang="sr-Latn-CS" sz="2800" b="1" dirty="0">
                <a:cs typeface="Times New Roman" pitchFamily="18" charset="0"/>
              </a:rPr>
              <a:t>Predmet ugovora </a:t>
            </a:r>
            <a:r>
              <a:rPr lang="sr-Latn-CS" sz="2800" dirty="0">
                <a:cs typeface="Times New Roman" pitchFamily="18" charset="0"/>
              </a:rPr>
              <a:t>čine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osigurana stvar</a:t>
            </a:r>
            <a:r>
              <a:rPr lang="sr-Latn-CS" sz="2800" dirty="0">
                <a:cs typeface="Times New Roman" pitchFamily="18" charset="0"/>
              </a:rPr>
              <a:t>, ili </a:t>
            </a:r>
            <a:r>
              <a:rPr lang="sr-Latn-CS" sz="2800" dirty="0">
                <a:solidFill>
                  <a:srgbClr val="92D050"/>
                </a:solidFill>
                <a:cs typeface="Times New Roman" pitchFamily="18" charset="0"/>
              </a:rPr>
              <a:t>osigurano lice </a:t>
            </a:r>
          </a:p>
          <a:p>
            <a:pPr>
              <a:buNone/>
            </a:pPr>
            <a:r>
              <a:rPr lang="sr-Latn-CS" sz="2800" b="1" dirty="0"/>
              <a:t>2) </a:t>
            </a:r>
            <a:r>
              <a:rPr lang="sr-Latn-CS" sz="2800" b="1" dirty="0" smtClean="0"/>
              <a:t>Interes </a:t>
            </a:r>
            <a:r>
              <a:rPr lang="sr-Latn-CS" sz="2800" b="1" dirty="0"/>
              <a:t>kao predmet ugovora o osiguranju </a:t>
            </a:r>
          </a:p>
          <a:p>
            <a:r>
              <a:rPr lang="sr-Latn-CS" sz="2800" b="1" dirty="0"/>
              <a:t>Postoji shvatanje </a:t>
            </a:r>
            <a:r>
              <a:rPr lang="sr-Latn-CS" sz="2800" dirty="0"/>
              <a:t>o </a:t>
            </a:r>
            <a:r>
              <a:rPr lang="sr-Latn-CS" sz="2800" dirty="0">
                <a:solidFill>
                  <a:srgbClr val="FF0000"/>
                </a:solidFill>
              </a:rPr>
              <a:t>ključnoj važnosti interesa ugovornih strana </a:t>
            </a:r>
            <a:r>
              <a:rPr lang="sr-Latn-CS" sz="2800" dirty="0"/>
              <a:t>kod zaključivanja ugovora o osiguranju</a:t>
            </a:r>
          </a:p>
          <a:p>
            <a:endParaRPr lang="sr-Latn-CS" sz="3200" dirty="0">
              <a:solidFill>
                <a:srgbClr val="92D05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806479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Predmet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b="1" dirty="0" smtClean="0"/>
              <a:t>Šuština shvatanja: </a:t>
            </a:r>
            <a:r>
              <a:rPr lang="sr-Latn-CS" dirty="0" smtClean="0"/>
              <a:t>da je </a:t>
            </a:r>
            <a:r>
              <a:rPr lang="sr-Latn-CS" dirty="0" smtClean="0">
                <a:solidFill>
                  <a:srgbClr val="FF0000"/>
                </a:solidFill>
              </a:rPr>
              <a:t>predmet ugovora</a:t>
            </a:r>
            <a:r>
              <a:rPr lang="sr-Latn-CS" dirty="0" smtClean="0"/>
              <a:t> </a:t>
            </a:r>
            <a:r>
              <a:rPr lang="sr-Latn-CS" b="1" dirty="0" smtClean="0"/>
              <a:t>sam interes da se ne dogodi osigurani slučaj</a:t>
            </a:r>
            <a:r>
              <a:rPr lang="sr-Latn-CS" dirty="0" smtClean="0"/>
              <a:t>  </a:t>
            </a:r>
            <a:r>
              <a:rPr lang="sr-Latn-CS" dirty="0" smtClean="0">
                <a:solidFill>
                  <a:srgbClr val="FF0000"/>
                </a:solidFill>
              </a:rPr>
              <a:t>i time nastane neki imovinski gubitak</a:t>
            </a:r>
          </a:p>
          <a:p>
            <a:r>
              <a:rPr lang="sr-Latn-CS" b="1" dirty="0" smtClean="0"/>
              <a:t>Shvatanje o interesu </a:t>
            </a:r>
            <a:r>
              <a:rPr lang="sr-Latn-CS" dirty="0" smtClean="0"/>
              <a:t>kao </a:t>
            </a:r>
            <a:r>
              <a:rPr lang="sr-Latn-CS" dirty="0" smtClean="0">
                <a:solidFill>
                  <a:srgbClr val="FF0000"/>
                </a:solidFill>
              </a:rPr>
              <a:t>predmetu ugovora</a:t>
            </a:r>
            <a:r>
              <a:rPr lang="sr-Latn-CS" dirty="0" smtClean="0"/>
              <a:t> brani se na sledeći način:</a:t>
            </a:r>
          </a:p>
          <a:p>
            <a:r>
              <a:rPr lang="sr-Latn-CS" sz="3200" b="1" dirty="0"/>
              <a:t>Interes</a:t>
            </a:r>
            <a:r>
              <a:rPr lang="sr-Latn-CS" sz="3200" dirty="0"/>
              <a:t> - bitan elemenat imovinskog osiguranja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120754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Predmet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CS" sz="2800" b="1" dirty="0"/>
              <a:t>Bez njega </a:t>
            </a:r>
            <a:r>
              <a:rPr lang="sr-Latn-CS" sz="2800" dirty="0">
                <a:solidFill>
                  <a:srgbClr val="FF0000"/>
                </a:solidFill>
              </a:rPr>
              <a:t>ne može biti, ni govora o šteti</a:t>
            </a:r>
          </a:p>
          <a:p>
            <a:r>
              <a:rPr lang="sr-Latn-CS" sz="2800" b="1" dirty="0"/>
              <a:t>Cilj osiguranja </a:t>
            </a:r>
            <a:r>
              <a:rPr lang="sr-Latn-CS" sz="2800" dirty="0"/>
              <a:t>je </a:t>
            </a:r>
            <a:r>
              <a:rPr lang="sr-Latn-CS" sz="2800" dirty="0">
                <a:solidFill>
                  <a:srgbClr val="FF0000"/>
                </a:solidFill>
              </a:rPr>
              <a:t>da se taj interes određenog lica</a:t>
            </a:r>
            <a:r>
              <a:rPr lang="sr-Latn-CS" sz="2800" dirty="0"/>
              <a:t>, </a:t>
            </a:r>
            <a:r>
              <a:rPr lang="sr-Latn-CS" sz="2800" b="1" dirty="0"/>
              <a:t>da se šteta ne dogodi na određenoj stvari</a:t>
            </a:r>
            <a:r>
              <a:rPr lang="sr-Latn-CS" sz="2800" dirty="0"/>
              <a:t>, </a:t>
            </a:r>
            <a:r>
              <a:rPr lang="sr-Latn-CS" sz="2800" dirty="0">
                <a:solidFill>
                  <a:srgbClr val="FF0000"/>
                </a:solidFill>
              </a:rPr>
              <a:t>održi</a:t>
            </a:r>
          </a:p>
          <a:p>
            <a:r>
              <a:rPr lang="sr-Latn-CS" sz="2800" b="1" dirty="0">
                <a:cs typeface="Times New Roman" pitchFamily="18" charset="0"/>
              </a:rPr>
              <a:t>Pojam interesa </a:t>
            </a:r>
            <a:r>
              <a:rPr lang="sr-Latn-CS" sz="2800" dirty="0">
                <a:cs typeface="Times New Roman" pitchFamily="18" charset="0"/>
              </a:rPr>
              <a:t>je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svojstven isključivo imovinskim osiguranjima</a:t>
            </a:r>
            <a:r>
              <a:rPr lang="sr-Latn-CS" sz="2800" dirty="0">
                <a:cs typeface="Times New Roman" pitchFamily="18" charset="0"/>
              </a:rPr>
              <a:t>, a </a:t>
            </a:r>
            <a:r>
              <a:rPr lang="sr-Latn-CS" sz="2800" b="1" dirty="0">
                <a:cs typeface="Times New Roman" pitchFamily="18" charset="0"/>
              </a:rPr>
              <a:t>kod osiguranja lica</a:t>
            </a:r>
            <a:r>
              <a:rPr lang="sr-Latn-CS" sz="2800" dirty="0">
                <a:cs typeface="Times New Roman" pitchFamily="18" charset="0"/>
              </a:rPr>
              <a:t>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nema ulogu bitnog elementa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44529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Predmet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53882"/>
            <a:ext cx="10668000" cy="3965917"/>
          </a:xfrm>
        </p:spPr>
        <p:txBody>
          <a:bodyPr/>
          <a:lstStyle/>
          <a:p>
            <a:r>
              <a:rPr lang="sr-Latn-CS" sz="2800" dirty="0">
                <a:cs typeface="Times New Roman" pitchFamily="18" charset="0"/>
              </a:rPr>
              <a:t>Najzad, </a:t>
            </a:r>
            <a:r>
              <a:rPr lang="sr-Latn-CS" sz="2800" b="1" dirty="0">
                <a:cs typeface="Times New Roman" pitchFamily="18" charset="0"/>
              </a:rPr>
              <a:t>interesi</a:t>
            </a:r>
            <a:r>
              <a:rPr lang="sr-Latn-CS" sz="2800" dirty="0">
                <a:cs typeface="Times New Roman" pitchFamily="18" charset="0"/>
              </a:rPr>
              <a:t>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formalno ne figuriraju ugovorom o osiguranju</a:t>
            </a:r>
          </a:p>
          <a:p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Niti se </a:t>
            </a:r>
            <a:r>
              <a:rPr lang="sr-Latn-CS" sz="2800" dirty="0">
                <a:cs typeface="Times New Roman" pitchFamily="18" charset="0"/>
              </a:rPr>
              <a:t>kao takvi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tim ugovorom opisuju</a:t>
            </a:r>
          </a:p>
          <a:p>
            <a:pPr>
              <a:buNone/>
            </a:pPr>
            <a:r>
              <a:rPr lang="sr-Latn-CS" sz="2800" b="1" dirty="0"/>
              <a:t>3) Rizik kao predmet ugovora o osiguranju </a:t>
            </a:r>
            <a:endParaRPr lang="sr-Latn-CS" sz="2800" dirty="0"/>
          </a:p>
          <a:p>
            <a:r>
              <a:rPr lang="sr-Latn-CS" sz="2800" b="1" dirty="0"/>
              <a:t>Rizik</a:t>
            </a:r>
            <a:r>
              <a:rPr lang="sr-Latn-CS" sz="2800" dirty="0"/>
              <a:t> je </a:t>
            </a:r>
            <a:r>
              <a:rPr lang="sr-Latn-CS" sz="2800" dirty="0">
                <a:solidFill>
                  <a:srgbClr val="FF0000"/>
                </a:solidFill>
              </a:rPr>
              <a:t>u prvom planu kod svakog ugovora o osiguranju</a:t>
            </a:r>
            <a:r>
              <a:rPr lang="sr-Latn-CS" sz="2800" dirty="0"/>
              <a:t> (radi njega se ovaj ugovor i zaključuje)</a:t>
            </a:r>
            <a:endParaRPr lang="sr-Latn-CS" sz="2800" dirty="0">
              <a:solidFill>
                <a:srgbClr val="FF0000"/>
              </a:solidFill>
            </a:endParaRPr>
          </a:p>
          <a:p>
            <a:endParaRPr lang="sr-Latn-CS" sz="3200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0919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Pravna priroda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sr-Latn-CS" sz="3200" b="1" dirty="0" smtClean="0"/>
              <a:t>Osnovni </a:t>
            </a:r>
            <a:r>
              <a:rPr lang="sr-Latn-CS" sz="3200" b="1" dirty="0"/>
              <a:t>cilj osiguranja - </a:t>
            </a:r>
            <a:r>
              <a:rPr lang="sr-Latn-CS" sz="3200" dirty="0"/>
              <a:t>da se </a:t>
            </a:r>
            <a:r>
              <a:rPr lang="sr-Latn-CS" sz="3200" dirty="0">
                <a:solidFill>
                  <a:srgbClr val="FF0000"/>
                </a:solidFill>
              </a:rPr>
              <a:t>obezbedi zaštita od rizika </a:t>
            </a:r>
            <a:r>
              <a:rPr lang="sr-Latn-CS" sz="3200" dirty="0"/>
              <a:t>tj. da se otklone posledice neočekivanog događaja </a:t>
            </a:r>
          </a:p>
          <a:p>
            <a:r>
              <a:rPr lang="sr-Latn-CS" sz="3200" b="1" dirty="0"/>
              <a:t>Cilj igara na sreću </a:t>
            </a:r>
            <a:r>
              <a:rPr lang="sr-Latn-CS" sz="3200" dirty="0"/>
              <a:t>da se </a:t>
            </a:r>
            <a:r>
              <a:rPr lang="sr-Latn-CS" sz="3200" dirty="0">
                <a:solidFill>
                  <a:srgbClr val="FF0000"/>
                </a:solidFill>
              </a:rPr>
              <a:t>ostvari dobit </a:t>
            </a:r>
            <a:r>
              <a:rPr lang="sr-Latn-CS" sz="3200" dirty="0"/>
              <a:t>nastupanjem neočekivanog  događaja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2795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Predmet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39814"/>
            <a:ext cx="10668000" cy="3979985"/>
          </a:xfrm>
        </p:spPr>
        <p:txBody>
          <a:bodyPr/>
          <a:lstStyle/>
          <a:p>
            <a:r>
              <a:rPr lang="sr-Latn-CS" dirty="0" smtClean="0"/>
              <a:t>Ovo </a:t>
            </a:r>
            <a:r>
              <a:rPr lang="sr-Latn-CS" b="1" dirty="0" smtClean="0"/>
              <a:t>nije šire prihvaćeno u modernom pravu</a:t>
            </a:r>
          </a:p>
          <a:p>
            <a:r>
              <a:rPr lang="sr-Latn-CS" dirty="0" smtClean="0"/>
              <a:t>Ističu se razlozi protiv prihvatanja rizika kao predmeta ugovora o osiguranju:</a:t>
            </a:r>
          </a:p>
          <a:p>
            <a:r>
              <a:rPr lang="sr-Latn-CS" sz="3200" dirty="0"/>
              <a:t>Rizik je </a:t>
            </a:r>
            <a:r>
              <a:rPr lang="sr-Latn-CS" sz="3200" dirty="0">
                <a:solidFill>
                  <a:srgbClr val="FF0000"/>
                </a:solidFill>
              </a:rPr>
              <a:t>bitan elemenat osiguranja</a:t>
            </a:r>
          </a:p>
          <a:p>
            <a:r>
              <a:rPr lang="sr-Latn-CS" sz="3200" dirty="0"/>
              <a:t>Samo </a:t>
            </a:r>
            <a:r>
              <a:rPr lang="sr-Latn-CS" sz="3200" dirty="0">
                <a:solidFill>
                  <a:srgbClr val="FF0000"/>
                </a:solidFill>
              </a:rPr>
              <a:t>uslov ugovora o osiguranju</a:t>
            </a:r>
            <a:r>
              <a:rPr lang="sr-Latn-CS" sz="3200" dirty="0"/>
              <a:t>, a</a:t>
            </a:r>
            <a:r>
              <a:rPr lang="sr-Latn-CS" sz="3200" b="1" dirty="0"/>
              <a:t> ne njegov predmet</a:t>
            </a:r>
            <a:endParaRPr lang="sr-Latn-CS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808863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Predmet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pPr marL="469900" lvl="1" indent="-469900">
              <a:buNone/>
            </a:pPr>
            <a:r>
              <a:rPr lang="sr-Cyrl-CS" sz="2400" b="1" dirty="0"/>
              <a:t>4) </a:t>
            </a:r>
            <a:r>
              <a:rPr lang="sr-Latn-CS" sz="2400" b="1" dirty="0" smtClean="0"/>
              <a:t>Prestacije </a:t>
            </a:r>
            <a:r>
              <a:rPr lang="sr-Latn-CS" sz="2400" b="1" dirty="0"/>
              <a:t>kao predmet ugovora o osiguranju </a:t>
            </a:r>
          </a:p>
          <a:p>
            <a:pPr marL="469900" lvl="1" indent="-469900">
              <a:buFont typeface="Wingdings" pitchFamily="2" charset="2"/>
              <a:buChar char="o"/>
            </a:pPr>
            <a:r>
              <a:rPr lang="sr-Latn-CS" sz="2400" dirty="0"/>
              <a:t>Predmet ugovora po ovom shavatanju su </a:t>
            </a:r>
            <a:r>
              <a:rPr lang="sr-Latn-CS" sz="2400" dirty="0">
                <a:solidFill>
                  <a:srgbClr val="FF0000"/>
                </a:solidFill>
              </a:rPr>
              <a:t>međusobna davanja ugovornih strana</a:t>
            </a:r>
          </a:p>
          <a:p>
            <a:pPr marL="469900" lvl="1" indent="-469900">
              <a:buFont typeface="Wingdings" pitchFamily="2" charset="2"/>
              <a:buChar char="o"/>
            </a:pPr>
            <a:r>
              <a:rPr lang="sr-Latn-CS" sz="2400" b="1" dirty="0"/>
              <a:t>Predmet ugovora o osiguranju </a:t>
            </a:r>
            <a:r>
              <a:rPr lang="sr-Latn-CS" sz="2400" dirty="0"/>
              <a:t>čine </a:t>
            </a:r>
            <a:r>
              <a:rPr lang="sr-Latn-CS" sz="2400" dirty="0">
                <a:solidFill>
                  <a:srgbClr val="FF0000"/>
                </a:solidFill>
              </a:rPr>
              <a:t>premija</a:t>
            </a:r>
            <a:r>
              <a:rPr lang="sr-Latn-CS" sz="2400" dirty="0"/>
              <a:t> i </a:t>
            </a:r>
            <a:r>
              <a:rPr lang="sr-Latn-CS" sz="2400" dirty="0">
                <a:solidFill>
                  <a:srgbClr val="92D050"/>
                </a:solidFill>
              </a:rPr>
              <a:t>naknada iz osiguranja </a:t>
            </a:r>
          </a:p>
          <a:p>
            <a:pPr marL="469900" lvl="1" indent="-469900">
              <a:buFont typeface="Wingdings" pitchFamily="2" charset="2"/>
              <a:buChar char="o"/>
            </a:pPr>
            <a:r>
              <a:rPr lang="sr-Latn-CS" sz="2400" dirty="0"/>
              <a:t>Zatim </a:t>
            </a:r>
            <a:r>
              <a:rPr lang="sr-Latn-CS" sz="2400" b="1" dirty="0"/>
              <a:t>i ostale obaveze ugovornih strana </a:t>
            </a:r>
            <a:r>
              <a:rPr lang="sr-Latn-CS" sz="2400" dirty="0"/>
              <a:t>(obaveze drugog reda)</a:t>
            </a:r>
          </a:p>
          <a:p>
            <a:pPr marL="469900" lvl="1" indent="-469900">
              <a:buFont typeface="Wingdings" pitchFamily="2" charset="2"/>
              <a:buChar char="o"/>
            </a:pPr>
            <a:r>
              <a:rPr lang="sr-Latn-CS" sz="2400" dirty="0"/>
              <a:t>Npr. na strani </a:t>
            </a:r>
            <a:r>
              <a:rPr lang="sr-Latn-CS" sz="2400" dirty="0" smtClean="0"/>
              <a:t>osiguravača</a:t>
            </a:r>
            <a:r>
              <a:rPr lang="sr-Latn-CS" sz="2400" dirty="0"/>
              <a:t>: ocena rizika, obrazovanje fondova, plasman sredstava, naturalna restitucija (ako se vrši umesto naknade u novcu)</a:t>
            </a:r>
          </a:p>
          <a:p>
            <a:pPr marL="469900" lvl="1" indent="-469900">
              <a:buFont typeface="Wingdings" pitchFamily="2" charset="2"/>
              <a:buChar char="o"/>
            </a:pPr>
            <a:endParaRPr lang="sr-Latn-CS" sz="24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530046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Predmet ugovora o osiguranju u našem pravu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pPr>
              <a:defRPr/>
            </a:pPr>
            <a:r>
              <a:rPr lang="sr-Latn-CS" sz="3200" dirty="0"/>
              <a:t>„</a:t>
            </a:r>
            <a:r>
              <a:rPr lang="sr-Latn-CS" sz="3200" i="1" dirty="0"/>
              <a:t>Predmet ugovora je ono o čemu je ugovor</a:t>
            </a:r>
            <a:r>
              <a:rPr lang="sr-Latn-CS" sz="3200" dirty="0"/>
              <a:t>“ (Dušanov zakonik)</a:t>
            </a:r>
          </a:p>
          <a:p>
            <a:pPr>
              <a:defRPr/>
            </a:pPr>
            <a:r>
              <a:rPr lang="sr-Latn-CS" sz="3200" dirty="0"/>
              <a:t>O čemu je ugovor o osiguranju?</a:t>
            </a:r>
          </a:p>
          <a:p>
            <a:pPr>
              <a:defRPr/>
            </a:pPr>
            <a:r>
              <a:rPr lang="sr-Latn-CS" sz="3200" b="1" dirty="0"/>
              <a:t>Predmet</a:t>
            </a:r>
            <a:r>
              <a:rPr lang="sr-Latn-CS" sz="3200" dirty="0"/>
              <a:t> ugovora o osiguranju su </a:t>
            </a:r>
            <a:r>
              <a:rPr lang="sr-Latn-CS" sz="3200" dirty="0">
                <a:solidFill>
                  <a:srgbClr val="FF0000"/>
                </a:solidFill>
              </a:rPr>
              <a:t>prestacije</a:t>
            </a:r>
          </a:p>
          <a:p>
            <a:pPr>
              <a:defRPr/>
            </a:pPr>
            <a:r>
              <a:rPr lang="sr-Latn-CS" sz="3200" b="1" dirty="0"/>
              <a:t>Predmet obaveza osiguravača i osiguranika – premija i naknada iz osiguranja</a:t>
            </a:r>
            <a:endParaRPr lang="sr-Latn-CS" sz="3200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966786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Predmet ugovora o osiguranju u našem pravu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3200" b="1" dirty="0"/>
              <a:t>Odnosno druga činidba </a:t>
            </a:r>
            <a:r>
              <a:rPr lang="sr-Latn-CS" sz="3200" dirty="0"/>
              <a:t>osiguravača ukoliko je to bitan uslov posla po prirodi, ili po volji stranaka</a:t>
            </a:r>
          </a:p>
          <a:p>
            <a:r>
              <a:rPr lang="sr-Latn-CS" sz="3200" dirty="0"/>
              <a:t>Npr. snošenje troškova spasavanja koji prelaze osiguranu sumu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994703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Predmet ugovora o osiguranju u našem pravu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25748"/>
            <a:ext cx="10668000" cy="3994052"/>
          </a:xfrm>
        </p:spPr>
        <p:txBody>
          <a:bodyPr/>
          <a:lstStyle/>
          <a:p>
            <a:r>
              <a:rPr lang="sr-Latn-CS" sz="2800" b="1" dirty="0"/>
              <a:t>Razlikuje</a:t>
            </a:r>
            <a:r>
              <a:rPr lang="sr-Latn-CS" sz="2800" dirty="0"/>
              <a:t> se </a:t>
            </a:r>
            <a:r>
              <a:rPr lang="sr-Latn-CS" sz="2800" dirty="0">
                <a:solidFill>
                  <a:srgbClr val="FF0000"/>
                </a:solidFill>
              </a:rPr>
              <a:t>predmet ugovora o osiguranju </a:t>
            </a:r>
            <a:r>
              <a:rPr lang="sr-Latn-CS" sz="2800" dirty="0"/>
              <a:t>i </a:t>
            </a:r>
            <a:r>
              <a:rPr lang="sr-Latn-CS" sz="2800" dirty="0">
                <a:solidFill>
                  <a:srgbClr val="92D050"/>
                </a:solidFill>
              </a:rPr>
              <a:t>predmet osiguranja </a:t>
            </a:r>
          </a:p>
          <a:p>
            <a:r>
              <a:rPr lang="sr-Latn-CS" sz="2800" b="1" dirty="0"/>
              <a:t>Predmet osiguranja </a:t>
            </a:r>
            <a:r>
              <a:rPr lang="sr-Latn-CS" sz="2800" dirty="0"/>
              <a:t>– kod neživotnog osiguranja - </a:t>
            </a:r>
            <a:r>
              <a:rPr lang="sr-Latn-CS" sz="2800" dirty="0">
                <a:solidFill>
                  <a:srgbClr val="FF0000"/>
                </a:solidFill>
              </a:rPr>
              <a:t>osigurana stvar</a:t>
            </a:r>
            <a:r>
              <a:rPr lang="sr-Latn-CS" sz="2800" dirty="0"/>
              <a:t>; kod životnog osiguranja -  </a:t>
            </a:r>
            <a:r>
              <a:rPr lang="sr-Latn-CS" sz="2800" dirty="0">
                <a:solidFill>
                  <a:srgbClr val="92D050"/>
                </a:solidFill>
              </a:rPr>
              <a:t>osigurano lice</a:t>
            </a:r>
            <a:r>
              <a:rPr lang="sr-Latn-CS" sz="2800" dirty="0"/>
              <a:t> </a:t>
            </a:r>
          </a:p>
          <a:p>
            <a:r>
              <a:rPr lang="sr-Latn-CS" sz="2800" dirty="0"/>
              <a:t>Dok su </a:t>
            </a:r>
            <a:r>
              <a:rPr lang="sr-Latn-CS" sz="2800" b="1" dirty="0"/>
              <a:t>predmet ugovora o osiguranju</a:t>
            </a:r>
            <a:r>
              <a:rPr lang="sr-Latn-CS" sz="2800" b="1" dirty="0">
                <a:solidFill>
                  <a:srgbClr val="FF0000"/>
                </a:solidFill>
              </a:rPr>
              <a:t> </a:t>
            </a:r>
            <a:r>
              <a:rPr lang="sr-Latn-CS" sz="2800" dirty="0">
                <a:solidFill>
                  <a:srgbClr val="FF0000"/>
                </a:solidFill>
              </a:rPr>
              <a:t>prestacije</a:t>
            </a:r>
            <a:r>
              <a:rPr lang="sr-Latn-CS" sz="2800" dirty="0"/>
              <a:t>, odnosno međusobna davanja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8954896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Zaključivanje ugovora o osiguranju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2800" b="1" dirty="0"/>
              <a:t>Ponuda za zaključenje ugovora</a:t>
            </a:r>
          </a:p>
          <a:p>
            <a:r>
              <a:rPr lang="sr-Latn-CS" sz="2800" b="1" dirty="0"/>
              <a:t>Obe ugovorne strane </a:t>
            </a:r>
            <a:r>
              <a:rPr lang="sr-Latn-CS" sz="2800" dirty="0">
                <a:solidFill>
                  <a:srgbClr val="FF0000"/>
                </a:solidFill>
              </a:rPr>
              <a:t>mogu biti ponudioci </a:t>
            </a:r>
            <a:r>
              <a:rPr lang="sr-Latn-CS" sz="2800" dirty="0"/>
              <a:t>za zaključenje ugovora</a:t>
            </a:r>
            <a:endParaRPr lang="en-US" sz="2800" dirty="0"/>
          </a:p>
          <a:p>
            <a:r>
              <a:rPr lang="en-US" sz="2800" b="1" dirty="0" err="1"/>
              <a:t>Potre</a:t>
            </a:r>
            <a:r>
              <a:rPr lang="sr-Latn-CS" sz="2800" b="1" dirty="0"/>
              <a:t>bno </a:t>
            </a:r>
            <a:r>
              <a:rPr lang="sr-Latn-CS" sz="2800" dirty="0"/>
              <a:t>je </a:t>
            </a:r>
            <a:r>
              <a:rPr lang="sr-Latn-CS" sz="2800" dirty="0">
                <a:solidFill>
                  <a:srgbClr val="FF0000"/>
                </a:solidFill>
              </a:rPr>
              <a:t>kod svakog ugovora </a:t>
            </a:r>
            <a:r>
              <a:rPr lang="sr-Latn-CS" sz="2800" dirty="0"/>
              <a:t>odrediti koja se </a:t>
            </a:r>
            <a:r>
              <a:rPr lang="sr-Latn-CS" sz="2800" dirty="0">
                <a:solidFill>
                  <a:srgbClr val="FF0000"/>
                </a:solidFill>
              </a:rPr>
              <a:t>od budućih strana ugovornica </a:t>
            </a:r>
            <a:r>
              <a:rPr lang="sr-Latn-CS" sz="2800" b="1" dirty="0"/>
              <a:t>nalazi u ulozi ponudioca</a:t>
            </a:r>
          </a:p>
          <a:p>
            <a:r>
              <a:rPr lang="sr-Latn-CS" sz="2800" dirty="0"/>
              <a:t>Ovo </a:t>
            </a:r>
            <a:r>
              <a:rPr lang="sr-Latn-CS" sz="2800" b="1" dirty="0"/>
              <a:t>svojstvo</a:t>
            </a:r>
            <a:r>
              <a:rPr lang="sr-Latn-CS" sz="2800" dirty="0"/>
              <a:t> povlači </a:t>
            </a:r>
            <a:r>
              <a:rPr lang="sr-Latn-CS" sz="2800" dirty="0">
                <a:solidFill>
                  <a:srgbClr val="FF0000"/>
                </a:solidFill>
              </a:rPr>
              <a:t>određene pravne posledice</a:t>
            </a:r>
            <a:r>
              <a:rPr lang="sr-Latn-CS" sz="2800" dirty="0"/>
              <a:t> u postupku zaključenja ugovora</a:t>
            </a:r>
            <a:endParaRPr lang="sr-Latn-CS" sz="2800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14180755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Zaključivanje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CS" sz="3200" b="1" dirty="0"/>
              <a:t>Inicijativa </a:t>
            </a:r>
            <a:r>
              <a:rPr lang="sr-Latn-CS" sz="3200" dirty="0"/>
              <a:t>za zaključenje ugovora može </a:t>
            </a:r>
            <a:r>
              <a:rPr lang="sr-Latn-CS" sz="3200" dirty="0">
                <a:solidFill>
                  <a:srgbClr val="FF0000"/>
                </a:solidFill>
              </a:rPr>
              <a:t>poteći</a:t>
            </a:r>
            <a:r>
              <a:rPr lang="sr-Latn-CS" sz="3200" dirty="0"/>
              <a:t> od </a:t>
            </a:r>
            <a:r>
              <a:rPr lang="sr-Latn-CS" sz="3200" dirty="0">
                <a:solidFill>
                  <a:srgbClr val="92D050"/>
                </a:solidFill>
              </a:rPr>
              <a:t>bilo koje ugovorne strane</a:t>
            </a:r>
          </a:p>
          <a:p>
            <a:r>
              <a:rPr lang="sr-Latn-CS" sz="3200" dirty="0"/>
              <a:t>Mada se, po pravilu, </a:t>
            </a:r>
            <a:r>
              <a:rPr lang="sr-Latn-CS" sz="3200" b="1" dirty="0"/>
              <a:t>u ulozi ponudioca </a:t>
            </a:r>
            <a:r>
              <a:rPr lang="sr-Latn-CS" sz="3200" dirty="0"/>
              <a:t>uglavnom nalazi </a:t>
            </a:r>
            <a:r>
              <a:rPr lang="sr-Latn-CS" sz="3200" dirty="0">
                <a:solidFill>
                  <a:srgbClr val="FF0000"/>
                </a:solidFill>
              </a:rPr>
              <a:t>budući osiguranik</a:t>
            </a:r>
          </a:p>
          <a:p>
            <a:r>
              <a:rPr lang="sr-Latn-CS" sz="3200" b="1" dirty="0"/>
              <a:t>U</a:t>
            </a:r>
            <a:r>
              <a:rPr lang="sr-Latn-CS" sz="3200" dirty="0"/>
              <a:t> </a:t>
            </a:r>
            <a:r>
              <a:rPr lang="sr-Latn-CS" sz="3200" b="1" dirty="0"/>
              <a:t>moderno vreme</a:t>
            </a:r>
            <a:r>
              <a:rPr lang="sr-Latn-CS" sz="3200" dirty="0"/>
              <a:t>, u ulozi </a:t>
            </a:r>
            <a:r>
              <a:rPr lang="sr-Latn-CS" sz="3200" dirty="0">
                <a:solidFill>
                  <a:srgbClr val="FF0000"/>
                </a:solidFill>
              </a:rPr>
              <a:t>ponudioca </a:t>
            </a:r>
            <a:r>
              <a:rPr lang="sr-Latn-CS" sz="3200" dirty="0"/>
              <a:t>se sve više javlja </a:t>
            </a:r>
            <a:r>
              <a:rPr lang="sr-Latn-CS" sz="3200" dirty="0">
                <a:solidFill>
                  <a:srgbClr val="FF0000"/>
                </a:solidFill>
              </a:rPr>
              <a:t>osiguravač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61711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Zaključivanje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25748"/>
            <a:ext cx="10668000" cy="3994052"/>
          </a:xfrm>
        </p:spPr>
        <p:txBody>
          <a:bodyPr/>
          <a:lstStyle/>
          <a:p>
            <a:r>
              <a:rPr lang="sr-Latn-CS" sz="3200" dirty="0"/>
              <a:t>Kako </a:t>
            </a:r>
            <a:r>
              <a:rPr lang="sr-Latn-CS" sz="3200" b="1" dirty="0"/>
              <a:t>neposredno</a:t>
            </a:r>
            <a:r>
              <a:rPr lang="sr-Latn-CS" sz="3200" dirty="0"/>
              <a:t>, tako </a:t>
            </a:r>
            <a:r>
              <a:rPr lang="sr-Latn-CS" sz="3200" dirty="0">
                <a:solidFill>
                  <a:srgbClr val="FF0000"/>
                </a:solidFill>
              </a:rPr>
              <a:t>i preko određenih posredničkih organizacija</a:t>
            </a:r>
          </a:p>
          <a:p>
            <a:r>
              <a:rPr lang="sr-Latn-CS" sz="3200" dirty="0"/>
              <a:t>Npr. </a:t>
            </a:r>
            <a:r>
              <a:rPr lang="sr-Latn-CS" sz="3200" b="1" dirty="0"/>
              <a:t>zastupnik</a:t>
            </a:r>
            <a:r>
              <a:rPr lang="sr-Latn-CS" sz="3200" dirty="0"/>
              <a:t> </a:t>
            </a:r>
            <a:r>
              <a:rPr lang="sr-Latn-CS" sz="3200" dirty="0" smtClean="0"/>
              <a:t>osiguravajuće </a:t>
            </a:r>
            <a:r>
              <a:rPr lang="sr-Latn-CS" sz="3200" dirty="0"/>
              <a:t>kompanije posećuje buduće osiguranike, upoznaje ih sa uslovima osiguranja i poziva ih da zaključe ugovor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220891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Zaključivanje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b="1" dirty="0" smtClean="0"/>
              <a:t>Sadržaj i svojstvo ponude</a:t>
            </a:r>
          </a:p>
          <a:p>
            <a:r>
              <a:rPr lang="sr-Latn-CS" sz="3200" dirty="0"/>
              <a:t>Ponuda zaključenja ugovora o osiguranju mora da bude </a:t>
            </a:r>
            <a:r>
              <a:rPr lang="sr-Latn-CS" sz="3200" dirty="0">
                <a:solidFill>
                  <a:srgbClr val="FF0000"/>
                </a:solidFill>
              </a:rPr>
              <a:t>potpuna</a:t>
            </a:r>
            <a:r>
              <a:rPr lang="sr-Latn-CS" sz="3200" dirty="0"/>
              <a:t>, </a:t>
            </a:r>
            <a:r>
              <a:rPr lang="sr-Latn-CS" sz="3200" dirty="0">
                <a:solidFill>
                  <a:srgbClr val="92D050"/>
                </a:solidFill>
              </a:rPr>
              <a:t>jasna</a:t>
            </a:r>
            <a:r>
              <a:rPr lang="sr-Latn-CS" sz="3200" dirty="0"/>
              <a:t> i </a:t>
            </a:r>
            <a:r>
              <a:rPr lang="sr-Latn-CS" sz="3200" dirty="0">
                <a:solidFill>
                  <a:srgbClr val="00B0F0"/>
                </a:solidFill>
              </a:rPr>
              <a:t>konkretna</a:t>
            </a:r>
          </a:p>
          <a:p>
            <a:r>
              <a:rPr lang="sr-Latn-CS" sz="3200" dirty="0"/>
              <a:t>Mora </a:t>
            </a:r>
            <a:r>
              <a:rPr lang="sr-Latn-CS" sz="3200" b="1" dirty="0"/>
              <a:t>sadržati</a:t>
            </a:r>
            <a:r>
              <a:rPr lang="sr-Latn-CS" sz="3200" dirty="0"/>
              <a:t> </a:t>
            </a:r>
            <a:r>
              <a:rPr lang="sr-Latn-CS" sz="3200" dirty="0">
                <a:solidFill>
                  <a:srgbClr val="FF0000"/>
                </a:solidFill>
              </a:rPr>
              <a:t>bitne elemente budućeg ugovora</a:t>
            </a:r>
          </a:p>
          <a:p>
            <a:r>
              <a:rPr lang="sr-Latn-CS" sz="3200" b="1" dirty="0"/>
              <a:t>Bitni elementi ugovora </a:t>
            </a:r>
            <a:r>
              <a:rPr lang="sr-Latn-CS" sz="3200" dirty="0"/>
              <a:t>mogu biti utvrđeni ili </a:t>
            </a:r>
            <a:r>
              <a:rPr lang="sr-Latn-CS" sz="3200" dirty="0">
                <a:solidFill>
                  <a:srgbClr val="FF0000"/>
                </a:solidFill>
              </a:rPr>
              <a:t>po prirodi posla</a:t>
            </a:r>
            <a:r>
              <a:rPr lang="sr-Latn-CS" sz="3200" dirty="0"/>
              <a:t>, </a:t>
            </a:r>
            <a:r>
              <a:rPr lang="sr-Latn-CS" sz="3200" dirty="0">
                <a:solidFill>
                  <a:srgbClr val="00B0F0"/>
                </a:solidFill>
              </a:rPr>
              <a:t>ili po volji stranaka</a:t>
            </a:r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53219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Zaključivanje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sz="2800" b="1" dirty="0"/>
              <a:t>Dovoljno</a:t>
            </a:r>
            <a:r>
              <a:rPr lang="sr-Latn-CS" sz="2800" dirty="0"/>
              <a:t> je da </a:t>
            </a:r>
            <a:r>
              <a:rPr lang="sr-Latn-CS" sz="2800" b="1" dirty="0"/>
              <a:t>predmet ugovora </a:t>
            </a:r>
            <a:r>
              <a:rPr lang="sr-Latn-CS" sz="2800" dirty="0">
                <a:solidFill>
                  <a:srgbClr val="FF0000"/>
                </a:solidFill>
              </a:rPr>
              <a:t>bude odrediv</a:t>
            </a:r>
          </a:p>
          <a:p>
            <a:r>
              <a:rPr lang="sr-Latn-CS" sz="2800" dirty="0"/>
              <a:t>Odnosno da se može </a:t>
            </a:r>
            <a:r>
              <a:rPr lang="sr-Latn-CS" sz="2800" dirty="0">
                <a:solidFill>
                  <a:srgbClr val="FF0000"/>
                </a:solidFill>
              </a:rPr>
              <a:t>pomoću poznatih elemenata </a:t>
            </a:r>
            <a:r>
              <a:rPr lang="sr-Latn-CS" sz="2800" b="1" dirty="0"/>
              <a:t>sa sigurnošću odrediti</a:t>
            </a:r>
          </a:p>
          <a:p>
            <a:r>
              <a:rPr lang="sr-Latn-CS" sz="2800" b="1" dirty="0"/>
              <a:t>Primer</a:t>
            </a:r>
            <a:r>
              <a:rPr lang="sr-Latn-CS" sz="2800" dirty="0"/>
              <a:t>: smatra se da su stranke utvrdile predmet osiguranja ako su saglasne da se vrednost broda utvrdi u visini koja će se naknadno odrediti na osnovu podataka iz poslovnih knjiga brodogradilišta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654703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Pravna priroda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3200" b="1" dirty="0"/>
              <a:t>Ukoliko ima hazarda </a:t>
            </a:r>
            <a:r>
              <a:rPr lang="sr-Latn-CS" sz="3200" dirty="0"/>
              <a:t>u osiguranju, on </a:t>
            </a:r>
            <a:r>
              <a:rPr lang="sr-Latn-CS" sz="3200" dirty="0">
                <a:solidFill>
                  <a:srgbClr val="FF0000"/>
                </a:solidFill>
              </a:rPr>
              <a:t>nije neposredni predmet osiguranja</a:t>
            </a:r>
          </a:p>
          <a:p>
            <a:r>
              <a:rPr lang="sr-Latn-CS" sz="3200" dirty="0"/>
              <a:t>Nego naprotiv </a:t>
            </a:r>
            <a:r>
              <a:rPr lang="sr-Latn-CS" sz="3200" dirty="0">
                <a:solidFill>
                  <a:srgbClr val="FF0000"/>
                </a:solidFill>
              </a:rPr>
              <a:t>samo sredstvo za postizanje jednog ekonomskog cilja</a:t>
            </a:r>
          </a:p>
          <a:p>
            <a:r>
              <a:rPr lang="sr-Latn-CS" sz="3200" b="1" dirty="0"/>
              <a:t>Objašnjenje hazard</a:t>
            </a:r>
            <a:r>
              <a:rPr lang="sr-Latn-CS" sz="3200" dirty="0"/>
              <a:t>: smeo pokušaj ili posao čiji ishod uglavnom zavisi od sreće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256863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Zaključivanje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899138"/>
            <a:ext cx="10668000" cy="4120662"/>
          </a:xfrm>
        </p:spPr>
        <p:txBody>
          <a:bodyPr/>
          <a:lstStyle/>
          <a:p>
            <a:r>
              <a:rPr lang="sr-Latn-CS" sz="3200" b="1" dirty="0"/>
              <a:t>Ponuda</a:t>
            </a:r>
            <a:r>
              <a:rPr lang="sr-Latn-CS" sz="3200" dirty="0"/>
              <a:t> mora da bude učinjena </a:t>
            </a:r>
            <a:r>
              <a:rPr lang="sr-Latn-CS" sz="3200" dirty="0">
                <a:solidFill>
                  <a:srgbClr val="FF0000"/>
                </a:solidFill>
              </a:rPr>
              <a:t>od strane ovlašćenog</a:t>
            </a:r>
            <a:r>
              <a:rPr lang="sr-Cyrl-CS" sz="3200" dirty="0">
                <a:solidFill>
                  <a:srgbClr val="FF0000"/>
                </a:solidFill>
              </a:rPr>
              <a:t> </a:t>
            </a:r>
            <a:r>
              <a:rPr lang="sr-Latn-CS" sz="3200" dirty="0">
                <a:solidFill>
                  <a:srgbClr val="FF0000"/>
                </a:solidFill>
              </a:rPr>
              <a:t>lica </a:t>
            </a:r>
          </a:p>
          <a:p>
            <a:r>
              <a:rPr lang="sr-Latn-CS" sz="3200" dirty="0"/>
              <a:t>Mora biti data </a:t>
            </a:r>
            <a:r>
              <a:rPr lang="sr-Latn-CS" sz="3200" b="1" dirty="0"/>
              <a:t>u nameri </a:t>
            </a:r>
            <a:r>
              <a:rPr lang="sr-Latn-CS" sz="3200" dirty="0">
                <a:solidFill>
                  <a:srgbClr val="FF0000"/>
                </a:solidFill>
              </a:rPr>
              <a:t>da se zaključi ugovor </a:t>
            </a:r>
            <a:r>
              <a:rPr lang="sr-Latn-CS" sz="3200" dirty="0"/>
              <a:t>– mora biti ozbiljna</a:t>
            </a:r>
          </a:p>
          <a:p>
            <a:r>
              <a:rPr lang="sr-Latn-CS" sz="3200" b="1" dirty="0"/>
              <a:t>Forma ugovora </a:t>
            </a:r>
          </a:p>
          <a:p>
            <a:r>
              <a:rPr lang="sr-Latn-CS" sz="3200" dirty="0"/>
              <a:t>Ugovor o osiguranju se zaključuje na osnovu </a:t>
            </a:r>
            <a:r>
              <a:rPr lang="sr-Latn-CS" sz="3200" dirty="0">
                <a:solidFill>
                  <a:srgbClr val="FF0000"/>
                </a:solidFill>
              </a:rPr>
              <a:t>usmene</a:t>
            </a:r>
            <a:r>
              <a:rPr lang="sr-Latn-CS" sz="3200" dirty="0"/>
              <a:t>, </a:t>
            </a:r>
            <a:r>
              <a:rPr lang="sr-Latn-CS" sz="3200" dirty="0">
                <a:solidFill>
                  <a:srgbClr val="92D050"/>
                </a:solidFill>
              </a:rPr>
              <a:t>ili pismene ponude</a:t>
            </a:r>
            <a:endParaRPr lang="en-US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37984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Zaključivanje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sz="2800" b="1" dirty="0"/>
              <a:t>U nekim vrstama osiguranja </a:t>
            </a:r>
            <a:r>
              <a:rPr lang="sr-Latn-CS" sz="2800" dirty="0"/>
              <a:t>zahteva se da </a:t>
            </a:r>
            <a:r>
              <a:rPr lang="sr-Latn-CS" sz="2800" b="1" dirty="0"/>
              <a:t>ponuda</a:t>
            </a:r>
            <a:r>
              <a:rPr lang="sr-Latn-CS" sz="2800" dirty="0"/>
              <a:t> bude zaključena u </a:t>
            </a:r>
            <a:r>
              <a:rPr lang="sr-Latn-CS" sz="2800" dirty="0">
                <a:solidFill>
                  <a:srgbClr val="FF0000"/>
                </a:solidFill>
              </a:rPr>
              <a:t>pismenoj formi </a:t>
            </a:r>
            <a:r>
              <a:rPr lang="sr-Latn-CS" sz="2800" dirty="0"/>
              <a:t>– </a:t>
            </a:r>
            <a:r>
              <a:rPr lang="sr-Latn-CS" sz="2800" b="1" dirty="0"/>
              <a:t>osiguranje lica</a:t>
            </a:r>
          </a:p>
          <a:p>
            <a:r>
              <a:rPr lang="sr-Latn-CS" sz="2800" b="1" dirty="0"/>
              <a:t>Ponuda za osiguranje života </a:t>
            </a:r>
            <a:r>
              <a:rPr lang="sr-Latn-CS" sz="2800" dirty="0"/>
              <a:t>- u </a:t>
            </a:r>
            <a:r>
              <a:rPr lang="sr-Latn-CS" sz="2800" dirty="0">
                <a:solidFill>
                  <a:srgbClr val="FF0000"/>
                </a:solidFill>
              </a:rPr>
              <a:t>pisanoj formi </a:t>
            </a:r>
            <a:r>
              <a:rPr lang="sr-Latn-CS" sz="2800" dirty="0"/>
              <a:t>i podnosi se </a:t>
            </a:r>
            <a:r>
              <a:rPr lang="sr-Latn-CS" sz="2800" dirty="0">
                <a:solidFill>
                  <a:srgbClr val="FF0000"/>
                </a:solidFill>
              </a:rPr>
              <a:t>na obrascu osiguravača</a:t>
            </a:r>
            <a:endParaRPr lang="sr-Latn-CS" sz="2800" b="1" dirty="0">
              <a:solidFill>
                <a:srgbClr val="FF0000"/>
              </a:solidFill>
            </a:endParaRPr>
          </a:p>
          <a:p>
            <a:r>
              <a:rPr lang="sr-Latn-CS" sz="2800" b="1" dirty="0"/>
              <a:t>Dejstov ponude</a:t>
            </a:r>
          </a:p>
          <a:p>
            <a:r>
              <a:rPr lang="sr-Latn-CS" sz="2800" dirty="0"/>
              <a:t>Kad </a:t>
            </a:r>
            <a:r>
              <a:rPr lang="sr-Latn-CS" sz="2800" b="1" dirty="0"/>
              <a:t>ponudilac</a:t>
            </a:r>
            <a:r>
              <a:rPr lang="sr-Latn-CS" sz="2800" dirty="0"/>
              <a:t> </a:t>
            </a:r>
            <a:r>
              <a:rPr lang="sr-Latn-CS" sz="2800" dirty="0">
                <a:solidFill>
                  <a:srgbClr val="FF0000"/>
                </a:solidFill>
              </a:rPr>
              <a:t>ispostavi ponudu </a:t>
            </a:r>
            <a:r>
              <a:rPr lang="sr-Latn-CS" sz="2800" b="1" dirty="0"/>
              <a:t>postavlja se pitanje </a:t>
            </a:r>
            <a:r>
              <a:rPr lang="sr-Latn-CS" sz="2800" dirty="0">
                <a:solidFill>
                  <a:srgbClr val="FF0000"/>
                </a:solidFill>
              </a:rPr>
              <a:t>da li ponuda vezuje ponudioca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165469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Zaključivanje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206241"/>
          </a:xfrm>
        </p:spPr>
        <p:txBody>
          <a:bodyPr/>
          <a:lstStyle/>
          <a:p>
            <a:r>
              <a:rPr lang="sr-Latn-CS" sz="2800" b="1" dirty="0"/>
              <a:t>Ako ga vezuje </a:t>
            </a:r>
            <a:r>
              <a:rPr lang="sr-Latn-CS" sz="2800" dirty="0"/>
              <a:t>– </a:t>
            </a:r>
            <a:r>
              <a:rPr lang="sr-Latn-CS" sz="2800" dirty="0">
                <a:solidFill>
                  <a:srgbClr val="FF0000"/>
                </a:solidFill>
              </a:rPr>
              <a:t>za koje vreme</a:t>
            </a:r>
            <a:r>
              <a:rPr lang="sr-Latn-CS" sz="2800" dirty="0"/>
              <a:t>; </a:t>
            </a:r>
            <a:r>
              <a:rPr lang="sr-Latn-CS" sz="2800" dirty="0">
                <a:solidFill>
                  <a:srgbClr val="92D050"/>
                </a:solidFill>
              </a:rPr>
              <a:t>da li je može i pod kojim uslovima opozvati</a:t>
            </a:r>
          </a:p>
          <a:p>
            <a:r>
              <a:rPr lang="sr-Latn-CS" sz="2800" b="1" dirty="0"/>
              <a:t>Ponuda</a:t>
            </a:r>
            <a:r>
              <a:rPr lang="sr-Latn-CS" sz="2800" dirty="0"/>
              <a:t> </a:t>
            </a:r>
            <a:r>
              <a:rPr lang="sr-Latn-CS" sz="2800" dirty="0">
                <a:solidFill>
                  <a:srgbClr val="FF0000"/>
                </a:solidFill>
              </a:rPr>
              <a:t>proizvodi za ponudioca </a:t>
            </a:r>
            <a:r>
              <a:rPr lang="sr-Latn-CS" sz="2800" b="1" dirty="0"/>
              <a:t>pravna dejstva </a:t>
            </a:r>
            <a:r>
              <a:rPr lang="sr-Latn-CS" sz="2800" dirty="0"/>
              <a:t>i </a:t>
            </a:r>
            <a:r>
              <a:rPr lang="sr-Latn-CS" sz="2800" dirty="0">
                <a:solidFill>
                  <a:srgbClr val="FF0000"/>
                </a:solidFill>
              </a:rPr>
              <a:t>pre nego što je prihvaćena</a:t>
            </a:r>
          </a:p>
          <a:p>
            <a:r>
              <a:rPr lang="sr-Latn-CS" sz="2800" b="1" dirty="0"/>
              <a:t>Pravna dejstva </a:t>
            </a:r>
            <a:r>
              <a:rPr lang="sr-Latn-CS" sz="2800" dirty="0"/>
              <a:t>se ogledaju u tome: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sr-Latn-CS" sz="2800" dirty="0" smtClean="0"/>
              <a:t>Ponudilac </a:t>
            </a:r>
            <a:r>
              <a:rPr lang="sr-Latn-CS" sz="2800" dirty="0"/>
              <a:t>se obavezuje da </a:t>
            </a:r>
            <a:r>
              <a:rPr lang="sr-Latn-CS" sz="2800" b="1" dirty="0"/>
              <a:t>održi svoju ponudu </a:t>
            </a:r>
            <a:r>
              <a:rPr lang="sr-Latn-CS" sz="2800" dirty="0"/>
              <a:t>i </a:t>
            </a:r>
            <a:r>
              <a:rPr lang="sr-Latn-CS" sz="2800" b="1" dirty="0"/>
              <a:t>zaključi ugovor pod ponuđenim </a:t>
            </a:r>
            <a:r>
              <a:rPr lang="sr-Latn-CS" sz="2800" b="1" dirty="0" smtClean="0"/>
              <a:t>uslovima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eriod"/>
            </a:pPr>
            <a:r>
              <a:rPr lang="sr-Latn-CS" sz="2800" dirty="0" smtClean="0">
                <a:solidFill>
                  <a:srgbClr val="FF0000"/>
                </a:solidFill>
              </a:rPr>
              <a:t>Do </a:t>
            </a:r>
            <a:r>
              <a:rPr lang="sr-Latn-CS" sz="2800" dirty="0">
                <a:solidFill>
                  <a:srgbClr val="FF0000"/>
                </a:solidFill>
              </a:rPr>
              <a:t>određenog vremena </a:t>
            </a:r>
            <a:r>
              <a:rPr lang="sr-Latn-CS" sz="2800" b="1" dirty="0"/>
              <a:t>ponuda se ne može opozvati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507863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Zaključivanje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sz="3200" dirty="0"/>
              <a:t>Pravi se </a:t>
            </a:r>
            <a:r>
              <a:rPr lang="sr-Latn-CS" sz="3200" b="1" dirty="0"/>
              <a:t>razlika</a:t>
            </a:r>
            <a:r>
              <a:rPr lang="sr-Latn-CS" sz="3200" dirty="0"/>
              <a:t> u pogledu </a:t>
            </a:r>
            <a:r>
              <a:rPr lang="sr-Latn-CS" sz="3200" b="1" dirty="0"/>
              <a:t>vremena na koje je ponudilac vezan ponudom:</a:t>
            </a:r>
          </a:p>
          <a:p>
            <a:r>
              <a:rPr lang="sr-Latn-CS" sz="3200" dirty="0"/>
              <a:t>Da li se ponuda čini između </a:t>
            </a:r>
            <a:r>
              <a:rPr lang="sr-Latn-CS" sz="3200" dirty="0">
                <a:solidFill>
                  <a:srgbClr val="FF0000"/>
                </a:solidFill>
              </a:rPr>
              <a:t>prisutnih</a:t>
            </a:r>
            <a:r>
              <a:rPr lang="sr-Latn-CS" sz="3200" dirty="0"/>
              <a:t>, </a:t>
            </a:r>
            <a:r>
              <a:rPr lang="sr-Latn-CS" sz="3200" dirty="0">
                <a:solidFill>
                  <a:srgbClr val="00B0F0"/>
                </a:solidFill>
              </a:rPr>
              <a:t>ili između odsutnih lica</a:t>
            </a:r>
          </a:p>
          <a:p>
            <a:r>
              <a:rPr lang="sr-Latn-CS" sz="3200" b="1" dirty="0"/>
              <a:t>U prvom slučaju </a:t>
            </a:r>
            <a:r>
              <a:rPr lang="sr-Latn-CS" sz="3200" dirty="0"/>
              <a:t>ona se </a:t>
            </a:r>
            <a:r>
              <a:rPr lang="sr-Latn-CS" sz="3200" dirty="0">
                <a:solidFill>
                  <a:srgbClr val="FF0000"/>
                </a:solidFill>
              </a:rPr>
              <a:t>mora prihvatiti bez odlaganja</a:t>
            </a:r>
            <a:r>
              <a:rPr lang="sr-Latn-CS" sz="3200" dirty="0"/>
              <a:t>, inače </a:t>
            </a:r>
            <a:r>
              <a:rPr lang="sr-Latn-CS" sz="3200" b="1" dirty="0"/>
              <a:t>se smatra odbijenom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3515520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Zaključivanje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sz="3200" b="1" dirty="0"/>
              <a:t>U drugom slučaju </a:t>
            </a:r>
            <a:r>
              <a:rPr lang="sr-Latn-CS" sz="3200" dirty="0"/>
              <a:t>ona </a:t>
            </a:r>
            <a:r>
              <a:rPr lang="sr-Latn-CS" sz="3200" dirty="0">
                <a:solidFill>
                  <a:srgbClr val="FF0000"/>
                </a:solidFill>
              </a:rPr>
              <a:t>vezuje ponudioca za vreme </a:t>
            </a:r>
            <a:r>
              <a:rPr lang="sr-Latn-CS" sz="3200" dirty="0"/>
              <a:t>koje je redovno </a:t>
            </a:r>
            <a:r>
              <a:rPr lang="sr-Latn-CS" sz="3200" b="1" dirty="0"/>
              <a:t>potrebno </a:t>
            </a:r>
            <a:r>
              <a:rPr lang="sr-Latn-CS" sz="3200" dirty="0"/>
              <a:t>da </a:t>
            </a:r>
            <a:r>
              <a:rPr lang="sr-Latn-CS" sz="3200" dirty="0">
                <a:solidFill>
                  <a:srgbClr val="FF0000"/>
                </a:solidFill>
              </a:rPr>
              <a:t>ponuda stigne </a:t>
            </a:r>
            <a:r>
              <a:rPr lang="sr-Latn-CS" sz="3200" dirty="0"/>
              <a:t>ponuđenome, da je on </a:t>
            </a:r>
            <a:r>
              <a:rPr lang="sr-Latn-CS" sz="3200" dirty="0">
                <a:solidFill>
                  <a:srgbClr val="FF0000"/>
                </a:solidFill>
              </a:rPr>
              <a:t>razmotri</a:t>
            </a:r>
            <a:r>
              <a:rPr lang="sr-Latn-CS" sz="3200" dirty="0"/>
              <a:t>, o njoj </a:t>
            </a:r>
            <a:r>
              <a:rPr lang="sr-Latn-CS" sz="3200" dirty="0">
                <a:solidFill>
                  <a:srgbClr val="FF0000"/>
                </a:solidFill>
              </a:rPr>
              <a:t>odluči</a:t>
            </a:r>
            <a:r>
              <a:rPr lang="sr-Latn-CS" sz="3200" dirty="0"/>
              <a:t> i da </a:t>
            </a:r>
            <a:r>
              <a:rPr lang="sr-Latn-CS" sz="3200" dirty="0">
                <a:solidFill>
                  <a:srgbClr val="FF0000"/>
                </a:solidFill>
              </a:rPr>
              <a:t>odgovor </a:t>
            </a:r>
            <a:r>
              <a:rPr lang="sr-Latn-CS" sz="3200" dirty="0"/>
              <a:t>o prihvatanju </a:t>
            </a:r>
            <a:r>
              <a:rPr lang="sr-Latn-CS" sz="3200" dirty="0">
                <a:solidFill>
                  <a:srgbClr val="FF0000"/>
                </a:solidFill>
              </a:rPr>
              <a:t>stigne </a:t>
            </a:r>
            <a:r>
              <a:rPr lang="sr-Latn-CS" sz="3200" dirty="0"/>
              <a:t>ponudiocu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411065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Zaključivanje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sz="2800" b="1" dirty="0"/>
              <a:t>Prihvatanje ponude</a:t>
            </a:r>
          </a:p>
          <a:p>
            <a:r>
              <a:rPr lang="sr-Latn-CS" sz="2800" dirty="0"/>
              <a:t>Da bi </a:t>
            </a:r>
            <a:r>
              <a:rPr lang="sr-Latn-CS" sz="2800" b="1" dirty="0"/>
              <a:t>izjava prihvatanja ponude </a:t>
            </a:r>
            <a:r>
              <a:rPr lang="sr-Latn-CS" sz="2800" dirty="0">
                <a:solidFill>
                  <a:srgbClr val="FF0000"/>
                </a:solidFill>
              </a:rPr>
              <a:t>mogla</a:t>
            </a:r>
            <a:r>
              <a:rPr lang="sr-Latn-CS" sz="2800" dirty="0"/>
              <a:t> </a:t>
            </a:r>
            <a:r>
              <a:rPr lang="sr-Latn-CS" sz="2800" dirty="0">
                <a:solidFill>
                  <a:srgbClr val="00B0F0"/>
                </a:solidFill>
              </a:rPr>
              <a:t>da proizvede pravno dejstvo zaključenja ugovora </a:t>
            </a:r>
            <a:r>
              <a:rPr lang="sr-Latn-CS" sz="2800" dirty="0"/>
              <a:t>mora da je:</a:t>
            </a:r>
            <a:endParaRPr lang="en-US" sz="2800" dirty="0"/>
          </a:p>
          <a:p>
            <a:pPr>
              <a:buNone/>
            </a:pPr>
            <a:r>
              <a:rPr lang="sr-Latn-CS" sz="2800" dirty="0"/>
              <a:t>1) učinjena od ovlašćenog lica;</a:t>
            </a:r>
            <a:endParaRPr lang="sr-Cyrl-CS" sz="2800" dirty="0"/>
          </a:p>
          <a:p>
            <a:pPr>
              <a:buNone/>
            </a:pPr>
            <a:r>
              <a:rPr lang="sr-Latn-CS" sz="2800" dirty="0"/>
              <a:t>2)</a:t>
            </a:r>
            <a:r>
              <a:rPr lang="en-US" sz="2800" dirty="0"/>
              <a:t> </a:t>
            </a:r>
            <a:r>
              <a:rPr lang="sr-Latn-CS" sz="2800" dirty="0"/>
              <a:t>da je u svemu saglasna sa ponudom; </a:t>
            </a:r>
            <a:endParaRPr lang="sr-Cyrl-CS" sz="2800" dirty="0"/>
          </a:p>
          <a:p>
            <a:pPr>
              <a:buNone/>
            </a:pPr>
            <a:r>
              <a:rPr lang="sr-Latn-CS" sz="2800" dirty="0"/>
              <a:t>3) da je blagovremena;</a:t>
            </a:r>
            <a:endParaRPr lang="sr-Cyrl-CS" sz="2800" dirty="0"/>
          </a:p>
          <a:p>
            <a:pPr>
              <a:buNone/>
            </a:pPr>
            <a:r>
              <a:rPr lang="sr-Latn-CS" sz="2800" dirty="0"/>
              <a:t>4)</a:t>
            </a:r>
            <a:r>
              <a:rPr lang="en-US" sz="2800" dirty="0"/>
              <a:t> </a:t>
            </a:r>
            <a:r>
              <a:rPr lang="sr-Latn-CS" sz="2800" dirty="0"/>
              <a:t>da je njome izražena namera da se ugovor zaključi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31108306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Zaključivanje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CS" b="1" dirty="0" smtClean="0"/>
              <a:t>Rok za prihvatanje ponude</a:t>
            </a:r>
          </a:p>
          <a:p>
            <a:r>
              <a:rPr lang="sr-Latn-CS" sz="3200" dirty="0">
                <a:solidFill>
                  <a:srgbClr val="FF0000"/>
                </a:solidFill>
              </a:rPr>
              <a:t>Ponuđeni</a:t>
            </a:r>
            <a:r>
              <a:rPr lang="sr-Latn-CS" sz="3200" dirty="0"/>
              <a:t> treba </a:t>
            </a:r>
            <a:r>
              <a:rPr lang="sr-Latn-CS" sz="3200" b="1" dirty="0"/>
              <a:t>da se izjasni u roku </a:t>
            </a:r>
            <a:r>
              <a:rPr lang="sr-Latn-CS" sz="3200" dirty="0"/>
              <a:t>koji mu je </a:t>
            </a:r>
            <a:r>
              <a:rPr lang="sr-Latn-CS" sz="3200" dirty="0">
                <a:solidFill>
                  <a:srgbClr val="FF0000"/>
                </a:solidFill>
              </a:rPr>
              <a:t>ostavljen</a:t>
            </a:r>
            <a:r>
              <a:rPr lang="sr-Latn-CS" sz="3200" dirty="0"/>
              <a:t> </a:t>
            </a:r>
            <a:r>
              <a:rPr lang="sr-Latn-CS" sz="3200" b="1" dirty="0"/>
              <a:t>od strane ponudioca</a:t>
            </a:r>
          </a:p>
          <a:p>
            <a:r>
              <a:rPr lang="sr-Latn-CS" sz="3200" dirty="0"/>
              <a:t>Ako ovog </a:t>
            </a:r>
            <a:r>
              <a:rPr lang="sr-Latn-CS" sz="3200" b="1" dirty="0"/>
              <a:t>roka nema </a:t>
            </a:r>
            <a:r>
              <a:rPr lang="sr-Latn-CS" sz="3200" dirty="0"/>
              <a:t>dužan je da </a:t>
            </a:r>
            <a:r>
              <a:rPr lang="sr-Latn-CS" sz="3200" dirty="0">
                <a:solidFill>
                  <a:srgbClr val="FF0000"/>
                </a:solidFill>
              </a:rPr>
              <a:t>odmah odgovori </a:t>
            </a:r>
            <a:r>
              <a:rPr lang="sr-Latn-CS" sz="3200" dirty="0"/>
              <a:t>na ponudu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36112061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Zaključivanje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3200" b="1" dirty="0"/>
              <a:t>Forma prihvatanja ponude</a:t>
            </a:r>
            <a:endParaRPr lang="sr-Latn-CS" sz="3200" dirty="0"/>
          </a:p>
          <a:p>
            <a:r>
              <a:rPr lang="sr-Latn-CS" sz="3200" dirty="0"/>
              <a:t>Prihvatanje ponude se čini </a:t>
            </a:r>
            <a:r>
              <a:rPr lang="sr-Latn-CS" sz="3200" b="1" dirty="0"/>
              <a:t>u</a:t>
            </a:r>
            <a:r>
              <a:rPr lang="sr-Latn-CS" sz="3200" dirty="0"/>
              <a:t> </a:t>
            </a:r>
            <a:r>
              <a:rPr lang="sr-Latn-CS" sz="3200" b="1" dirty="0"/>
              <a:t>slobodnoj formi </a:t>
            </a:r>
          </a:p>
          <a:p>
            <a:r>
              <a:rPr lang="sr-Latn-CS" sz="3200" dirty="0"/>
              <a:t>Može biti </a:t>
            </a:r>
            <a:r>
              <a:rPr lang="sr-Latn-CS" sz="3200" dirty="0">
                <a:solidFill>
                  <a:srgbClr val="FF0000"/>
                </a:solidFill>
              </a:rPr>
              <a:t>i drugačije </a:t>
            </a:r>
            <a:r>
              <a:rPr lang="sr-Latn-CS" sz="3200" dirty="0"/>
              <a:t>utvrđeno</a:t>
            </a:r>
          </a:p>
          <a:p>
            <a:r>
              <a:rPr lang="sr-Latn-CS" sz="3200" b="1" dirty="0"/>
              <a:t>Ćutanje o ponudi </a:t>
            </a:r>
            <a:r>
              <a:rPr lang="sr-Latn-CS" sz="3200" dirty="0"/>
              <a:t>u našem pravu, </a:t>
            </a:r>
            <a:r>
              <a:rPr lang="sr-Latn-CS" sz="3200" dirty="0">
                <a:solidFill>
                  <a:srgbClr val="FF0000"/>
                </a:solidFill>
              </a:rPr>
              <a:t>ne znači prihvatanje </a:t>
            </a:r>
            <a:r>
              <a:rPr lang="sr-Latn-CS" sz="3200" dirty="0"/>
              <a:t>ponuđene ponude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8124813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Zaključivanje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2800" b="1" dirty="0"/>
              <a:t>Momenat zaključenja ugovora</a:t>
            </a:r>
          </a:p>
          <a:p>
            <a:r>
              <a:rPr lang="sr-Latn-CS" sz="2800" dirty="0"/>
              <a:t>Kod </a:t>
            </a:r>
            <a:r>
              <a:rPr lang="sr-Latn-CS" sz="2800" dirty="0">
                <a:solidFill>
                  <a:srgbClr val="FF0000"/>
                </a:solidFill>
              </a:rPr>
              <a:t>odsutnih stranaka</a:t>
            </a:r>
            <a:r>
              <a:rPr lang="sr-Latn-CS" sz="2800" dirty="0"/>
              <a:t>, primenjuje se </a:t>
            </a:r>
            <a:r>
              <a:rPr lang="sr-Latn-CS" sz="2800" b="1" dirty="0"/>
              <a:t>„teorija prijema“</a:t>
            </a:r>
            <a:r>
              <a:rPr lang="sr-Latn-CS" sz="2800" dirty="0"/>
              <a:t>:</a:t>
            </a:r>
          </a:p>
          <a:p>
            <a:r>
              <a:rPr lang="sr-Latn-CS" sz="2800" dirty="0"/>
              <a:t>“</a:t>
            </a:r>
            <a:r>
              <a:rPr lang="sr-Latn-CS" sz="2800" dirty="0">
                <a:solidFill>
                  <a:srgbClr val="FF0000"/>
                </a:solidFill>
              </a:rPr>
              <a:t>Ugovor</a:t>
            </a:r>
            <a:r>
              <a:rPr lang="sr-Latn-CS" sz="2800" dirty="0"/>
              <a:t> je </a:t>
            </a:r>
            <a:r>
              <a:rPr lang="sr-Latn-CS" sz="2800" dirty="0">
                <a:solidFill>
                  <a:srgbClr val="FF0000"/>
                </a:solidFill>
              </a:rPr>
              <a:t>zaključen</a:t>
            </a:r>
            <a:r>
              <a:rPr lang="sr-Latn-CS" sz="2800" dirty="0"/>
              <a:t> onog časa </a:t>
            </a:r>
            <a:r>
              <a:rPr lang="sr-Latn-CS" sz="2800" b="1" dirty="0"/>
              <a:t>kad ponudilac primi</a:t>
            </a:r>
            <a:r>
              <a:rPr lang="sr-Latn-CS" sz="2800" dirty="0"/>
              <a:t> </a:t>
            </a:r>
            <a:r>
              <a:rPr lang="sr-Latn-CS" sz="2800" dirty="0">
                <a:solidFill>
                  <a:srgbClr val="FF0000"/>
                </a:solidFill>
              </a:rPr>
              <a:t>izjavu</a:t>
            </a:r>
            <a:r>
              <a:rPr lang="sr-Latn-CS" sz="2800" dirty="0"/>
              <a:t> </a:t>
            </a:r>
            <a:r>
              <a:rPr lang="sr-Latn-CS" sz="2800" dirty="0">
                <a:solidFill>
                  <a:srgbClr val="FF0000"/>
                </a:solidFill>
              </a:rPr>
              <a:t>ponuđenog</a:t>
            </a:r>
            <a:r>
              <a:rPr lang="sr-Latn-CS" sz="2800" dirty="0"/>
              <a:t> </a:t>
            </a:r>
            <a:r>
              <a:rPr lang="sr-Latn-CS" sz="2800" b="1" dirty="0"/>
              <a:t>da prihvata ponudu</a:t>
            </a:r>
            <a:r>
              <a:rPr lang="sr-Latn-CS" sz="2800" dirty="0"/>
              <a:t>”</a:t>
            </a:r>
          </a:p>
          <a:p>
            <a:r>
              <a:rPr lang="sr-Latn-CS" sz="2800" b="1" dirty="0"/>
              <a:t>Kod ugovora o osiguranju </a:t>
            </a:r>
            <a:r>
              <a:rPr lang="sr-Latn-CS" sz="2800" dirty="0"/>
              <a:t>postoje </a:t>
            </a:r>
            <a:r>
              <a:rPr lang="sr-Latn-CS" sz="2800" dirty="0">
                <a:solidFill>
                  <a:srgbClr val="FF0000"/>
                </a:solidFill>
              </a:rPr>
              <a:t>posebna zakonska pravila</a:t>
            </a:r>
            <a:r>
              <a:rPr lang="sr-Latn-CS" sz="2800" dirty="0"/>
              <a:t>, koja predstavljaju </a:t>
            </a:r>
            <a:r>
              <a:rPr lang="sr-Latn-CS" sz="2800" dirty="0">
                <a:solidFill>
                  <a:srgbClr val="FF0000"/>
                </a:solidFill>
              </a:rPr>
              <a:t>lex specialis</a:t>
            </a:r>
            <a:r>
              <a:rPr lang="sr-Latn-CS" sz="2800" dirty="0"/>
              <a:t>, u odnosu na teoriju prijema</a:t>
            </a:r>
            <a:endParaRPr lang="en-US" sz="2800" b="1" dirty="0"/>
          </a:p>
        </p:txBody>
      </p:sp>
    </p:spTree>
    <p:extLst>
      <p:ext uri="{BB962C8B-B14F-4D97-AF65-F5344CB8AC3E}">
        <p14:creationId xmlns="" xmlns:p14="http://schemas.microsoft.com/office/powerpoint/2010/main" val="32629248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Zaključivanje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3200" b="1" dirty="0"/>
              <a:t>Ugovor </a:t>
            </a:r>
            <a:r>
              <a:rPr lang="sr-Latn-CS" sz="3200" dirty="0"/>
              <a:t>se smatra </a:t>
            </a:r>
            <a:r>
              <a:rPr lang="sr-Latn-CS" sz="3200" dirty="0">
                <a:solidFill>
                  <a:srgbClr val="FF0000"/>
                </a:solidFill>
              </a:rPr>
              <a:t>zaključenim</a:t>
            </a:r>
            <a:r>
              <a:rPr lang="sr-Latn-CS" sz="3200" dirty="0"/>
              <a:t> </a:t>
            </a:r>
            <a:r>
              <a:rPr lang="sr-Latn-CS" sz="3200" b="1" dirty="0"/>
              <a:t>u momentu potpisivanja</a:t>
            </a:r>
            <a:r>
              <a:rPr lang="sr-Latn-CS" sz="3200" dirty="0"/>
              <a:t> </a:t>
            </a:r>
            <a:r>
              <a:rPr lang="sr-Latn-CS" sz="3200" dirty="0">
                <a:solidFill>
                  <a:srgbClr val="FF0000"/>
                </a:solidFill>
              </a:rPr>
              <a:t>polise</a:t>
            </a:r>
            <a:r>
              <a:rPr lang="sr-Latn-CS" sz="3200" dirty="0"/>
              <a:t>, ili </a:t>
            </a:r>
            <a:r>
              <a:rPr lang="sr-Latn-CS" sz="3200" dirty="0">
                <a:solidFill>
                  <a:srgbClr val="92D050"/>
                </a:solidFill>
              </a:rPr>
              <a:t>lista pokrića </a:t>
            </a:r>
            <a:r>
              <a:rPr lang="sr-Latn-CS" sz="3200" dirty="0"/>
              <a:t>od strane ugovarača</a:t>
            </a:r>
          </a:p>
          <a:p>
            <a:r>
              <a:rPr lang="sr-Latn-CS" sz="3200" b="1" dirty="0"/>
              <a:t>Ukoliko </a:t>
            </a:r>
            <a:r>
              <a:rPr lang="sr-Latn-CS" sz="3200" dirty="0"/>
              <a:t>se ugovor o osiguranju </a:t>
            </a:r>
            <a:r>
              <a:rPr lang="sr-Latn-CS" sz="3200" b="1" dirty="0"/>
              <a:t>zaključuje ćutanjem osiguravača</a:t>
            </a:r>
            <a:r>
              <a:rPr lang="sr-Latn-CS" sz="3200" dirty="0"/>
              <a:t>, ugovor se smatra </a:t>
            </a:r>
            <a:r>
              <a:rPr lang="sr-Latn-CS" sz="3200" dirty="0">
                <a:solidFill>
                  <a:srgbClr val="FF0000"/>
                </a:solidFill>
              </a:rPr>
              <a:t>zaključenim </a:t>
            </a:r>
            <a:r>
              <a:rPr lang="sr-Latn-CS" sz="3200" dirty="0">
                <a:solidFill>
                  <a:srgbClr val="92D050"/>
                </a:solidFill>
              </a:rPr>
              <a:t>u momentu </a:t>
            </a:r>
            <a:r>
              <a:rPr lang="sr-Latn-CS" sz="3200" b="1" dirty="0"/>
              <a:t>kad</a:t>
            </a:r>
            <a:r>
              <a:rPr lang="sr-Latn-CS" sz="3200" dirty="0"/>
              <a:t> je </a:t>
            </a:r>
            <a:r>
              <a:rPr lang="sr-Latn-CS" sz="3200" b="1" dirty="0"/>
              <a:t>ponuda prispela </a:t>
            </a:r>
            <a:r>
              <a:rPr lang="sr-Latn-CS" sz="3200" dirty="0">
                <a:solidFill>
                  <a:srgbClr val="92D050"/>
                </a:solidFill>
              </a:rPr>
              <a:t>kod osiguravača</a:t>
            </a:r>
            <a:endParaRPr lang="en-US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7178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Pravna priroda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sz="3200" b="1" dirty="0"/>
              <a:t>Igrama na sreću </a:t>
            </a:r>
            <a:r>
              <a:rPr lang="sr-Latn-CS" sz="3200" dirty="0"/>
              <a:t>koje se vezuju za budući neizvestan događaj </a:t>
            </a:r>
            <a:r>
              <a:rPr lang="sr-Latn-CS" sz="3200" dirty="0">
                <a:solidFill>
                  <a:srgbClr val="FF0000"/>
                </a:solidFill>
              </a:rPr>
              <a:t>nedostaju drugi bitni elementi osiguranja:</a:t>
            </a:r>
          </a:p>
          <a:p>
            <a:r>
              <a:rPr lang="sr-Latn-CS" sz="3200" dirty="0"/>
              <a:t>uslovljenost naknade iz osiguranja oštećenjem određene stvari,</a:t>
            </a:r>
          </a:p>
          <a:p>
            <a:r>
              <a:rPr lang="sr-Latn-CS" sz="3200" dirty="0"/>
              <a:t>davanjem protivvrednosti za tu naknadu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7025551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Zaključivanje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3200" b="1" dirty="0"/>
              <a:t>Izvan ovog slučajeva</a:t>
            </a:r>
            <a:r>
              <a:rPr lang="sr-Latn-CS" sz="3200" dirty="0"/>
              <a:t>, ugovor o osiguranju se </a:t>
            </a:r>
            <a:r>
              <a:rPr lang="sr-Latn-CS" sz="3200" dirty="0">
                <a:solidFill>
                  <a:srgbClr val="FF0000"/>
                </a:solidFill>
              </a:rPr>
              <a:t>smatra zaključenim – prema opštem pravilu </a:t>
            </a:r>
            <a:r>
              <a:rPr lang="sr-Latn-CS" sz="3200" b="1" dirty="0"/>
              <a:t>u momentu kad ponudilac</a:t>
            </a:r>
            <a:r>
              <a:rPr lang="sr-Latn-CS" sz="3200" dirty="0"/>
              <a:t> (osiguranik ili osiguravač)</a:t>
            </a:r>
            <a:r>
              <a:rPr lang="sr-Latn-CS" sz="3200" b="1" dirty="0"/>
              <a:t> primi izjavu ponuđenog</a:t>
            </a:r>
            <a:r>
              <a:rPr lang="sr-Latn-CS" sz="3200" dirty="0"/>
              <a:t> </a:t>
            </a:r>
            <a:r>
              <a:rPr lang="sr-Latn-CS" sz="3200" dirty="0">
                <a:solidFill>
                  <a:srgbClr val="FF0000"/>
                </a:solidFill>
              </a:rPr>
              <a:t>da prihvatu njegovu ponudu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5747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Pravna priroda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pPr>
              <a:buNone/>
            </a:pPr>
            <a:r>
              <a:rPr lang="sr-Latn-CS" sz="2800" b="1" dirty="0"/>
              <a:t>2. Osiguranje i štednja</a:t>
            </a:r>
          </a:p>
          <a:p>
            <a:r>
              <a:rPr lang="sr-Latn-CS" sz="2800" dirty="0">
                <a:solidFill>
                  <a:srgbClr val="FF0000"/>
                </a:solidFill>
              </a:rPr>
              <a:t>Zajednički element osiguranja i štednje:</a:t>
            </a:r>
            <a:r>
              <a:rPr lang="sr-Latn-CS" sz="2800" b="1" dirty="0"/>
              <a:t> obezbeđenje </a:t>
            </a:r>
            <a:r>
              <a:rPr lang="sr-Latn-CS" sz="2800" dirty="0"/>
              <a:t>neke </a:t>
            </a:r>
            <a:r>
              <a:rPr lang="sr-Latn-CS" sz="2800" b="1" dirty="0"/>
              <a:t>ekonomske potrebe</a:t>
            </a:r>
            <a:r>
              <a:rPr lang="sr-Latn-CS" sz="2800" dirty="0"/>
              <a:t>, koja može nastati u budućnosti</a:t>
            </a:r>
          </a:p>
          <a:p>
            <a:r>
              <a:rPr lang="sr-Latn-CS" sz="2800" dirty="0">
                <a:solidFill>
                  <a:srgbClr val="FF0000"/>
                </a:solidFill>
              </a:rPr>
              <a:t>Razlike </a:t>
            </a:r>
            <a:r>
              <a:rPr lang="sr-Latn-CS" sz="2800" dirty="0"/>
              <a:t>su velike</a:t>
            </a:r>
          </a:p>
          <a:p>
            <a:r>
              <a:rPr lang="sr-Latn-CS" sz="2800" b="1" dirty="0"/>
              <a:t>Štedni ulozi </a:t>
            </a:r>
            <a:r>
              <a:rPr lang="sr-Latn-CS" sz="2800" dirty="0"/>
              <a:t>se </a:t>
            </a:r>
            <a:r>
              <a:rPr lang="sr-Latn-CS" sz="2800" dirty="0">
                <a:solidFill>
                  <a:srgbClr val="FF0000"/>
                </a:solidFill>
              </a:rPr>
              <a:t>mogu podići u svako doba</a:t>
            </a:r>
            <a:r>
              <a:rPr lang="sr-Latn-CS" sz="2800" dirty="0"/>
              <a:t> (ili po isteku oročenog perioda)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30146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Pravna priroda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3200" dirty="0"/>
              <a:t>Zajedno </a:t>
            </a:r>
            <a:r>
              <a:rPr lang="sr-Latn-CS" sz="3200" dirty="0">
                <a:solidFill>
                  <a:srgbClr val="FF0000"/>
                </a:solidFill>
              </a:rPr>
              <a:t>sa dospelim kamatama </a:t>
            </a:r>
            <a:r>
              <a:rPr lang="sr-Latn-CS" sz="3200" dirty="0"/>
              <a:t>i </a:t>
            </a:r>
            <a:r>
              <a:rPr lang="sr-Latn-CS" sz="3200" b="1" dirty="0"/>
              <a:t>upotrebiti </a:t>
            </a:r>
            <a:r>
              <a:rPr lang="sr-Latn-CS" sz="3200" dirty="0"/>
              <a:t>u bilo koje svrhe, </a:t>
            </a:r>
            <a:r>
              <a:rPr lang="sr-Latn-CS" sz="3200" dirty="0">
                <a:solidFill>
                  <a:srgbClr val="FF0000"/>
                </a:solidFill>
              </a:rPr>
              <a:t>po želji vlasnika</a:t>
            </a:r>
          </a:p>
          <a:p>
            <a:r>
              <a:rPr lang="sr-Latn-CS" sz="3200" b="1" dirty="0"/>
              <a:t>Kod osiguranja toga nema</a:t>
            </a:r>
          </a:p>
          <a:p>
            <a:r>
              <a:rPr lang="sr-Latn-CS" sz="2800" b="1" dirty="0"/>
              <a:t>Pravo na naknadu </a:t>
            </a:r>
            <a:r>
              <a:rPr lang="sr-Latn-CS" sz="2800" dirty="0"/>
              <a:t>iz osiguranja se stiče tek </a:t>
            </a:r>
            <a:r>
              <a:rPr lang="sr-Latn-CS" sz="2800" dirty="0">
                <a:solidFill>
                  <a:srgbClr val="FF0000"/>
                </a:solidFill>
              </a:rPr>
              <a:t>ostvarivanjem unapred predviđenog događaja</a:t>
            </a:r>
            <a:r>
              <a:rPr lang="sr-Latn-CS" sz="2800" dirty="0"/>
              <a:t>, i ta naknada se mora </a:t>
            </a:r>
            <a:r>
              <a:rPr lang="sr-Latn-CS" sz="2800" dirty="0">
                <a:solidFill>
                  <a:srgbClr val="92D050"/>
                </a:solidFill>
              </a:rPr>
              <a:t>upotrebiti isključivo za otklanjanje štetnih posledica toga događaja</a:t>
            </a:r>
            <a:endParaRPr lang="sr-Cyrl-CS" sz="2800" dirty="0">
              <a:solidFill>
                <a:srgbClr val="92D050"/>
              </a:solidFill>
            </a:endParaRPr>
          </a:p>
          <a:p>
            <a:endParaRPr lang="sr-Cyrl-CS" sz="3200" b="1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06217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Pravna priroda ugovora o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dirty="0" smtClean="0">
                <a:solidFill>
                  <a:srgbClr val="FF0000"/>
                </a:solidFill>
              </a:rPr>
              <a:t>Važi </a:t>
            </a:r>
            <a:r>
              <a:rPr lang="sr-Latn-CS" dirty="0" smtClean="0"/>
              <a:t>samo </a:t>
            </a:r>
            <a:r>
              <a:rPr lang="sr-Latn-CS" b="1" dirty="0" smtClean="0"/>
              <a:t>za imovinsko osiguranje</a:t>
            </a:r>
          </a:p>
          <a:p>
            <a:r>
              <a:rPr lang="sr-Latn-CS" b="1" dirty="0" smtClean="0"/>
              <a:t>Kod osiguranja lica </a:t>
            </a:r>
            <a:r>
              <a:rPr lang="sr-Latn-CS" dirty="0" smtClean="0"/>
              <a:t>– osiguranje </a:t>
            </a:r>
            <a:r>
              <a:rPr lang="sr-Latn-CS" dirty="0" smtClean="0">
                <a:solidFill>
                  <a:srgbClr val="FF0000"/>
                </a:solidFill>
              </a:rPr>
              <a:t>ima i element štednje</a:t>
            </a:r>
          </a:p>
          <a:p>
            <a:r>
              <a:rPr lang="sr-Latn-CS" b="1" dirty="0" smtClean="0"/>
              <a:t>Osiguravajuća kompanija </a:t>
            </a:r>
            <a:r>
              <a:rPr lang="sr-Latn-CS" dirty="0" smtClean="0"/>
              <a:t>– jedan deo sredstava osiguranja </a:t>
            </a:r>
            <a:r>
              <a:rPr lang="sr-Latn-CS" dirty="0" smtClean="0">
                <a:solidFill>
                  <a:srgbClr val="FF0000"/>
                </a:solidFill>
              </a:rPr>
              <a:t>drži u posebnom pravnom režimu (matematička rezerva)</a:t>
            </a:r>
          </a:p>
          <a:p>
            <a:r>
              <a:rPr lang="sr-Latn-CS" b="1" dirty="0" smtClean="0"/>
              <a:t>Sredstva</a:t>
            </a:r>
            <a:r>
              <a:rPr lang="sr-Latn-CS" dirty="0" smtClean="0"/>
              <a:t> su </a:t>
            </a:r>
            <a:r>
              <a:rPr lang="sr-Latn-CS" dirty="0" smtClean="0">
                <a:solidFill>
                  <a:srgbClr val="FF0000"/>
                </a:solidFill>
              </a:rPr>
              <a:t>uvek na raspolaganju </a:t>
            </a:r>
            <a:r>
              <a:rPr lang="sr-Latn-CS" dirty="0" smtClean="0"/>
              <a:t>za potrebe osiguranika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98031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2634</Words>
  <Application>Microsoft Office PowerPoint</Application>
  <PresentationFormat>Custom</PresentationFormat>
  <Paragraphs>263</Paragraphs>
  <Slides>60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60</vt:i4>
      </vt:variant>
    </vt:vector>
  </HeadingPairs>
  <TitlesOfParts>
    <vt:vector size="62" baseType="lpstr">
      <vt:lpstr>Office Theme</vt:lpstr>
      <vt:lpstr>Profile</vt:lpstr>
      <vt:lpstr>V nedelja</vt:lpstr>
      <vt:lpstr>Pravna priroda ugovora o osiguranju</vt:lpstr>
      <vt:lpstr>Pravna priroda ugovora o osiguranju</vt:lpstr>
      <vt:lpstr>Pravna priroda ugovora o osiguranju</vt:lpstr>
      <vt:lpstr>Pravna priroda ugovora o osiguranju</vt:lpstr>
      <vt:lpstr>Pravna priroda ugovora o osiguranju</vt:lpstr>
      <vt:lpstr>Pravna priroda ugovora o osiguranju</vt:lpstr>
      <vt:lpstr>Pravna priroda ugovora o osiguranju</vt:lpstr>
      <vt:lpstr>Pravna priroda ugovora o osiguranju</vt:lpstr>
      <vt:lpstr>Pravna priroda ugovora o osiguranju</vt:lpstr>
      <vt:lpstr>Pravna priroda ugovora o osiguranju</vt:lpstr>
      <vt:lpstr>Pravna priroda ugovora o osiguranju</vt:lpstr>
      <vt:lpstr>Osobine ugovora o osiguranju</vt:lpstr>
      <vt:lpstr>Osobine ugovora o osiguranju</vt:lpstr>
      <vt:lpstr>Osobine ugovora o osiguranju</vt:lpstr>
      <vt:lpstr>Osobine ugovora o osiguranju</vt:lpstr>
      <vt:lpstr>Osobine ugovora o osiguranju</vt:lpstr>
      <vt:lpstr>Osobine ugovora o osiguranju</vt:lpstr>
      <vt:lpstr>Osobine ugovora o osiguranju</vt:lpstr>
      <vt:lpstr>Osobine ugovora o osiguranju</vt:lpstr>
      <vt:lpstr>Osobine ugovora o osiguranju</vt:lpstr>
      <vt:lpstr>Osobine ugovora o osiguranju</vt:lpstr>
      <vt:lpstr>Osobine ugovora o osiguranju</vt:lpstr>
      <vt:lpstr>Osobine ugovora o osiguranju</vt:lpstr>
      <vt:lpstr>Osobine ugovora o osiguranju</vt:lpstr>
      <vt:lpstr>Osobine ugovora o osiguranju</vt:lpstr>
      <vt:lpstr>Osobine ugovora o osiguranju</vt:lpstr>
      <vt:lpstr>Osobine ugovora o osiguranju</vt:lpstr>
      <vt:lpstr>Osobine ugovora o osiguranju</vt:lpstr>
      <vt:lpstr>Osobine ugovora o osiguranju</vt:lpstr>
      <vt:lpstr>Osobine ugovora o osiguranju</vt:lpstr>
      <vt:lpstr>Osobine ugovora o osiguranju</vt:lpstr>
      <vt:lpstr>Osobine ugovora o osiguranju</vt:lpstr>
      <vt:lpstr>Osobine ugovora o osiguranju</vt:lpstr>
      <vt:lpstr>Predmet ugovora o osiguranju</vt:lpstr>
      <vt:lpstr>Predmet ugovora o osiguranju</vt:lpstr>
      <vt:lpstr>Predmet ugovora o osiguranju</vt:lpstr>
      <vt:lpstr>Predmet ugovora o osiguranju</vt:lpstr>
      <vt:lpstr>Predmet ugovora o osiguranju</vt:lpstr>
      <vt:lpstr>Predmet ugovora o osiguranju</vt:lpstr>
      <vt:lpstr>Predmet ugovora o osiguranju</vt:lpstr>
      <vt:lpstr>Predmet ugovora o osiguranju u našem pravu</vt:lpstr>
      <vt:lpstr>Predmet ugovora o osiguranju u našem pravu</vt:lpstr>
      <vt:lpstr>Predmet ugovora o osiguranju u našem pravu</vt:lpstr>
      <vt:lpstr>Zaključivanje ugovora o osiguranju</vt:lpstr>
      <vt:lpstr>Zaključivanje ugovora o osiguranju</vt:lpstr>
      <vt:lpstr>Zaključivanje ugovora o osiguranju</vt:lpstr>
      <vt:lpstr>Zaključivanje ugovora o osiguranju</vt:lpstr>
      <vt:lpstr>Zaključivanje ugovora o osiguranju</vt:lpstr>
      <vt:lpstr>Zaključivanje ugovora o osiguranju</vt:lpstr>
      <vt:lpstr>Zaključivanje ugovora o osiguranju</vt:lpstr>
      <vt:lpstr>Zaključivanje ugovora o osiguranju</vt:lpstr>
      <vt:lpstr>Zaključivanje ugovora o osiguranju</vt:lpstr>
      <vt:lpstr>Zaključivanje ugovora o osiguranju</vt:lpstr>
      <vt:lpstr>Zaključivanje ugovora o osiguranju</vt:lpstr>
      <vt:lpstr>Zaključivanje ugovora o osiguranju</vt:lpstr>
      <vt:lpstr>Zaključivanje ugovora o osiguranju</vt:lpstr>
      <vt:lpstr>Zaključivanje ugovora o osiguranju</vt:lpstr>
      <vt:lpstr>Zaključivanje ugovora o osiguranju</vt:lpstr>
      <vt:lpstr>Zaključivanje ugovora o osiguranju</vt:lpstr>
    </vt:vector>
  </TitlesOfParts>
  <Company>HP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 nedelja</dc:title>
  <dc:creator>Korisnik</dc:creator>
  <cp:lastModifiedBy>Anicici1</cp:lastModifiedBy>
  <cp:revision>7</cp:revision>
  <dcterms:created xsi:type="dcterms:W3CDTF">2018-12-15T17:58:24Z</dcterms:created>
  <dcterms:modified xsi:type="dcterms:W3CDTF">2019-01-28T15:19:11Z</dcterms:modified>
</cp:coreProperties>
</file>