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32" r:id="rId4"/>
    <p:sldId id="360" r:id="rId5"/>
    <p:sldId id="302" r:id="rId6"/>
    <p:sldId id="320" r:id="rId7"/>
    <p:sldId id="333" r:id="rId8"/>
    <p:sldId id="362" r:id="rId9"/>
    <p:sldId id="363" r:id="rId10"/>
    <p:sldId id="383" r:id="rId11"/>
    <p:sldId id="334" r:id="rId12"/>
    <p:sldId id="365" r:id="rId13"/>
    <p:sldId id="303" r:id="rId14"/>
    <p:sldId id="366" r:id="rId15"/>
    <p:sldId id="364" r:id="rId16"/>
    <p:sldId id="384" r:id="rId17"/>
    <p:sldId id="337" r:id="rId18"/>
    <p:sldId id="367" r:id="rId19"/>
    <p:sldId id="368" r:id="rId20"/>
    <p:sldId id="369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0" r:id="rId29"/>
    <p:sldId id="371" r:id="rId30"/>
    <p:sldId id="379" r:id="rId31"/>
    <p:sldId id="380" r:id="rId32"/>
    <p:sldId id="381" r:id="rId33"/>
    <p:sldId id="382" r:id="rId34"/>
    <p:sldId id="385" r:id="rId35"/>
    <p:sldId id="386" r:id="rId36"/>
    <p:sldId id="387" r:id="rId37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624" autoAdjust="0"/>
  </p:normalViewPr>
  <p:slideViewPr>
    <p:cSldViewPr>
      <p:cViewPr>
        <p:scale>
          <a:sx n="66" d="100"/>
          <a:sy n="66" d="100"/>
        </p:scale>
        <p:origin x="-1012" y="-4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0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11.11.2025.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78821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11.11.2025.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1978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11.11.2025.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5893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11.11.2025.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59341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11.11.2025.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8382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11.11.2025.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07522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11.11.2025.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34394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11.11.2025.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59123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11.11.2025.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0516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11.11.2025.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85537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11.11.2025.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73775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7A66-A758-4038-BD20-59D4A075E212}" type="datetimeFigureOut">
              <a:rPr lang="sr-Cyrl-RS" smtClean="0"/>
              <a:t>11.11.2025.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70133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16personalities.com/sr/besplatan-test-licnosti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shorts/ZhoCu7aR9Sw?feature=shar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shorts/QwwS7PxYpz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shorts/VFGhU-Pkolo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8" b="10661"/>
          <a:stretch/>
        </p:blipFill>
        <p:spPr bwMode="auto">
          <a:xfrm>
            <a:off x="-14559" y="483518"/>
            <a:ext cx="9195072" cy="426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23528" y="3003798"/>
            <a:ext cx="7416824" cy="389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RS" sz="2000" dirty="0" smtClean="0">
                <a:solidFill>
                  <a:schemeClr val="bg1"/>
                </a:solidFill>
                <a:latin typeface="Cambria" pitchFamily="18" charset="0"/>
              </a:rPr>
              <a:t>Академија Западна Србија – одсек Ваљево</a:t>
            </a:r>
            <a:endParaRPr lang="sr-Cyrl-RS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83518"/>
            <a:ext cx="9144000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14560" y="4731990"/>
            <a:ext cx="9195072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2" descr="DA LI JE OVO ŠALA ILI ? Traži s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RS"/>
          </a:p>
        </p:txBody>
      </p:sp>
      <p:sp>
        <p:nvSpPr>
          <p:cNvPr id="9" name="AutoShape 13" descr="Konkurs: Traži se radnik za najlepši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RS"/>
          </a:p>
        </p:txBody>
      </p:sp>
      <p:sp>
        <p:nvSpPr>
          <p:cNvPr id="10" name="AutoShape 15" descr="Konkurs: Traži se radnik za najlepši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R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11968" y="3125415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 smtClean="0">
                <a:solidFill>
                  <a:schemeClr val="bg1"/>
                </a:solidFill>
                <a:latin typeface="Cambria" pitchFamily="18" charset="0"/>
              </a:rPr>
              <a:t>M</a:t>
            </a:r>
            <a:r>
              <a:rPr lang="sr-Cyrl-RS" dirty="0" smtClean="0">
                <a:solidFill>
                  <a:schemeClr val="bg1"/>
                </a:solidFill>
                <a:latin typeface="Cambria" pitchFamily="18" charset="0"/>
              </a:rPr>
              <a:t>енаџмент људских ресурса</a:t>
            </a:r>
            <a:endParaRPr lang="sr-Cyrl-RS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325793" y="3867894"/>
            <a:ext cx="7416824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000" dirty="0" smtClean="0">
                <a:solidFill>
                  <a:schemeClr val="bg1"/>
                </a:solidFill>
                <a:latin typeface="Cambria" pitchFamily="18" charset="0"/>
              </a:rPr>
              <a:t>Сесија </a:t>
            </a:r>
            <a:r>
              <a:rPr lang="sr-Cyrl-RS" sz="2000" dirty="0" smtClean="0">
                <a:solidFill>
                  <a:schemeClr val="bg1"/>
                </a:solidFill>
                <a:latin typeface="Cambria" pitchFamily="18" charset="0"/>
              </a:rPr>
              <a:t>шест</a:t>
            </a:r>
            <a:r>
              <a:rPr lang="sr-Cyrl-RS" sz="2000" dirty="0" smtClean="0">
                <a:solidFill>
                  <a:schemeClr val="bg1"/>
                </a:solidFill>
                <a:latin typeface="Cambria" pitchFamily="18" charset="0"/>
              </a:rPr>
              <a:t>а: Селекција</a:t>
            </a:r>
            <a:endParaRPr lang="sr-Cyrl-RS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sr-Cyrl-RS" sz="2000" dirty="0" smtClean="0">
                <a:solidFill>
                  <a:schemeClr val="bg1"/>
                </a:solidFill>
                <a:latin typeface="Cambria" pitchFamily="18" charset="0"/>
              </a:rPr>
              <a:t>Школска година 2025/2026</a:t>
            </a:r>
            <a:endParaRPr lang="sr-Cyrl-RS" sz="20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35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23528" y="1707654"/>
            <a:ext cx="0" cy="113501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7417" y="1986975"/>
            <a:ext cx="752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Биографија (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lat. curriculum vitae)</a:t>
            </a:r>
            <a:endParaRPr lang="sr-Cyrl-RS" sz="32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32860331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3" y="987574"/>
            <a:ext cx="8708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Личност представља јединствен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скуп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карактеристика који одређује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неког појединца и начине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његових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интеракција са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окружењем.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Личност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се може дефинисати и као скуп релативно трајних и стабилних образаца осећања, мишљења или понашања.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Како дефинишемо личност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03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3" y="987574"/>
            <a:ext cx="87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Да ли се личност може мењати ?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Дискусија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933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3" y="987574"/>
            <a:ext cx="870850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solidFill>
                  <a:srgbClr val="FF0000"/>
                </a:solidFill>
                <a:latin typeface="Cambria" pitchFamily="18" charset="0"/>
                <a:cs typeface="AJWEQP+EQWNKB+TimesNewRomanPSMT"/>
              </a:rPr>
              <a:t>Екстравертност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(друштвеност, позитивне емоције, причљивост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)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cs typeface="AJWEQP+EQWNKB+TimesNewRomanPSMT"/>
              </a:rPr>
              <a:t>Пријатност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(поверење, директност, пажљивост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, сарадљивост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Свесност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(компетентност, одговорност, упорност, оријентисаност ка постигнућу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, самодисциплина)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B0F0"/>
                </a:solidFill>
                <a:latin typeface="Cambria" pitchFamily="18" charset="0"/>
                <a:cs typeface="AJWEQP+EQWNKB+TimesNewRomanPSMT"/>
              </a:rPr>
              <a:t>Емоционална </a:t>
            </a:r>
            <a:r>
              <a:rPr lang="ru-RU" sz="2400" b="1" dirty="0">
                <a:solidFill>
                  <a:srgbClr val="00B0F0"/>
                </a:solidFill>
                <a:latin typeface="Cambria" pitchFamily="18" charset="0"/>
                <a:cs typeface="AJWEQP+EQWNKB+TimesNewRomanPSMT"/>
              </a:rPr>
              <a:t>стабилност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– неуротичност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(несигурност, анксиозност, осетљивост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)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6"/>
                </a:solidFill>
                <a:latin typeface="Cambria" pitchFamily="18" charset="0"/>
                <a:cs typeface="AJWEQP+EQWNKB+TimesNewRomanPSMT"/>
              </a:rPr>
              <a:t>Отвореност за искуства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(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маштовитост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, активност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, интелектуалност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)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Пет димензија личности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1188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Пет димензија личности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44" y="915566"/>
            <a:ext cx="7000736" cy="3101330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35646"/>
            <a:ext cx="3151237" cy="3151237"/>
          </a:xfrm>
          <a:prstGeom prst="snip2Same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7544" y="4083918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4"/>
              </a:rPr>
              <a:t>https://</a:t>
            </a:r>
            <a:r>
              <a:rPr lang="en-GB" sz="1600" dirty="0" smtClean="0">
                <a:hlinkClick r:id="rId4"/>
              </a:rPr>
              <a:t>www.16personalities.com/sr/besplatan-test-licnosti</a:t>
            </a:r>
            <a:r>
              <a:rPr lang="en-GB" sz="1600" dirty="0" smtClean="0"/>
              <a:t> </a:t>
            </a:r>
            <a:endParaRPr lang="sr-Cyrl-RS" sz="1600" dirty="0"/>
          </a:p>
        </p:txBody>
      </p:sp>
    </p:spTree>
    <p:extLst>
      <p:ext uri="{BB962C8B-B14F-4D97-AF65-F5344CB8AC3E}">
        <p14:creationId xmlns:p14="http://schemas.microsoft.com/office/powerpoint/2010/main" val="13757279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23528" y="1707654"/>
            <a:ext cx="0" cy="113501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7417" y="1986975"/>
            <a:ext cx="752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Тестови способности</a:t>
            </a:r>
            <a:endParaRPr lang="sr-Cyrl-RS" sz="32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3215436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3" y="987574"/>
            <a:ext cx="8708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Когнитивне способности  (вербалне, нумеричке)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Психомоторне способности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Физичке способности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Дискусија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169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23528" y="1707654"/>
            <a:ext cx="0" cy="113501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7417" y="1986975"/>
            <a:ext cx="752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Тестови интересовања</a:t>
            </a:r>
            <a:endParaRPr lang="sr-Cyrl-RS" sz="32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32780162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Тестови интересовања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01" y="800779"/>
            <a:ext cx="7065068" cy="3491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9945" y="4525838"/>
            <a:ext cx="83041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* Исечак преузет из уџбеника «Менаџмент људских ресурса», Биљана Богић Миличевић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201242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23528" y="1707654"/>
            <a:ext cx="0" cy="113501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7417" y="1986975"/>
            <a:ext cx="752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Мерни центри</a:t>
            </a:r>
            <a:endParaRPr lang="sr-Cyrl-RS" sz="32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8729102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3" y="1203598"/>
            <a:ext cx="8708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Селекција је процес у којем се врши избор између расположивих канидата за одређени посао и доноси одлука о његовом запошљавању односно одбијању.</a:t>
            </a:r>
            <a:endParaRPr lang="sr-Cyrl-RS" sz="2400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Селекција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6029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3" y="987574"/>
            <a:ext cx="8708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Мерење у групама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Мерење помоћу група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Ситуациони тестови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Мерни центри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74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23528" y="1707654"/>
            <a:ext cx="0" cy="113501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7417" y="1986975"/>
            <a:ext cx="752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Интервјуи</a:t>
            </a:r>
            <a:endParaRPr lang="sr-Cyrl-RS" sz="32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9750564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3" y="987574"/>
            <a:ext cx="49208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Интервју један на један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Панел интервју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Структуирани интервју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Фокусирани интервју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Ситуациони интервју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Неформални интервју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Финални интервју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Интервју базиран на понашању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Врсте интервјуа	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436096" y="1495405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Основни критеријуми: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степен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структурираности,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начин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бодовања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број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особа који обавља интервјуе. </a:t>
            </a:r>
            <a:endParaRPr lang="sr-Cyrl-RS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38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20072" y="0"/>
            <a:ext cx="3923928" cy="51435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4" name="TextBox 3"/>
          <p:cNvSpPr txBox="1"/>
          <p:nvPr/>
        </p:nvSpPr>
        <p:spPr>
          <a:xfrm>
            <a:off x="299203" y="987574"/>
            <a:ext cx="4920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Питања унапред дефинисана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Структуирани интервју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004048" y="1131590"/>
            <a:ext cx="38195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000" dirty="0" smtClean="0">
                <a:solidFill>
                  <a:schemeClr val="bg1"/>
                </a:solidFill>
                <a:latin typeface="Cambria" pitchFamily="18" charset="0"/>
              </a:rPr>
              <a:t>Свим кандидатима се постављају иста питања по истом редоследу !</a:t>
            </a:r>
            <a:endParaRPr lang="ru-RU" sz="20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1779662"/>
            <a:ext cx="46805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Кораци:</a:t>
            </a:r>
          </a:p>
          <a:p>
            <a:pPr marL="625475" lvl="1" indent="-269875">
              <a:buFont typeface="+mj-lt"/>
              <a:buAutoNum type="arabicPeriod"/>
            </a:pPr>
            <a:r>
              <a:rPr lang="sr-Cyrl-RS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Добродошлица и представљање</a:t>
            </a:r>
          </a:p>
          <a:p>
            <a:pPr marL="625475" lvl="1" indent="-269875">
              <a:buFont typeface="+mj-lt"/>
              <a:buAutoNum type="arabicPeriod"/>
            </a:pPr>
            <a:r>
              <a:rPr lang="sr-Cyrl-RS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Добијање информација од кандидата</a:t>
            </a:r>
          </a:p>
          <a:p>
            <a:pPr marL="625475" lvl="1" indent="-269875">
              <a:buFont typeface="+mj-lt"/>
              <a:buAutoNum type="arabicPeriod"/>
            </a:pPr>
            <a:r>
              <a:rPr lang="sr-Cyrl-RS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Давање информација кандидату и одговарање на његова питања</a:t>
            </a:r>
          </a:p>
          <a:p>
            <a:pPr marL="625475" lvl="1" indent="-269875">
              <a:buFont typeface="+mj-lt"/>
              <a:buAutoNum type="arabicPeriod"/>
            </a:pPr>
            <a:r>
              <a:rPr lang="sr-Cyrl-RS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Растанак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4088" y="2427734"/>
            <a:ext cx="2767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  <a:latin typeface="Cambria" pitchFamily="18" charset="0"/>
              </a:rPr>
              <a:t>Бити флексибилан је </a:t>
            </a: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</a:rPr>
              <a:t>скроз у реду !</a:t>
            </a:r>
            <a:endParaRPr lang="sr-Cyrl-RS" sz="20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2933" y="167030"/>
            <a:ext cx="3343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  <a:latin typeface="Cambria" pitchFamily="18" charset="0"/>
              </a:rPr>
              <a:t>Обезбедити правично третирање свих кандидата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64088" y="3354838"/>
            <a:ext cx="31130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  <a:latin typeface="Cambria" pitchFamily="18" charset="0"/>
              </a:rPr>
              <a:t>Смањује се могућност грешке приликом оцењивања</a:t>
            </a:r>
          </a:p>
        </p:txBody>
      </p:sp>
    </p:spTree>
    <p:extLst>
      <p:ext uri="{BB962C8B-B14F-4D97-AF65-F5344CB8AC3E}">
        <p14:creationId xmlns:p14="http://schemas.microsoft.com/office/powerpoint/2010/main" val="403247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846428" y="-31339"/>
            <a:ext cx="3923928" cy="41071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4" name="TextBox 3"/>
          <p:cNvSpPr txBox="1"/>
          <p:nvPr/>
        </p:nvSpPr>
        <p:spPr>
          <a:xfrm>
            <a:off x="5076057" y="771550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Фокус питања: способност одлучивања</a:t>
            </a:r>
          </a:p>
          <a:p>
            <a:endParaRPr lang="sr-Cyrl-RS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  <a:p>
            <a:r>
              <a:rPr lang="sr-Cyrl-RS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Води се према захтевима</a:t>
            </a:r>
          </a:p>
          <a:p>
            <a:r>
              <a:rPr lang="sr-Cyrl-RS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с</a:t>
            </a:r>
            <a:r>
              <a:rPr lang="sr-Cyrl-RS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адржаним у спецификацији посла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8708504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Фокусирани версус интервју базиран на компетенцијама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67544" y="1131590"/>
            <a:ext cx="3923928" cy="51435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17" name="TextBox 16"/>
          <p:cNvSpPr txBox="1"/>
          <p:nvPr/>
        </p:nvSpPr>
        <p:spPr>
          <a:xfrm>
            <a:off x="665312" y="1417466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Фокус питања : Како би кандидат спровео одређени задатак </a:t>
            </a:r>
            <a:endParaRPr lang="ru-RU" sz="2000" dirty="0" smtClean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  <a:p>
            <a:endParaRPr lang="ru-RU" sz="2000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159448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8708504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Ситуациони интервју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67544" y="1131590"/>
            <a:ext cx="8676456" cy="993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17" name="TextBox 16"/>
          <p:cNvSpPr txBox="1"/>
          <p:nvPr/>
        </p:nvSpPr>
        <p:spPr>
          <a:xfrm>
            <a:off x="665312" y="141746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Шта – ако питања </a:t>
            </a:r>
            <a:endParaRPr lang="ru-RU" sz="2000" dirty="0" smtClean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  <a:p>
            <a:endParaRPr lang="ru-RU" sz="2000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2875883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8708504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Интервју базиран на понашању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7992" y="1059582"/>
            <a:ext cx="827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Дискусија: Која питања бисте поставили испитаника у форми интервјуа базираног на понашању ?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143090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8708504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Структуирани версус неструктуирани интервјуи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7992" y="1059582"/>
            <a:ext cx="827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Дискусија: Који степен припреме бисте реализовали за потребе неструктуираног интервјуа ?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212268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23528" y="1707654"/>
            <a:ext cx="0" cy="113501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7417" y="1986975"/>
            <a:ext cx="752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Остали инструменти</a:t>
            </a:r>
            <a:endParaRPr lang="sr-Cyrl-RS" sz="32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19054402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3" y="987574"/>
            <a:ext cx="8708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Провере препорука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Медицински и физички тестови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Остали методи	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77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3" y="1203598"/>
            <a:ext cx="8708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Процес запошљавања се не завршава при избору кандидата већ након тога следи упознавање са послом (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eng.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 Onboarding</a:t>
            </a: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), колегама у одељењу и правилима понашања у организацији, очекивањима на послу и сл.</a:t>
            </a:r>
            <a:endParaRPr lang="sr-Cyrl-RS" sz="2400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Селекција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8448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23528" y="1707654"/>
            <a:ext cx="0" cy="113501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7417" y="1986975"/>
            <a:ext cx="752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Доношење одлуке о кандидату</a:t>
            </a:r>
            <a:endParaRPr lang="sr-Cyrl-RS" sz="32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17689770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8708504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Доношење одлуке о кандидату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40" y="1059582"/>
            <a:ext cx="8334543" cy="2880320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9945" y="4525838"/>
            <a:ext cx="83041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* Исечак преузет из уџбеника «Менаџмент људских ресурса», Биљана Богић Миличевић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150423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23528" y="1707654"/>
            <a:ext cx="0" cy="113501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7417" y="1986975"/>
            <a:ext cx="752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Евалуација процеса селекције</a:t>
            </a:r>
            <a:endParaRPr lang="sr-Cyrl-RS" sz="32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11135942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8708504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Три критеријума евалуације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67544" y="1131590"/>
            <a:ext cx="25922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7" name="Rectangle 6"/>
          <p:cNvSpPr/>
          <p:nvPr/>
        </p:nvSpPr>
        <p:spPr>
          <a:xfrm>
            <a:off x="3386100" y="1131590"/>
            <a:ext cx="2592288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8" name="Rectangle 7"/>
          <p:cNvSpPr/>
          <p:nvPr/>
        </p:nvSpPr>
        <p:spPr>
          <a:xfrm>
            <a:off x="6228184" y="-1604714"/>
            <a:ext cx="2592288" cy="5143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10" name="TextBox 9"/>
          <p:cNvSpPr txBox="1"/>
          <p:nvPr/>
        </p:nvSpPr>
        <p:spPr>
          <a:xfrm>
            <a:off x="539552" y="1248711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Валидност</a:t>
            </a:r>
            <a:endParaRPr lang="en-US" sz="2400" dirty="0" smtClean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  <a:p>
            <a:endParaRPr lang="sr-Cyrl-RS" sz="2400" dirty="0" smtClean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  <a:p>
            <a:endParaRPr lang="en-US" sz="2400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  <a:p>
            <a:r>
              <a:rPr lang="sr-Cyrl-RS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Однос између предиктора и критеријума</a:t>
            </a:r>
            <a:endParaRPr lang="ru-RU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8108" y="1248711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Рацио</a:t>
            </a:r>
          </a:p>
          <a:p>
            <a:r>
              <a:rPr lang="sr-Cyrl-RS" sz="2400" dirty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с</a:t>
            </a:r>
            <a:r>
              <a:rPr lang="sr-Cyrl-RS" sz="24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елекције</a:t>
            </a:r>
            <a:endParaRPr lang="en-US" sz="2400" dirty="0" smtClean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  <a:p>
            <a:endParaRPr lang="en-US" sz="2400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  <a:p>
            <a:r>
              <a:rPr lang="sr-Cyrl-RS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Однос између броја упражњених места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 и броја кандидата</a:t>
            </a:r>
            <a:endParaRPr lang="sr-Cyrl-RS" dirty="0" smtClean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0192" y="1225283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Стопа почетног</a:t>
            </a:r>
          </a:p>
          <a:p>
            <a:r>
              <a:rPr lang="sr-Cyrl-RS" sz="24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успеха</a:t>
            </a:r>
            <a:endParaRPr lang="en-US" sz="2400" dirty="0" smtClean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  <a:p>
            <a:endParaRPr lang="en-US" sz="2400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  <a:p>
            <a:r>
              <a:rPr lang="sr-Cyrl-RS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Број случајно изабраних кандидата</a:t>
            </a:r>
          </a:p>
          <a:p>
            <a:r>
              <a:rPr lang="sr-Cyrl-RS" dirty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б</a:t>
            </a:r>
            <a:r>
              <a:rPr lang="sr-Cyrl-RS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ез системске селекције</a:t>
            </a:r>
          </a:p>
        </p:txBody>
      </p:sp>
    </p:spTree>
    <p:extLst>
      <p:ext uri="{BB962C8B-B14F-4D97-AF65-F5344CB8AC3E}">
        <p14:creationId xmlns:p14="http://schemas.microsoft.com/office/powerpoint/2010/main" val="212321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23528" y="1707654"/>
            <a:ext cx="0" cy="113501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7417" y="1986975"/>
            <a:ext cx="752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Добре праксе селекције</a:t>
            </a:r>
            <a:endParaRPr lang="sr-Cyrl-RS" sz="32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3300926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Избегавати „хало“ ефекат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1590"/>
            <a:ext cx="5427652" cy="3063032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131590"/>
            <a:ext cx="3007221" cy="3007221"/>
          </a:xfrm>
          <a:prstGeom prst="snip2Same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09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Избегавати субјективност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9203" y="987574"/>
            <a:ext cx="8708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Грешке сличности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Грешке контраста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Грешка првог утиска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Преувеличавање негативних информација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Грешка претераног утицаја невербалних фактора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Грешке услед старости или пола испитаника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259227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Улога селекције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9203" y="1203598"/>
            <a:ext cx="8708504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Основни циљ селекције јесте предвиђање будућег понашања</a:t>
            </a:r>
            <a:endParaRPr lang="sr-Cyrl-RS" sz="2400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992" y="2067694"/>
            <a:ext cx="3235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Предиктори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(особине, својства људи, понашање у одређеној ситуацији)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417607"/>
            <a:ext cx="323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Критеријуми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(</a:t>
            </a:r>
            <a:r>
              <a:rPr lang="sr-Cyrl-RS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ситуације, активности)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1023592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3" y="987574"/>
            <a:ext cx="87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Четири основна корака селекције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9203" y="987574"/>
            <a:ext cx="87085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Процена тражње за кандидатима ради дефинисања критеријума селекције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Дефинисање профила личности ради одређивања предиктора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Синтеза метода селекције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Синтеза прикупљених информација и доношење одлуке  о избору кандидата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427641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23528" y="1707654"/>
            <a:ext cx="0" cy="113501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7417" y="1986975"/>
            <a:ext cx="752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Биографија (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lat. curriculum vitae)</a:t>
            </a:r>
            <a:endParaRPr lang="sr-Cyrl-RS" sz="32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3667599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Биографија и ВИ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206026" y="4320717"/>
            <a:ext cx="3149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hlinkClick r:id="rId2"/>
              </a:rPr>
              <a:t>https://</a:t>
            </a:r>
            <a:r>
              <a:rPr lang="en-GB" sz="1400" dirty="0" smtClean="0">
                <a:hlinkClick r:id="rId2"/>
              </a:rPr>
              <a:t>www.youtube.com/shorts/ZhoCu7aR9Sw?feature=share</a:t>
            </a:r>
            <a:r>
              <a:rPr lang="en-GB" sz="1400" dirty="0" smtClean="0"/>
              <a:t> </a:t>
            </a:r>
            <a:endParaRPr lang="sr-Cyrl-RS" sz="1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" t="2671" r="6459"/>
          <a:stretch/>
        </p:blipFill>
        <p:spPr bwMode="auto">
          <a:xfrm>
            <a:off x="539552" y="771550"/>
            <a:ext cx="2454444" cy="4249239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15566"/>
            <a:ext cx="3077642" cy="3077642"/>
          </a:xfrm>
          <a:prstGeom prst="snip2Same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4429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Биографија и ВИ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2870" r="18128"/>
          <a:stretch/>
        </p:blipFill>
        <p:spPr bwMode="auto">
          <a:xfrm>
            <a:off x="527197" y="771550"/>
            <a:ext cx="2260452" cy="3935552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71550"/>
            <a:ext cx="3221658" cy="3221658"/>
          </a:xfrm>
          <a:prstGeom prst="snip2Same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32664" y="4155926"/>
            <a:ext cx="3220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4"/>
              </a:rPr>
              <a:t>https://</a:t>
            </a:r>
            <a:r>
              <a:rPr lang="en-GB" sz="1600" dirty="0" smtClean="0">
                <a:hlinkClick r:id="rId4"/>
              </a:rPr>
              <a:t>www.youtube.com/shorts/QwwS7PxYpzo</a:t>
            </a:r>
            <a:r>
              <a:rPr lang="en-GB" sz="1600" dirty="0" smtClean="0"/>
              <a:t> </a:t>
            </a:r>
            <a:endParaRPr lang="sr-Cyrl-RS" sz="1600" dirty="0"/>
          </a:p>
        </p:txBody>
      </p:sp>
    </p:spTree>
    <p:extLst>
      <p:ext uri="{BB962C8B-B14F-4D97-AF65-F5344CB8AC3E}">
        <p14:creationId xmlns:p14="http://schemas.microsoft.com/office/powerpoint/2010/main" val="2073256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Биографија и ВИ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132664" y="4155926"/>
            <a:ext cx="3220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www.youtube.com/shorts/VFGhU-Pkolo</a:t>
            </a:r>
            <a:r>
              <a:rPr lang="sr-Cyrl-RS" sz="1600" dirty="0" smtClean="0"/>
              <a:t> </a:t>
            </a:r>
            <a:endParaRPr lang="sr-Cyrl-RS" sz="1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"/>
          <a:stretch/>
        </p:blipFill>
        <p:spPr bwMode="auto">
          <a:xfrm>
            <a:off x="334888" y="743027"/>
            <a:ext cx="2385740" cy="4245045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87017"/>
            <a:ext cx="3365674" cy="3365674"/>
          </a:xfrm>
          <a:prstGeom prst="snip2Same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6032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8329</TotalTime>
  <Words>566</Words>
  <Application>Microsoft Office PowerPoint</Application>
  <PresentationFormat>On-screen Show (16:9)</PresentationFormat>
  <Paragraphs>125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Менаџмент људских ресурса</dc:title>
  <dc:creator>MV_Vlada</dc:creator>
  <cp:lastModifiedBy>MV_Vlada</cp:lastModifiedBy>
  <cp:revision>177</cp:revision>
  <dcterms:created xsi:type="dcterms:W3CDTF">2025-09-30T12:52:39Z</dcterms:created>
  <dcterms:modified xsi:type="dcterms:W3CDTF">2025-11-12T11:40:46Z</dcterms:modified>
</cp:coreProperties>
</file>