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920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3987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4300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74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351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2821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545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7449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244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484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8009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7643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6155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0722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2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675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711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300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16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860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1148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613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27915-A914-4A99-A163-168F13493E53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89653-DA23-47E2-B7EC-FB216F7EE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613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23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IV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RS" b="1" dirty="0" smtClean="0"/>
              <a:t>Lica u osiguranju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(120-127 </a:t>
            </a:r>
            <a:r>
              <a:rPr lang="sr-Latn-RS" dirty="0"/>
              <a:t>str.)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46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Osiguranik i ugovarač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dirty="0" smtClean="0"/>
              <a:t>Tada se </a:t>
            </a:r>
            <a:r>
              <a:rPr lang="sr-Latn-CS" b="1" dirty="0" smtClean="0"/>
              <a:t>obavezuje da plaća premiju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Za uzvrat </a:t>
            </a:r>
            <a:r>
              <a:rPr lang="sr-Latn-CS" b="1" dirty="0" smtClean="0"/>
              <a:t>ima pravo na naknadu iz osiguranja, kad se dogodi osigurani slučaj</a:t>
            </a:r>
          </a:p>
          <a:p>
            <a:r>
              <a:rPr lang="sr-Latn-CS" b="1" dirty="0" smtClean="0"/>
              <a:t>Nazive ugovarač osiguranja i korisnik </a:t>
            </a:r>
            <a:r>
              <a:rPr lang="sr-Latn-CS" dirty="0" smtClean="0"/>
              <a:t>osiguranja </a:t>
            </a:r>
            <a:r>
              <a:rPr lang="sr-Latn-CS" dirty="0" smtClean="0">
                <a:solidFill>
                  <a:srgbClr val="FF0000"/>
                </a:solidFill>
              </a:rPr>
              <a:t>treba upotrebljavati</a:t>
            </a:r>
            <a:r>
              <a:rPr lang="sr-Latn-CS" dirty="0" smtClean="0"/>
              <a:t> samo </a:t>
            </a:r>
            <a:r>
              <a:rPr lang="sr-Latn-CS" dirty="0" smtClean="0">
                <a:solidFill>
                  <a:srgbClr val="FF0000"/>
                </a:solidFill>
              </a:rPr>
              <a:t>kada je reč o ugovoru u korist trećeg lica</a:t>
            </a:r>
            <a:endParaRPr lang="en-US" dirty="0" smtClean="0">
              <a:solidFill>
                <a:srgbClr val="FF0000"/>
              </a:solidFill>
              <a:ea typeface="ＭＳ Ｐゴシック"/>
              <a:cs typeface="ＭＳ Ｐゴシック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01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Korisnik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b="1" dirty="0" smtClean="0"/>
              <a:t>Korisnik osiguranja </a:t>
            </a:r>
            <a:r>
              <a:rPr lang="sr-Latn-CS" dirty="0" smtClean="0">
                <a:solidFill>
                  <a:srgbClr val="FF0000"/>
                </a:solidFill>
              </a:rPr>
              <a:t>–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Latn-CS" dirty="0" smtClean="0">
                <a:solidFill>
                  <a:srgbClr val="FF0000"/>
                </a:solidFill>
              </a:rPr>
              <a:t>lice različito od osiguranika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</a:t>
            </a:r>
            <a:r>
              <a:rPr lang="sr-Latn-CS" dirty="0" smtClean="0"/>
              <a:t>ako i </a:t>
            </a:r>
            <a:r>
              <a:rPr lang="sr-Latn-CS" dirty="0" smtClean="0">
                <a:solidFill>
                  <a:srgbClr val="FF0000"/>
                </a:solidFill>
              </a:rPr>
              <a:t>osiguranik</a:t>
            </a:r>
            <a:r>
              <a:rPr lang="sr-Latn-CS" dirty="0" smtClean="0"/>
              <a:t> </a:t>
            </a:r>
            <a:r>
              <a:rPr lang="sr-Latn-CS" b="1" dirty="0" smtClean="0"/>
              <a:t>istovremeno može biti</a:t>
            </a:r>
            <a:r>
              <a:rPr lang="sr-Latn-CS" dirty="0" smtClean="0"/>
              <a:t> i </a:t>
            </a:r>
            <a:r>
              <a:rPr lang="sr-Latn-CS" dirty="0" smtClean="0">
                <a:solidFill>
                  <a:srgbClr val="FF0000"/>
                </a:solidFill>
              </a:rPr>
              <a:t>korisnik osiguranja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sr-Latn-CS" b="1" dirty="0" smtClean="0"/>
              <a:t>Osnovna razlika između osiguranika i korisnika:</a:t>
            </a:r>
          </a:p>
          <a:p>
            <a:r>
              <a:rPr lang="sr-Latn-CS" b="1" dirty="0" smtClean="0"/>
              <a:t>Osiguranik</a:t>
            </a:r>
            <a:r>
              <a:rPr lang="sr-Latn-CS" dirty="0" smtClean="0"/>
              <a:t> je </a:t>
            </a:r>
            <a:r>
              <a:rPr lang="sr-Latn-CS" dirty="0" smtClean="0">
                <a:solidFill>
                  <a:srgbClr val="FF0000"/>
                </a:solidFill>
              </a:rPr>
              <a:t>stranka u ugovoru</a:t>
            </a:r>
            <a:r>
              <a:rPr lang="sr-Latn-CS" dirty="0" smtClean="0"/>
              <a:t>, </a:t>
            </a:r>
            <a:r>
              <a:rPr lang="sr-Latn-CS" dirty="0" smtClean="0">
                <a:solidFill>
                  <a:srgbClr val="FF0000"/>
                </a:solidFill>
              </a:rPr>
              <a:t>zaključuje ugovor u svoje ime i za svoj račun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99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smtClean="0"/>
              <a:t>Korisnik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Korisnik</a:t>
            </a:r>
            <a:r>
              <a:rPr lang="sr-Latn-CS" dirty="0" smtClean="0"/>
              <a:t> je </a:t>
            </a:r>
            <a:r>
              <a:rPr lang="sr-Latn-CS" dirty="0" smtClean="0">
                <a:solidFill>
                  <a:srgbClr val="FF0000"/>
                </a:solidFill>
              </a:rPr>
              <a:t>van ugovora u momentu njegovog zaključenja</a:t>
            </a:r>
          </a:p>
          <a:p>
            <a:r>
              <a:rPr lang="sr-Latn-CS" b="1" dirty="0" smtClean="0"/>
              <a:t>Niti zaključuje ugovor o </a:t>
            </a:r>
            <a:r>
              <a:rPr lang="en-US" b="1" dirty="0" err="1" smtClean="0"/>
              <a:t>os</a:t>
            </a:r>
            <a:r>
              <a:rPr lang="sr-Latn-CS" b="1" dirty="0" smtClean="0"/>
              <a:t>iguranju, niti plaća premiju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Dobija naknadu ako dođe do osiguranog slučaja</a:t>
            </a:r>
          </a:p>
          <a:p>
            <a:r>
              <a:rPr lang="sr-Latn-CS" dirty="0" smtClean="0"/>
              <a:t>Primer: roditelj zaključi ugovor o osiguranju, plati premiju, ako mu se nešto desi, naknada se isplaćuje deci</a:t>
            </a:r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2889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Osigurano lice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Lice</a:t>
            </a:r>
            <a:r>
              <a:rPr lang="sr-Latn-CS" sz="2800" dirty="0">
                <a:cs typeface="Times New Roman" pitchFamily="18" charset="0"/>
              </a:rPr>
              <a:t> u čijem životu treba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da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nastupe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ugovorom predviđeni događaji</a:t>
            </a:r>
          </a:p>
          <a:p>
            <a:r>
              <a:rPr lang="sr-Latn-CS" sz="2800" b="1" dirty="0">
                <a:cs typeface="Times New Roman" pitchFamily="18" charset="0"/>
              </a:rPr>
              <a:t>Smrt, bolest, invaliditet </a:t>
            </a:r>
            <a:r>
              <a:rPr lang="sr-Latn-CS" sz="2800" dirty="0">
                <a:cs typeface="Times New Roman" pitchFamily="18" charset="0"/>
              </a:rPr>
              <a:t>i sl.</a:t>
            </a:r>
          </a:p>
          <a:p>
            <a:r>
              <a:rPr lang="sr-Latn-CS" sz="2800" dirty="0">
                <a:cs typeface="Times New Roman" pitchFamily="18" charset="0"/>
              </a:rPr>
              <a:t>Prema tome to je </a:t>
            </a:r>
            <a:r>
              <a:rPr lang="sr-Latn-CS" sz="2800" b="1" dirty="0">
                <a:cs typeface="Times New Roman" pitchFamily="18" charset="0"/>
              </a:rPr>
              <a:t>lice</a:t>
            </a:r>
            <a:r>
              <a:rPr lang="sr-Latn-CS" sz="2800" dirty="0">
                <a:cs typeface="Times New Roman" pitchFamily="18" charset="0"/>
              </a:rPr>
              <a:t>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od čije smrti</a:t>
            </a:r>
            <a:r>
              <a:rPr lang="sr-Latn-CS" sz="2800" dirty="0">
                <a:cs typeface="Times New Roman" pitchFamily="18" charset="0"/>
              </a:rPr>
              <a:t>, </a:t>
            </a:r>
            <a:r>
              <a:rPr lang="sr-Latn-CS" sz="2800" dirty="0">
                <a:solidFill>
                  <a:srgbClr val="00B0F0"/>
                </a:solidFill>
                <a:cs typeface="Times New Roman" pitchFamily="18" charset="0"/>
              </a:rPr>
              <a:t>onesposobljavanja za rad</a:t>
            </a:r>
            <a:r>
              <a:rPr lang="sr-Latn-CS" sz="2800" dirty="0">
                <a:cs typeface="Times New Roman" pitchFamily="18" charset="0"/>
              </a:rPr>
              <a:t>, ili </a:t>
            </a:r>
            <a:r>
              <a:rPr lang="sr-Latn-CS" sz="2800" dirty="0">
                <a:solidFill>
                  <a:srgbClr val="92D050"/>
                </a:solidFill>
                <a:cs typeface="Times New Roman" pitchFamily="18" charset="0"/>
              </a:rPr>
              <a:t>narušavanja zdravlja </a:t>
            </a:r>
            <a:r>
              <a:rPr lang="sr-Latn-CS" sz="2800" b="1" dirty="0">
                <a:cs typeface="Times New Roman" pitchFamily="18" charset="0"/>
              </a:rPr>
              <a:t>zavisi isplata sume osiguranja</a:t>
            </a:r>
          </a:p>
          <a:p>
            <a:r>
              <a:rPr lang="sr-Latn-CS" sz="2800" b="1" dirty="0">
                <a:cs typeface="Times New Roman" pitchFamily="18" charset="0"/>
              </a:rPr>
              <a:t>Primer: </a:t>
            </a:r>
            <a:r>
              <a:rPr lang="sr-Latn-CS" sz="2800" dirty="0">
                <a:cs typeface="Times New Roman" pitchFamily="18" charset="0"/>
              </a:rPr>
              <a:t>otac zaključi ugovor o osiguranju da ako se nešto desi </a:t>
            </a:r>
            <a:r>
              <a:rPr lang="sr-Latn-CS" sz="2800" dirty="0" smtClean="0">
                <a:cs typeface="Times New Roman" pitchFamily="18" charset="0"/>
              </a:rPr>
              <a:t>majci, </a:t>
            </a:r>
            <a:r>
              <a:rPr lang="sr-Latn-CS" sz="2800" dirty="0">
                <a:cs typeface="Times New Roman" pitchFamily="18" charset="0"/>
              </a:rPr>
              <a:t>naknada bude </a:t>
            </a:r>
            <a:r>
              <a:rPr lang="sr-Latn-CS" sz="28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sr-Latn-CS" sz="2800" dirty="0" smtClean="0">
                <a:cs typeface="Times New Roman" pitchFamily="18" charset="0"/>
              </a:rPr>
              <a:t>isplaćena </a:t>
            </a:r>
            <a:r>
              <a:rPr lang="sr-Latn-CS" sz="2800" dirty="0">
                <a:cs typeface="Times New Roman" pitchFamily="18" charset="0"/>
              </a:rPr>
              <a:t>deci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258594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Nosioci stvarnih prava na osiguranoj stvari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3200" b="1" dirty="0"/>
              <a:t>Moguće je da na osiguranoj </a:t>
            </a:r>
            <a:r>
              <a:rPr lang="sr-Latn-CS" sz="3200" b="1" dirty="0" smtClean="0"/>
              <a:t>stvari, </a:t>
            </a:r>
            <a:r>
              <a:rPr lang="sr-Latn-CS" sz="3200" dirty="0" smtClean="0">
                <a:solidFill>
                  <a:srgbClr val="FF0000"/>
                </a:solidFill>
              </a:rPr>
              <a:t>pre </a:t>
            </a:r>
            <a:r>
              <a:rPr lang="sr-Latn-CS" sz="3200" dirty="0">
                <a:solidFill>
                  <a:srgbClr val="FF0000"/>
                </a:solidFill>
              </a:rPr>
              <a:t>nastanka osiguranog </a:t>
            </a:r>
            <a:r>
              <a:rPr lang="sr-Latn-CS" sz="3200" dirty="0" smtClean="0">
                <a:solidFill>
                  <a:srgbClr val="FF0000"/>
                </a:solidFill>
              </a:rPr>
              <a:t>slučaja</a:t>
            </a:r>
            <a:r>
              <a:rPr lang="sr-Latn-CS" sz="3200" dirty="0" smtClean="0">
                <a:solidFill>
                  <a:schemeClr val="tx2"/>
                </a:solidFill>
              </a:rPr>
              <a:t>,</a:t>
            </a:r>
            <a:r>
              <a:rPr lang="sr-Latn-CS" sz="3200" dirty="0" smtClean="0">
                <a:solidFill>
                  <a:srgbClr val="FF0000"/>
                </a:solidFill>
              </a:rPr>
              <a:t> </a:t>
            </a:r>
            <a:r>
              <a:rPr lang="sr-Latn-CS" sz="3200" dirty="0" smtClean="0">
                <a:solidFill>
                  <a:schemeClr val="tx2"/>
                </a:solidFill>
              </a:rPr>
              <a:t>p</a:t>
            </a:r>
            <a:r>
              <a:rPr lang="sr-Latn-CS" sz="3200" dirty="0" smtClean="0"/>
              <a:t>ostoje </a:t>
            </a:r>
            <a:r>
              <a:rPr lang="sr-Latn-CS" sz="3200" dirty="0"/>
              <a:t>neka </a:t>
            </a:r>
            <a:r>
              <a:rPr lang="sr-Latn-CS" sz="3200" b="1" dirty="0"/>
              <a:t>založna prava osiguranikovih poverilaca</a:t>
            </a:r>
            <a:r>
              <a:rPr lang="sr-Latn-CS" sz="3200" dirty="0"/>
              <a:t>, ili druga stvarna prava </a:t>
            </a:r>
            <a:endParaRPr lang="en-US" sz="3200" dirty="0"/>
          </a:p>
          <a:p>
            <a:r>
              <a:rPr lang="sr-Latn-CS" sz="3200" dirty="0"/>
              <a:t>Založno pravo na nekretninama  naziva se </a:t>
            </a:r>
            <a:r>
              <a:rPr lang="sr-Latn-CS" sz="3200" b="1" dirty="0"/>
              <a:t>hipoteka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870685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Nosioci stvarnih prava na osiguranoj stvari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Nosioci ovih prava </a:t>
            </a:r>
            <a:r>
              <a:rPr lang="sr-Latn-CS" sz="3200" dirty="0"/>
              <a:t>se mogu pojaviti prema osiguravaču, </a:t>
            </a:r>
            <a:r>
              <a:rPr lang="sr-Latn-CS" sz="3200" dirty="0">
                <a:solidFill>
                  <a:srgbClr val="FF0000"/>
                </a:solidFill>
              </a:rPr>
              <a:t>sa određenim zahtevima</a:t>
            </a:r>
            <a:r>
              <a:rPr lang="sr-Latn-CS" sz="3200" dirty="0"/>
              <a:t> </a:t>
            </a:r>
            <a:r>
              <a:rPr lang="sr-Latn-CS" sz="3200" b="1" dirty="0"/>
              <a:t>za naknadom iz osiguranja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7256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Pribavilac osigurane stvari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/>
              <a:t>U slučaju otuđenja osigurane stvari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Vrši se</a:t>
            </a:r>
            <a:r>
              <a:rPr lang="sr-Latn-CS" sz="2800" dirty="0"/>
              <a:t>, po pravilu, </a:t>
            </a:r>
            <a:r>
              <a:rPr lang="sr-Latn-CS" sz="2800" b="1" dirty="0"/>
              <a:t>prenos ugovora o osiguranju na pribavioca</a:t>
            </a:r>
          </a:p>
          <a:p>
            <a:r>
              <a:rPr lang="sr-Latn-CS" sz="2800" dirty="0"/>
              <a:t>On tada </a:t>
            </a:r>
            <a:r>
              <a:rPr lang="sr-Latn-CS" sz="2800" b="1" dirty="0"/>
              <a:t>stupa u prava i obaveze osiguranika</a:t>
            </a:r>
          </a:p>
          <a:p>
            <a:r>
              <a:rPr lang="sr-Latn-CS" sz="2800" dirty="0"/>
              <a:t>Pojavljuje se </a:t>
            </a:r>
            <a:r>
              <a:rPr lang="sr-Latn-CS" sz="2800" b="1" dirty="0"/>
              <a:t>prema osiguravaču </a:t>
            </a:r>
            <a:r>
              <a:rPr lang="sr-Latn-CS" sz="2800" dirty="0">
                <a:solidFill>
                  <a:srgbClr val="FF0000"/>
                </a:solidFill>
              </a:rPr>
              <a:t>kao ugovorna strana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2478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Treće oštećeno lice kod osiguranja od odgovornosti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/>
              <a:t>Oštećeno, treće lice, kod osiguranja od odgovornosti</a:t>
            </a:r>
            <a:endParaRPr lang="en-US" sz="2800" b="1" dirty="0"/>
          </a:p>
          <a:p>
            <a:r>
              <a:rPr lang="en-US" sz="2800" dirty="0"/>
              <a:t>T</a:t>
            </a:r>
            <a:r>
              <a:rPr lang="sr-Latn-CS" sz="2800" dirty="0"/>
              <a:t>reba da se </a:t>
            </a:r>
            <a:r>
              <a:rPr lang="sr-Latn-CS" sz="2800" b="1" dirty="0"/>
              <a:t>dovede </a:t>
            </a:r>
            <a:r>
              <a:rPr lang="sr-Latn-CS" sz="2800" dirty="0">
                <a:solidFill>
                  <a:srgbClr val="FF0000"/>
                </a:solidFill>
              </a:rPr>
              <a:t>u što tešnju vezu sa osiguravačem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b="1" dirty="0"/>
              <a:t>P</a:t>
            </a:r>
            <a:r>
              <a:rPr lang="sr-Latn-CS" sz="2800" b="1" dirty="0"/>
              <a:t>utem direktne prijave </a:t>
            </a:r>
            <a:r>
              <a:rPr lang="sr-Latn-CS" sz="2800" dirty="0">
                <a:solidFill>
                  <a:srgbClr val="FF0000"/>
                </a:solidFill>
              </a:rPr>
              <a:t>osiguranog slučaja</a:t>
            </a:r>
            <a:r>
              <a:rPr lang="sr-Latn-CS" sz="2800" dirty="0"/>
              <a:t>, </a:t>
            </a:r>
            <a:r>
              <a:rPr lang="sr-Latn-CS" sz="2800" b="1" dirty="0"/>
              <a:t>osiguravaču</a:t>
            </a:r>
            <a:endParaRPr lang="en-US" sz="2800" b="1" dirty="0"/>
          </a:p>
          <a:p>
            <a:r>
              <a:rPr lang="en-US" sz="2800" b="1" dirty="0"/>
              <a:t>K</a:t>
            </a:r>
            <a:r>
              <a:rPr lang="sr-Latn-CS" sz="2800" b="1" dirty="0"/>
              <a:t>od kojeg </a:t>
            </a:r>
            <a:r>
              <a:rPr lang="sr-Latn-CS" sz="2800" dirty="0"/>
              <a:t>je </a:t>
            </a:r>
            <a:r>
              <a:rPr lang="sr-Latn-CS" sz="2800" dirty="0">
                <a:solidFill>
                  <a:srgbClr val="FF0000"/>
                </a:solidFill>
              </a:rPr>
              <a:t>osigurano</a:t>
            </a:r>
            <a:r>
              <a:rPr lang="sr-Latn-CS" sz="2800" dirty="0"/>
              <a:t> </a:t>
            </a:r>
            <a:r>
              <a:rPr lang="sr-Latn-CS" sz="2800" b="1" dirty="0"/>
              <a:t>lice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koje mu je pričinilo određenu štetu </a:t>
            </a:r>
            <a:r>
              <a:rPr lang="sr-Latn-CS" sz="2800" dirty="0"/>
              <a:t>(izazvalo osigurani slučaj)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506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Treće oštećeno lice kod osiguranja od odgovornosti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3600" dirty="0"/>
              <a:t>Ovo je pravilo </a:t>
            </a:r>
            <a:r>
              <a:rPr lang="sr-Latn-CS" sz="3600" b="1" dirty="0"/>
              <a:t>univerzalno sprovedeno kod osiguranja od autoodgovornosti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14535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U modernom osiguranju </a:t>
            </a:r>
            <a:r>
              <a:rPr lang="sr-Latn-CS" sz="3200" dirty="0">
                <a:solidFill>
                  <a:srgbClr val="FF0000"/>
                </a:solidFill>
              </a:rPr>
              <a:t>veliki broj ugovora</a:t>
            </a:r>
            <a:r>
              <a:rPr lang="sr-Latn-CS" sz="3200" dirty="0"/>
              <a:t> između osiguravača i osiguranika </a:t>
            </a:r>
            <a:r>
              <a:rPr lang="sr-Latn-CS" sz="3200" b="1" dirty="0"/>
              <a:t>zaključuje se posredstvom trećih lica</a:t>
            </a:r>
          </a:p>
          <a:p>
            <a:r>
              <a:rPr lang="sr-Latn-CS" sz="3200" dirty="0"/>
              <a:t>Kroz funkciju </a:t>
            </a:r>
            <a:r>
              <a:rPr lang="sr-Latn-CS" sz="3200" dirty="0">
                <a:solidFill>
                  <a:srgbClr val="FF0000"/>
                </a:solidFill>
              </a:rPr>
              <a:t>posrednika i zastupnika osiguranja</a:t>
            </a:r>
          </a:p>
          <a:p>
            <a:r>
              <a:rPr lang="sr-Latn-CS" sz="3200" b="1" dirty="0"/>
              <a:t>Delatnost ovih lica </a:t>
            </a:r>
            <a:r>
              <a:rPr lang="sr-Latn-CS" sz="3200" dirty="0"/>
              <a:t>se </a:t>
            </a:r>
            <a:r>
              <a:rPr lang="sr-Latn-CS" sz="3200" dirty="0">
                <a:solidFill>
                  <a:srgbClr val="FF0000"/>
                </a:solidFill>
              </a:rPr>
              <a:t>ne ograničava samo na zaključivanje ugovora o osiguranju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9380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Lica u osiguranju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Prema Zakonu i drugim propisima </a:t>
            </a:r>
            <a:r>
              <a:rPr lang="sr-Latn-CS" sz="3200" dirty="0">
                <a:cs typeface="Times New Roman" pitchFamily="18" charset="0"/>
              </a:rPr>
              <a:t>koji regulišu oblast osiguranja, lica u pravu osiguranja su:</a:t>
            </a:r>
          </a:p>
          <a:p>
            <a:r>
              <a:rPr lang="sr-Latn-CS" sz="3200" b="1" dirty="0">
                <a:cs typeface="Times New Roman" pitchFamily="18" charset="0"/>
              </a:rPr>
              <a:t>Osiguravač</a:t>
            </a:r>
          </a:p>
          <a:p>
            <a:r>
              <a:rPr lang="sr-Latn-CS" sz="3200" b="1" dirty="0">
                <a:cs typeface="Times New Roman" pitchFamily="18" charset="0"/>
              </a:rPr>
              <a:t>Ugovarač osiguranja</a:t>
            </a:r>
          </a:p>
          <a:p>
            <a:r>
              <a:rPr lang="sr-Latn-CS" sz="3200" b="1" dirty="0">
                <a:cs typeface="Times New Roman" pitchFamily="18" charset="0"/>
              </a:rPr>
              <a:t>Osiguranik i druga lica</a:t>
            </a:r>
          </a:p>
          <a:p>
            <a:pPr>
              <a:buNone/>
            </a:pPr>
            <a:endParaRPr lang="sr-Latn-CS" sz="3200" dirty="0"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346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600" dirty="0"/>
              <a:t>Odnosno na dovođenje u vezu stranaka, radi zaključivanja ugovora</a:t>
            </a:r>
          </a:p>
          <a:p>
            <a:r>
              <a:rPr lang="sr-Latn-CS" sz="3600" dirty="0"/>
              <a:t>Već i na </a:t>
            </a:r>
            <a:r>
              <a:rPr lang="sr-Latn-CS" sz="3600" b="1" dirty="0"/>
              <a:t>niz drugih poslova u vezi sa zaključivanjem i dejstvom osiguranja</a:t>
            </a:r>
          </a:p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86588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2800" b="1" dirty="0"/>
              <a:t>Poslovi</a:t>
            </a:r>
            <a:r>
              <a:rPr lang="sr-Latn-CS" sz="2800" dirty="0"/>
              <a:t>:</a:t>
            </a:r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Prikupljanje ponuda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Naplata premija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Procena šteta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Isplata naknade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Preduzimanje i kontrola preventivnih mera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Preduzimanje i kontrola mera represije</a:t>
            </a:r>
            <a:r>
              <a:rPr lang="sr-Cyrl-CS" sz="2800" dirty="0"/>
              <a:t>;</a:t>
            </a:r>
            <a:endParaRPr lang="sr-Latn-CS" sz="2800" dirty="0"/>
          </a:p>
          <a:p>
            <a:pPr>
              <a:buFont typeface="Arial" pitchFamily="34" charset="0"/>
              <a:buChar char="−"/>
            </a:pPr>
            <a:r>
              <a:rPr lang="sr-Latn-CS" sz="2800" dirty="0"/>
              <a:t>Usluge u vezi sa zelenom kartom osiguranja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158265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Posrednici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dovode stranku u vezu</a:t>
            </a:r>
            <a:r>
              <a:rPr lang="sr-Latn-CS" sz="3200" dirty="0">
                <a:cs typeface="Times New Roman" pitchFamily="18" charset="0"/>
              </a:rPr>
              <a:t>, radi zaključenja ugovora o osiguranju</a:t>
            </a:r>
          </a:p>
          <a:p>
            <a:r>
              <a:rPr lang="sr-Latn-CS" sz="3200" b="1" dirty="0">
                <a:cs typeface="Times New Roman" pitchFamily="18" charset="0"/>
              </a:rPr>
              <a:t>Mogu i zaključiti ugovor o osiguranju</a:t>
            </a:r>
            <a:r>
              <a:rPr lang="sr-Latn-CS" sz="3200" dirty="0">
                <a:cs typeface="Times New Roman" pitchFamily="18" charset="0"/>
              </a:rPr>
              <a:t>,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 svoje ime ali za tuđ račun</a:t>
            </a:r>
          </a:p>
          <a:p>
            <a:r>
              <a:rPr lang="sr-Latn-CS" sz="3200" b="1" dirty="0">
                <a:cs typeface="Times New Roman" pitchFamily="18" charset="0"/>
              </a:rPr>
              <a:t>Zastupnici </a:t>
            </a:r>
            <a:r>
              <a:rPr lang="sr-Latn-CS" sz="3200" dirty="0">
                <a:cs typeface="Times New Roman" pitchFamily="18" charset="0"/>
              </a:rPr>
              <a:t>mogu zaključiti ugovor o osiguranju, ali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u tuđe ime i za tuđ račun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201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Posrednici u osiguranju </a:t>
            </a:r>
            <a:r>
              <a:rPr lang="sr-Latn-CS" sz="3200" dirty="0">
                <a:cs typeface="Times New Roman" pitchFamily="18" charset="0"/>
              </a:rPr>
              <a:t>mogu biti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brokeri</a:t>
            </a:r>
          </a:p>
          <a:p>
            <a:r>
              <a:rPr lang="sr-Latn-CS" sz="3200" b="1" dirty="0">
                <a:cs typeface="Times New Roman" pitchFamily="18" charset="0"/>
              </a:rPr>
              <a:t>Zastupnici u osiguranju </a:t>
            </a:r>
            <a:r>
              <a:rPr lang="sr-Latn-CS" sz="3200" dirty="0">
                <a:cs typeface="Times New Roman" pitchFamily="18" charset="0"/>
              </a:rPr>
              <a:t>mogu biti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agenti </a:t>
            </a:r>
          </a:p>
          <a:p>
            <a:r>
              <a:rPr lang="sr-Latn-CS" sz="3200" b="1" dirty="0"/>
              <a:t>Posrednici - </a:t>
            </a:r>
            <a:r>
              <a:rPr lang="sr-Latn-CS" sz="3200" dirty="0">
                <a:cs typeface="Times New Roman" pitchFamily="18" charset="0"/>
              </a:rPr>
              <a:t>u svom poslovanju potpuno nezavisni</a:t>
            </a:r>
          </a:p>
          <a:p>
            <a:r>
              <a:rPr lang="sr-Latn-CS" sz="3200" b="1" dirty="0">
                <a:cs typeface="Times New Roman" pitchFamily="18" charset="0"/>
              </a:rPr>
              <a:t>Nude rizik u pokriće različitim osiguravačima</a:t>
            </a:r>
            <a:endParaRPr lang="sr-Latn-CS" sz="3200" b="1" dirty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234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Međutim, mogu raditi </a:t>
            </a:r>
            <a:r>
              <a:rPr lang="sr-Latn-CS" sz="3200" b="1" dirty="0">
                <a:cs typeface="Times New Roman" pitchFamily="18" charset="0"/>
              </a:rPr>
              <a:t>i samo za jednog osiguravača</a:t>
            </a:r>
          </a:p>
          <a:p>
            <a:r>
              <a:rPr lang="sr-Latn-CS" sz="3200" b="1" dirty="0">
                <a:cs typeface="Times New Roman" pitchFamily="18" charset="0"/>
              </a:rPr>
              <a:t>Primer: </a:t>
            </a:r>
            <a:r>
              <a:rPr lang="sr-Latn-CS" sz="3200" dirty="0">
                <a:cs typeface="Times New Roman" pitchFamily="18" charset="0"/>
              </a:rPr>
              <a:t>Lloy-ovi brokeri, radi sigurnosti u poslovanju Lloyd’s angažuje isključivo svoje brokere</a:t>
            </a:r>
          </a:p>
          <a:p>
            <a:r>
              <a:rPr lang="sr-Latn-CS" sz="3200" b="1" dirty="0">
                <a:cs typeface="Times New Roman" pitchFamily="18" charset="0"/>
              </a:rPr>
              <a:t>Posrednici u osiguranju </a:t>
            </a:r>
            <a:r>
              <a:rPr lang="sr-Latn-CS" sz="3200" dirty="0">
                <a:cs typeface="Times New Roman" pitchFamily="18" charset="0"/>
              </a:rPr>
              <a:t>- su samostalni (nezavisni) od osiguravača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9978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Vode računa </a:t>
            </a:r>
            <a:r>
              <a:rPr lang="sr-Latn-CS" sz="3200" b="1" dirty="0">
                <a:cs typeface="Times New Roman" pitchFamily="18" charset="0"/>
              </a:rPr>
              <a:t>isključivo o interesima osiguranika</a:t>
            </a:r>
          </a:p>
          <a:p>
            <a:r>
              <a:rPr lang="sr-Latn-CS" sz="3200" b="1" dirty="0">
                <a:cs typeface="Times New Roman" pitchFamily="18" charset="0"/>
              </a:rPr>
              <a:t>Savetuju osiguranika o: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potrebnom pokriću rizika, </a:t>
            </a:r>
            <a:r>
              <a:rPr lang="sr-Latn-CS" sz="3200" dirty="0">
                <a:solidFill>
                  <a:srgbClr val="92D050"/>
                </a:solidFill>
                <a:cs typeface="Times New Roman" pitchFamily="18" charset="0"/>
              </a:rPr>
              <a:t>uslovima osiguranja</a:t>
            </a:r>
            <a:r>
              <a:rPr lang="sr-Latn-CS" sz="3200" dirty="0">
                <a:cs typeface="Times New Roman" pitchFamily="18" charset="0"/>
              </a:rPr>
              <a:t>,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sr-Latn-CS" sz="3200" dirty="0">
                <a:solidFill>
                  <a:srgbClr val="00B0F0"/>
                </a:solidFill>
                <a:cs typeface="Times New Roman" pitchFamily="18" charset="0"/>
              </a:rPr>
              <a:t>premiji </a:t>
            </a:r>
          </a:p>
          <a:p>
            <a:r>
              <a:rPr lang="sr-Latn-CS" sz="3200" b="1" dirty="0">
                <a:cs typeface="Times New Roman" pitchFamily="18" charset="0"/>
              </a:rPr>
              <a:t>Predlažu</a:t>
            </a:r>
            <a:r>
              <a:rPr lang="sr-Latn-CS" sz="3200" dirty="0">
                <a:cs typeface="Times New Roman" pitchFamily="18" charset="0"/>
              </a:rPr>
              <a:t> mu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najpovoljnijeg osiguravača </a:t>
            </a:r>
          </a:p>
          <a:p>
            <a:endParaRPr lang="sr-Latn-CS" sz="3200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071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3200" dirty="0">
                <a:cs typeface="Times New Roman" pitchFamily="18" charset="0"/>
              </a:rPr>
              <a:t>Posrednici </a:t>
            </a:r>
            <a:r>
              <a:rPr lang="sr-Latn-CS" sz="3200" b="1" dirty="0">
                <a:cs typeface="Times New Roman" pitchFamily="18" charset="0"/>
              </a:rPr>
              <a:t>proviziju</a:t>
            </a:r>
            <a:r>
              <a:rPr lang="sr-Latn-CS" sz="3200" dirty="0">
                <a:cs typeface="Times New Roman" pitchFamily="18" charset="0"/>
              </a:rPr>
              <a:t>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naplaćuju od osiguravača</a:t>
            </a:r>
          </a:p>
          <a:p>
            <a:r>
              <a:rPr lang="sr-Latn-CS" sz="3200" b="1" dirty="0">
                <a:cs typeface="Times New Roman" pitchFamily="18" charset="0"/>
              </a:rPr>
              <a:t>Neke troškove </a:t>
            </a:r>
            <a:r>
              <a:rPr lang="sr-Latn-CS" sz="3200" dirty="0">
                <a:cs typeface="Times New Roman" pitchFamily="18" charset="0"/>
              </a:rPr>
              <a:t>mogu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naplaćivati i od osiguranika</a:t>
            </a:r>
          </a:p>
          <a:p>
            <a:r>
              <a:rPr lang="sr-Latn-CS" sz="3200" b="1" dirty="0">
                <a:cs typeface="Times New Roman" pitchFamily="18" charset="0"/>
              </a:rPr>
              <a:t>Posrednik</a:t>
            </a:r>
            <a:r>
              <a:rPr lang="sr-Latn-CS" sz="3200" dirty="0">
                <a:cs typeface="Times New Roman" pitchFamily="18" charset="0"/>
              </a:rPr>
              <a:t> se nalazi u znatno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labavijoj vezi </a:t>
            </a:r>
            <a:r>
              <a:rPr lang="sr-Latn-CS" sz="3200" dirty="0">
                <a:cs typeface="Times New Roman" pitchFamily="18" charset="0"/>
              </a:rPr>
              <a:t>u odnosu na svoga poslodavca,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nego što je to slučaj sa zastupnikom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3770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Zastupnik</a:t>
            </a:r>
            <a:r>
              <a:rPr lang="sr-Latn-CS" sz="2800" dirty="0">
                <a:cs typeface="Times New Roman" pitchFamily="18" charset="0"/>
              </a:rPr>
              <a:t> se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angažuje za određeni vremenski period</a:t>
            </a:r>
            <a:r>
              <a:rPr lang="sr-Latn-CS" sz="2800" dirty="0">
                <a:cs typeface="Times New Roman" pitchFamily="18" charset="0"/>
              </a:rPr>
              <a:t>, i </a:t>
            </a:r>
            <a:r>
              <a:rPr lang="sr-Latn-CS" sz="2800" dirty="0">
                <a:solidFill>
                  <a:srgbClr val="92D050"/>
                </a:solidFill>
                <a:cs typeface="Times New Roman" pitchFamily="18" charset="0"/>
              </a:rPr>
              <a:t>za više poslova</a:t>
            </a:r>
          </a:p>
          <a:p>
            <a:r>
              <a:rPr lang="sr-Latn-CS" sz="2800" b="1" dirty="0">
                <a:cs typeface="Times New Roman" pitchFamily="18" charset="0"/>
              </a:rPr>
              <a:t>Posrednik</a:t>
            </a:r>
            <a:r>
              <a:rPr lang="sr-Latn-CS" sz="2800" dirty="0">
                <a:cs typeface="Times New Roman" pitchFamily="18" charset="0"/>
              </a:rPr>
              <a:t> se angažuje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samo za jedan posao</a:t>
            </a:r>
          </a:p>
          <a:p>
            <a:r>
              <a:rPr lang="sr-Latn-CS" sz="2800" b="1" dirty="0">
                <a:cs typeface="Times New Roman" pitchFamily="18" charset="0"/>
              </a:rPr>
              <a:t>Posrednik</a:t>
            </a:r>
            <a:r>
              <a:rPr lang="sr-Latn-CS" sz="2800" dirty="0">
                <a:cs typeface="Times New Roman" pitchFamily="18" charset="0"/>
              </a:rPr>
              <a:t> mora biti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objektivan</a:t>
            </a:r>
            <a:r>
              <a:rPr lang="sr-Latn-CS" sz="2800" dirty="0">
                <a:cs typeface="Times New Roman" pitchFamily="18" charset="0"/>
              </a:rPr>
              <a:t> – dužan </a:t>
            </a:r>
            <a:r>
              <a:rPr lang="sr-Latn-CS" sz="2800" dirty="0">
                <a:solidFill>
                  <a:srgbClr val="92D050"/>
                </a:solidFill>
                <a:cs typeface="Times New Roman" pitchFamily="18" charset="0"/>
              </a:rPr>
              <a:t>da se stara o interesima i osiguravača i osiguranika. </a:t>
            </a:r>
            <a:r>
              <a:rPr lang="sr-Latn-CS" sz="2800" b="1" dirty="0">
                <a:cs typeface="Times New Roman" pitchFamily="18" charset="0"/>
              </a:rPr>
              <a:t>Za razliku od zastupnika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može da radi za obe strane</a:t>
            </a:r>
          </a:p>
          <a:p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2139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Zastupnici mogu biti</a:t>
            </a:r>
            <a:r>
              <a:rPr lang="sr-Latn-CS" sz="3200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sr-Latn-CS" sz="3200" dirty="0" smtClean="0">
                <a:solidFill>
                  <a:srgbClr val="FF0000"/>
                </a:solidFill>
                <a:cs typeface="Times New Roman" pitchFamily="18" charset="0"/>
              </a:rPr>
              <a:t>Zakonski </a:t>
            </a:r>
            <a:r>
              <a:rPr lang="sr-Latn-CS" sz="3200" dirty="0">
                <a:cs typeface="Times New Roman" pitchFamily="18" charset="0"/>
              </a:rPr>
              <a:t>- menadžer (direktor) kao Zakonski zastupnik pravnog lica</a:t>
            </a:r>
          </a:p>
          <a:p>
            <a:r>
              <a:rPr lang="sr-Latn-CS" sz="3200" dirty="0">
                <a:cs typeface="Times New Roman" pitchFamily="18" charset="0"/>
              </a:rPr>
              <a:t>On ovo ovlašćenje </a:t>
            </a:r>
            <a:r>
              <a:rPr lang="sr-Latn-CS" sz="3200" b="1" dirty="0">
                <a:cs typeface="Times New Roman" pitchFamily="18" charset="0"/>
              </a:rPr>
              <a:t>može preneti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na nekog drugog zaposlenog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172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Punomoćnici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na osnovu ovlašćenja za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zastupanje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(ugovorni) </a:t>
            </a:r>
          </a:p>
          <a:p>
            <a:r>
              <a:rPr lang="sr-Latn-CS" sz="2800" b="1" dirty="0">
                <a:cs typeface="Times New Roman" pitchFamily="18" charset="0"/>
              </a:rPr>
              <a:t>Punomoćstvom</a:t>
            </a:r>
            <a:r>
              <a:rPr lang="sr-Latn-CS" sz="2800" dirty="0">
                <a:cs typeface="Times New Roman" pitchFamily="18" charset="0"/>
              </a:rPr>
              <a:t> se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dodeljuje </a:t>
            </a:r>
            <a:r>
              <a:rPr lang="sr-Latn-CS" sz="2800" b="1" dirty="0">
                <a:cs typeface="Times New Roman" pitchFamily="18" charset="0"/>
              </a:rPr>
              <a:t>pravo na zastupanje nekom drugom subjektu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izvan osiguravajuće kompanije</a:t>
            </a:r>
          </a:p>
          <a:p>
            <a:r>
              <a:rPr lang="sr-Latn-CS" b="1" dirty="0" smtClean="0"/>
              <a:t>Ovlašćenja zastupnika </a:t>
            </a:r>
            <a:r>
              <a:rPr lang="sr-Latn-CS" dirty="0" smtClean="0"/>
              <a:t>se </a:t>
            </a:r>
            <a:r>
              <a:rPr lang="sr-Latn-CS" dirty="0" smtClean="0">
                <a:solidFill>
                  <a:srgbClr val="FF0000"/>
                </a:solidFill>
              </a:rPr>
              <a:t>regulišu na bazi:</a:t>
            </a:r>
          </a:p>
          <a:p>
            <a:r>
              <a:rPr lang="sr-Latn-CS" sz="3200" dirty="0">
                <a:cs typeface="Times New Roman" pitchFamily="18" charset="0"/>
              </a:rPr>
              <a:t>Poslovnog punomoćja</a:t>
            </a:r>
          </a:p>
          <a:p>
            <a:r>
              <a:rPr lang="sr-Latn-CS" sz="3200" dirty="0">
                <a:cs typeface="Times New Roman" pitchFamily="18" charset="0"/>
              </a:rPr>
              <a:t>Drugih vrsta punomoćja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0062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Lica 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U momentu nastajanja osiguranja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mogu se utvrditi i izvesna lica, tada još nepoznata</a:t>
            </a:r>
            <a:r>
              <a:rPr lang="sr-Latn-CS" sz="3200" dirty="0">
                <a:cs typeface="Times New Roman" pitchFamily="18" charset="0"/>
              </a:rPr>
              <a:t>, koja će se kasnije naći u određenoj pravnoj situaciji </a:t>
            </a:r>
            <a:r>
              <a:rPr lang="sr-Latn-CS" sz="3200" b="1" dirty="0">
                <a:cs typeface="Times New Roman" pitchFamily="18" charset="0"/>
              </a:rPr>
              <a:t>i pojaviti u svojstvu korisnika osiguranja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901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Zastupanje u osiguranju </a:t>
            </a:r>
            <a:r>
              <a:rPr lang="sr-Latn-CS" sz="2800" dirty="0">
                <a:cs typeface="Times New Roman" pitchFamily="18" charset="0"/>
              </a:rPr>
              <a:t>reguliše se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Zakonom o obligacionim odnosima, i Zakonom o osiguranju</a:t>
            </a:r>
            <a:endParaRPr lang="sr-Cyrl-CS" sz="2800" dirty="0"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</a:pPr>
            <a:r>
              <a:rPr lang="sr-Latn-CS" sz="2800" dirty="0">
                <a:cs typeface="Times New Roman" pitchFamily="18" charset="0"/>
              </a:rPr>
              <a:t> Osiguravač može da ograniči ovlašćenja </a:t>
            </a:r>
            <a:r>
              <a:rPr lang="sr-Latn-CS" sz="2800" dirty="0" smtClean="0">
                <a:cs typeface="Times New Roman" pitchFamily="18" charset="0"/>
              </a:rPr>
              <a:t>svo</a:t>
            </a:r>
            <a:r>
              <a:rPr lang="en-US" sz="2800" dirty="0" smtClean="0">
                <a:cs typeface="Times New Roman" pitchFamily="18" charset="0"/>
              </a:rPr>
              <a:t>m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800" dirty="0" smtClean="0">
                <a:cs typeface="Times New Roman" pitchFamily="18" charset="0"/>
              </a:rPr>
              <a:t>    </a:t>
            </a:r>
            <a:r>
              <a:rPr lang="sr-Latn-CS" sz="2800" dirty="0" smtClean="0">
                <a:cs typeface="Times New Roman" pitchFamily="18" charset="0"/>
              </a:rPr>
              <a:t>zastupniku</a:t>
            </a:r>
            <a:r>
              <a:rPr lang="en-US" sz="2800" dirty="0" smtClean="0">
                <a:cs typeface="Times New Roman" pitchFamily="18" charset="0"/>
              </a:rPr>
              <a:t>, p</a:t>
            </a:r>
            <a:r>
              <a:rPr lang="sr-Latn-CS" sz="2800" dirty="0" smtClean="0">
                <a:cs typeface="Times New Roman" pitchFamily="18" charset="0"/>
              </a:rPr>
              <a:t>ri </a:t>
            </a:r>
            <a:r>
              <a:rPr lang="sr-Latn-CS" sz="2800" dirty="0">
                <a:cs typeface="Times New Roman" pitchFamily="18" charset="0"/>
              </a:rPr>
              <a:t>čemu </a:t>
            </a:r>
            <a:r>
              <a:rPr lang="sr-Latn-CS" sz="2800" b="1" dirty="0">
                <a:cs typeface="Times New Roman" pitchFamily="18" charset="0"/>
              </a:rPr>
              <a:t>osiguranik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mora o tome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bit</a:t>
            </a:r>
            <a:r>
              <a:rPr lang="en-US" sz="2800" dirty="0" err="1" smtClean="0">
                <a:solidFill>
                  <a:srgbClr val="FF0000"/>
                </a:solidFill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 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   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obavešten </a:t>
            </a:r>
            <a:r>
              <a:rPr lang="sr-Latn-CS" sz="2800" b="1" dirty="0">
                <a:cs typeface="Times New Roman" pitchFamily="18" charset="0"/>
              </a:rPr>
              <a:t>radi njegove zaštite</a:t>
            </a:r>
          </a:p>
          <a:p>
            <a:pPr marL="0" indent="0">
              <a:spcBef>
                <a:spcPct val="0"/>
              </a:spcBef>
            </a:pPr>
            <a:r>
              <a:rPr lang="sr-Latn-CS" sz="2800" dirty="0">
                <a:cs typeface="Times New Roman" pitchFamily="18" charset="0"/>
              </a:rPr>
              <a:t> Ukoliko </a:t>
            </a:r>
            <a:r>
              <a:rPr lang="sr-Latn-CS" sz="2800" b="1" dirty="0">
                <a:cs typeface="Times New Roman" pitchFamily="18" charset="0"/>
              </a:rPr>
              <a:t>ne bi bio obavešten</a:t>
            </a:r>
            <a:r>
              <a:rPr lang="sr-Latn-CS" sz="2800" dirty="0">
                <a:cs typeface="Times New Roman" pitchFamily="18" charset="0"/>
              </a:rPr>
              <a:t>,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smatraće se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da </a:t>
            </a:r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   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ograničenje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ovlašćenja nije ni postojalo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2846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Posrednici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sr-Latn-CS" b="1" dirty="0" smtClean="0"/>
              <a:t>z</a:t>
            </a:r>
            <a:r>
              <a:rPr lang="en-US" b="1" dirty="0" err="1" smtClean="0"/>
              <a:t>astupnici</a:t>
            </a:r>
            <a:r>
              <a:rPr lang="en-US" b="1" dirty="0" smtClean="0"/>
              <a:t> </a:t>
            </a:r>
            <a:r>
              <a:rPr lang="sr-Latn-CS" b="1" dirty="0" smtClean="0"/>
              <a:t>u osiguranju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2800" dirty="0">
                <a:cs typeface="Times New Roman" pitchFamily="18" charset="0"/>
              </a:rPr>
              <a:t>Zastupnik </a:t>
            </a:r>
            <a:r>
              <a:rPr lang="sr-Latn-CS" sz="2800" b="1" dirty="0">
                <a:cs typeface="Times New Roman" pitchFamily="18" charset="0"/>
              </a:rPr>
              <a:t>mora da radi u granicama ovlašćenja</a:t>
            </a:r>
          </a:p>
          <a:p>
            <a:r>
              <a:rPr lang="sr-Latn-CS" sz="2800" dirty="0">
                <a:cs typeface="Times New Roman" pitchFamily="18" charset="0"/>
              </a:rPr>
              <a:t>Ukoliko zastupnik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prekorači granice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ovlašćenja</a:t>
            </a:r>
            <a:r>
              <a:rPr lang="sr-Latn-CS" sz="2800" dirty="0" smtClean="0">
                <a:solidFill>
                  <a:schemeClr val="tx2"/>
                </a:solidFill>
                <a:cs typeface="Times New Roman" pitchFamily="18" charset="0"/>
              </a:rPr>
              <a:t>, za </a:t>
            </a:r>
            <a:r>
              <a:rPr lang="sr-Latn-CS" sz="2800" dirty="0">
                <a:cs typeface="Times New Roman" pitchFamily="18" charset="0"/>
              </a:rPr>
              <a:t>taj postupak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odgovara svom poslodavcu</a:t>
            </a:r>
          </a:p>
          <a:p>
            <a:r>
              <a:rPr lang="sr-Latn-CS" sz="2800" dirty="0">
                <a:cs typeface="Times New Roman" pitchFamily="18" charset="0"/>
              </a:rPr>
              <a:t>To su njihovi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unutrašnji – interni odnosi</a:t>
            </a:r>
          </a:p>
          <a:p>
            <a:r>
              <a:rPr lang="sr-Latn-CS" sz="2800" b="1" dirty="0">
                <a:cs typeface="Times New Roman" pitchFamily="18" charset="0"/>
              </a:rPr>
              <a:t>Odnosi </a:t>
            </a:r>
            <a:r>
              <a:rPr lang="sr-Latn-CS" sz="2800" b="1" dirty="0" smtClean="0">
                <a:cs typeface="Times New Roman" pitchFamily="18" charset="0"/>
              </a:rPr>
              <a:t>zastupnika </a:t>
            </a:r>
            <a:r>
              <a:rPr lang="sr-Latn-CS" sz="2800" b="1" dirty="0">
                <a:cs typeface="Times New Roman" pitchFamily="18" charset="0"/>
              </a:rPr>
              <a:t>i osiguranika </a:t>
            </a:r>
            <a:r>
              <a:rPr lang="sr-Latn-CS" sz="2800" dirty="0">
                <a:cs typeface="Times New Roman" pitchFamily="18" charset="0"/>
              </a:rPr>
              <a:t>su </a:t>
            </a:r>
            <a:r>
              <a:rPr lang="sr-Latn-CS" sz="2800" dirty="0" smtClean="0">
                <a:solidFill>
                  <a:srgbClr val="FF0000"/>
                </a:solidFill>
                <a:cs typeface="Times New Roman" pitchFamily="18" charset="0"/>
              </a:rPr>
              <a:t>spojeni</a:t>
            </a:r>
            <a:endParaRPr lang="sr-Latn-CS" sz="2800" dirty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1332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Osiguravač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Osiguravač</a:t>
            </a:r>
            <a:r>
              <a:rPr lang="sr-Latn-CS" sz="3200" dirty="0">
                <a:cs typeface="Times New Roman" pitchFamily="18" charset="0"/>
              </a:rPr>
              <a:t> – je </a:t>
            </a:r>
            <a:r>
              <a:rPr lang="sr-Latn-CS" sz="3200" b="1" dirty="0">
                <a:cs typeface="Times New Roman" pitchFamily="18" charset="0"/>
              </a:rPr>
              <a:t>ugovorna strana u </a:t>
            </a:r>
            <a:r>
              <a:rPr lang="sr-Latn-CS" sz="3200" b="1" dirty="0" smtClean="0">
                <a:cs typeface="Times New Roman" pitchFamily="18" charset="0"/>
              </a:rPr>
              <a:t>osiguranju</a:t>
            </a:r>
            <a:r>
              <a:rPr lang="sr-Latn-CS" sz="3200" dirty="0" smtClean="0">
                <a:cs typeface="Times New Roman" pitchFamily="18" charset="0"/>
              </a:rPr>
              <a:t>, </a:t>
            </a:r>
            <a:r>
              <a:rPr lang="sr-Latn-CS" sz="3200" dirty="0" smtClean="0">
                <a:solidFill>
                  <a:srgbClr val="FF0000"/>
                </a:solidFill>
                <a:cs typeface="Times New Roman" pitchFamily="18" charset="0"/>
              </a:rPr>
              <a:t>institucionalizovani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subjekt </a:t>
            </a:r>
            <a:r>
              <a:rPr lang="sr-Latn-CS" sz="3200" dirty="0" smtClean="0">
                <a:solidFill>
                  <a:srgbClr val="FF0000"/>
                </a:solidFill>
                <a:cs typeface="Times New Roman" pitchFamily="18" charset="0"/>
              </a:rPr>
              <a:t>osiguranja, </a:t>
            </a:r>
            <a:r>
              <a:rPr lang="sr-Latn-CS" sz="3200" dirty="0" smtClean="0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sr-Latn-CS" sz="3200" dirty="0" smtClean="0">
                <a:cs typeface="Times New Roman" pitchFamily="18" charset="0"/>
              </a:rPr>
              <a:t>oji </a:t>
            </a:r>
            <a:r>
              <a:rPr lang="sr-Latn-CS" sz="3200" b="1" dirty="0">
                <a:cs typeface="Times New Roman" pitchFamily="18" charset="0"/>
              </a:rPr>
              <a:t>preuzima obavezu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da isplati određeni novčani </a:t>
            </a:r>
            <a:r>
              <a:rPr lang="sr-Latn-CS" sz="3200" dirty="0" smtClean="0">
                <a:solidFill>
                  <a:srgbClr val="FF0000"/>
                </a:solidFill>
                <a:cs typeface="Times New Roman" pitchFamily="18" charset="0"/>
              </a:rPr>
              <a:t>iznos, </a:t>
            </a:r>
            <a:r>
              <a:rPr lang="sr-Latn-CS" sz="3200" b="1" dirty="0" smtClean="0">
                <a:solidFill>
                  <a:schemeClr val="tx2"/>
                </a:solidFill>
                <a:cs typeface="Times New Roman" pitchFamily="18" charset="0"/>
              </a:rPr>
              <a:t>i</a:t>
            </a:r>
            <a:r>
              <a:rPr lang="sr-Latn-CS" sz="3200" b="1" dirty="0" smtClean="0">
                <a:cs typeface="Times New Roman" pitchFamily="18" charset="0"/>
              </a:rPr>
              <a:t>li </a:t>
            </a:r>
            <a:r>
              <a:rPr lang="sr-Latn-CS" sz="3200" b="1" dirty="0">
                <a:cs typeface="Times New Roman" pitchFamily="18" charset="0"/>
              </a:rPr>
              <a:t>učini nešto drugo</a:t>
            </a:r>
            <a:r>
              <a:rPr lang="sr-Latn-CS" sz="3200" dirty="0">
                <a:cs typeface="Times New Roman" pitchFamily="18" charset="0"/>
              </a:rPr>
              <a:t>, ako se dogodi osiguranog slučaja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63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Osiguravač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>
                <a:cs typeface="Times New Roman" pitchFamily="18" charset="0"/>
              </a:rPr>
              <a:t>Osiguravač –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specijalizovana organizacija</a:t>
            </a:r>
            <a:r>
              <a:rPr lang="sr-Latn-CS" sz="3200" dirty="0">
                <a:cs typeface="Times New Roman" pitchFamily="18" charset="0"/>
              </a:rPr>
              <a:t> koja se bavi osiguranjem</a:t>
            </a:r>
          </a:p>
          <a:p>
            <a:r>
              <a:rPr lang="sr-Latn-CS" sz="3200" b="1" dirty="0">
                <a:cs typeface="Times New Roman" pitchFamily="18" charset="0"/>
              </a:rPr>
              <a:t>Postoje</a:t>
            </a:r>
            <a:r>
              <a:rPr lang="sr-Latn-CS" sz="3200" dirty="0">
                <a:cs typeface="Times New Roman" pitchFamily="18" charset="0"/>
              </a:rPr>
              <a:t>: </a:t>
            </a:r>
            <a:r>
              <a:rPr lang="sr-Latn-CS" sz="3200" dirty="0">
                <a:solidFill>
                  <a:srgbClr val="FF0000"/>
                </a:solidFill>
                <a:cs typeface="Times New Roman" pitchFamily="18" charset="0"/>
              </a:rPr>
              <a:t>državne i privatne osiguravajuće kompanije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8734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Osiguranik i ugovarač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>
                <a:cs typeface="Times New Roman" pitchFamily="18" charset="0"/>
              </a:rPr>
              <a:t>Osiguranik</a:t>
            </a:r>
            <a:r>
              <a:rPr lang="sr-Latn-CS" sz="2800" dirty="0">
                <a:cs typeface="Times New Roman" pitchFamily="18" charset="0"/>
              </a:rPr>
              <a:t> – se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često meša sa ugovaračem osiguranja</a:t>
            </a:r>
            <a:r>
              <a:rPr lang="sr-Latn-CS" sz="2800" dirty="0">
                <a:cs typeface="Times New Roman" pitchFamily="18" charset="0"/>
              </a:rPr>
              <a:t>, </a:t>
            </a:r>
            <a:r>
              <a:rPr lang="sr-Latn-CS" sz="2800" dirty="0">
                <a:solidFill>
                  <a:srgbClr val="92D050"/>
                </a:solidFill>
                <a:cs typeface="Times New Roman" pitchFamily="18" charset="0"/>
              </a:rPr>
              <a:t>nekada i sa korisnikom osiguranja</a:t>
            </a:r>
          </a:p>
          <a:p>
            <a:r>
              <a:rPr lang="sr-Latn-CS" sz="2800" dirty="0">
                <a:cs typeface="Times New Roman" pitchFamily="18" charset="0"/>
              </a:rPr>
              <a:t>Zato što se </a:t>
            </a:r>
            <a:r>
              <a:rPr lang="sr-Latn-CS" sz="2800" b="1" dirty="0">
                <a:cs typeface="Times New Roman" pitchFamily="18" charset="0"/>
              </a:rPr>
              <a:t>najčešće isto lice </a:t>
            </a:r>
            <a:r>
              <a:rPr lang="sr-Latn-CS" sz="2800" dirty="0">
                <a:solidFill>
                  <a:srgbClr val="FF0000"/>
                </a:solidFill>
                <a:cs typeface="Times New Roman" pitchFamily="18" charset="0"/>
              </a:rPr>
              <a:t>pojavljuje u ulozi </a:t>
            </a:r>
            <a:r>
              <a:rPr lang="sr-Latn-CS" sz="2800" b="1" dirty="0">
                <a:cs typeface="Times New Roman" pitchFamily="18" charset="0"/>
              </a:rPr>
              <a:t>ugovarača osiguranja i korisnika osiguranja</a:t>
            </a:r>
          </a:p>
          <a:p>
            <a:r>
              <a:rPr lang="sr-Latn-CS" sz="2800" b="1" dirty="0">
                <a:cs typeface="Times New Roman" pitchFamily="18" charset="0"/>
              </a:rPr>
              <a:t>U tom slučaju pojam osiguranika obuhvata oba svojstva</a:t>
            </a:r>
            <a:endParaRPr lang="en-US" sz="28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32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Osiguranik i ugovarač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b="1" dirty="0" smtClean="0"/>
              <a:t>U praksi </a:t>
            </a:r>
            <a:r>
              <a:rPr lang="sr-Latn-CS" dirty="0" smtClean="0"/>
              <a:t>– </a:t>
            </a:r>
            <a:r>
              <a:rPr lang="sr-Latn-CS" dirty="0" smtClean="0">
                <a:solidFill>
                  <a:srgbClr val="FF0000"/>
                </a:solidFill>
              </a:rPr>
              <a:t>razdvajanje pojmova </a:t>
            </a:r>
            <a:r>
              <a:rPr lang="sr-Latn-CS" dirty="0" smtClean="0">
                <a:solidFill>
                  <a:srgbClr val="92D050"/>
                </a:solidFill>
              </a:rPr>
              <a:t>osiguranika </a:t>
            </a:r>
            <a:r>
              <a:rPr lang="sr-Latn-CS" dirty="0" smtClean="0"/>
              <a:t>i </a:t>
            </a:r>
            <a:r>
              <a:rPr lang="sr-Latn-CS" dirty="0" smtClean="0">
                <a:solidFill>
                  <a:srgbClr val="00B0F0"/>
                </a:solidFill>
              </a:rPr>
              <a:t>ugovarača </a:t>
            </a:r>
            <a:r>
              <a:rPr lang="sr-Latn-CS" b="1" dirty="0" smtClean="0"/>
              <a:t>vrši se kod ugovaranja osiguranja u korist trećeg lica</a:t>
            </a:r>
          </a:p>
          <a:p>
            <a:r>
              <a:rPr lang="sr-Latn-CS" sz="3200" dirty="0"/>
              <a:t>To se čini </a:t>
            </a:r>
            <a:r>
              <a:rPr lang="sr-Latn-CS" sz="3200" b="1" dirty="0"/>
              <a:t>kod osiguranja za tuđ račun</a:t>
            </a:r>
          </a:p>
          <a:p>
            <a:r>
              <a:rPr lang="sr-Latn-CS" sz="3200" dirty="0"/>
              <a:t>Tada se: </a:t>
            </a:r>
            <a:r>
              <a:rPr lang="sr-Latn-CS" sz="3200" b="1" dirty="0"/>
              <a:t>ugovarač osiguranja </a:t>
            </a:r>
            <a:r>
              <a:rPr lang="sr-Latn-CS" sz="3200" dirty="0"/>
              <a:t>pojavljuje kao </a:t>
            </a:r>
            <a:r>
              <a:rPr lang="sr-Latn-CS" sz="3200" dirty="0">
                <a:solidFill>
                  <a:srgbClr val="FF0000"/>
                </a:solidFill>
              </a:rPr>
              <a:t>stipulant </a:t>
            </a:r>
            <a:r>
              <a:rPr lang="sr-Latn-CS" sz="3200" dirty="0"/>
              <a:t>(onaj koji sklapa pogodbu, ugovarač)</a:t>
            </a:r>
            <a:endParaRPr lang="sr-Latn-C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78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Osiguranik i ugovarač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2800" b="1" dirty="0"/>
              <a:t>Osiguravač </a:t>
            </a:r>
            <a:r>
              <a:rPr lang="sr-Latn-CS" sz="2800" dirty="0"/>
              <a:t>(osiguravajuća kompanija) kao </a:t>
            </a:r>
            <a:r>
              <a:rPr lang="sr-Latn-CS" sz="2800" dirty="0">
                <a:solidFill>
                  <a:srgbClr val="FF0000"/>
                </a:solidFill>
              </a:rPr>
              <a:t>promitent </a:t>
            </a:r>
            <a:r>
              <a:rPr lang="sr-Latn-CS" sz="2800" dirty="0"/>
              <a:t>(dužnik)</a:t>
            </a:r>
          </a:p>
          <a:p>
            <a:r>
              <a:rPr lang="sr-Latn-CS" sz="2800" b="1" dirty="0"/>
              <a:t>Treće lice </a:t>
            </a:r>
            <a:r>
              <a:rPr lang="sr-Latn-CS" sz="2800" dirty="0"/>
              <a:t>kao </a:t>
            </a:r>
            <a:r>
              <a:rPr lang="sr-Latn-CS" sz="2800" dirty="0">
                <a:solidFill>
                  <a:srgbClr val="FF0000"/>
                </a:solidFill>
              </a:rPr>
              <a:t>korisnik – beneficijar </a:t>
            </a:r>
            <a:r>
              <a:rPr lang="sr-Latn-CS" sz="2800" dirty="0"/>
              <a:t>(koji prima prihod)</a:t>
            </a:r>
          </a:p>
          <a:p>
            <a:r>
              <a:rPr lang="sr-Latn-CS" sz="2800" b="1" dirty="0"/>
              <a:t>Primer kod osiguranja imovine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Kao ugovarač osiguranja </a:t>
            </a:r>
            <a:r>
              <a:rPr lang="sr-Latn-CS" sz="2800" dirty="0"/>
              <a:t>- označava se </a:t>
            </a:r>
            <a:r>
              <a:rPr lang="sr-Latn-CS" sz="2800" b="1" dirty="0"/>
              <a:t>lice koje sa osiguravačem </a:t>
            </a:r>
            <a:r>
              <a:rPr lang="sr-Latn-CS" sz="2800" dirty="0"/>
              <a:t>(</a:t>
            </a:r>
            <a:r>
              <a:rPr lang="sr-Latn-CS" sz="2800" dirty="0" smtClean="0"/>
              <a:t>osiguravajućom </a:t>
            </a:r>
            <a:r>
              <a:rPr lang="sr-Latn-CS" sz="2800" dirty="0"/>
              <a:t>kompanijom) </a:t>
            </a:r>
            <a:r>
              <a:rPr lang="sr-Latn-CS" sz="2800" b="1" dirty="0"/>
              <a:t>zaključuje ugovor o osiguranju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FF0000"/>
                </a:solidFill>
              </a:rPr>
              <a:t>obavezuje se da plati premiju</a:t>
            </a:r>
            <a:endParaRPr lang="sr-Latn-CS" sz="28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89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Osiguranik i ugovarač osiguranja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3200" b="1" dirty="0"/>
              <a:t>Osiguranik</a:t>
            </a:r>
            <a:r>
              <a:rPr lang="sr-Latn-CS" sz="3200" dirty="0"/>
              <a:t> - kao </a:t>
            </a:r>
            <a:r>
              <a:rPr lang="sr-Latn-CS" sz="3200" dirty="0">
                <a:solidFill>
                  <a:srgbClr val="FF0000"/>
                </a:solidFill>
              </a:rPr>
              <a:t>lice čija je stvar, odnosno imovinski interes osiguran</a:t>
            </a:r>
          </a:p>
          <a:p>
            <a:r>
              <a:rPr lang="sr-Latn-CS" b="1" dirty="0" smtClean="0"/>
              <a:t>U ugovoru za sopstveni račun </a:t>
            </a:r>
            <a:r>
              <a:rPr lang="sr-Latn-CS" dirty="0" smtClean="0"/>
              <a:t>se </a:t>
            </a:r>
            <a:r>
              <a:rPr lang="sr-Latn-CS" dirty="0" smtClean="0">
                <a:solidFill>
                  <a:srgbClr val="FF0000"/>
                </a:solidFill>
              </a:rPr>
              <a:t>ova dva lica izjednačavaju </a:t>
            </a:r>
            <a:r>
              <a:rPr lang="sr-Latn-CS" dirty="0" smtClean="0"/>
              <a:t>– </a:t>
            </a:r>
            <a:r>
              <a:rPr lang="sr-Latn-CS" b="1" dirty="0" smtClean="0"/>
              <a:t>osiguranik je i ugovarač osiguranja</a:t>
            </a:r>
          </a:p>
          <a:p>
            <a:r>
              <a:rPr lang="sr-Latn-CS" b="1" dirty="0" smtClean="0"/>
              <a:t>Ako je osiguranje zaključio u svoje ime i za svoj račun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59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1180</Words>
  <Application>Microsoft Office PowerPoint</Application>
  <PresentationFormat>Custom</PresentationFormat>
  <Paragraphs>131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Profile</vt:lpstr>
      <vt:lpstr>IV nedelja</vt:lpstr>
      <vt:lpstr>Lica u osiguranju</vt:lpstr>
      <vt:lpstr>Lica u osiguranju</vt:lpstr>
      <vt:lpstr>Osiguravač</vt:lpstr>
      <vt:lpstr>Osiguravač</vt:lpstr>
      <vt:lpstr>Osiguranik i ugovarač osiguranja</vt:lpstr>
      <vt:lpstr>Osiguranik i ugovarač osiguranja</vt:lpstr>
      <vt:lpstr>Osiguranik i ugovarač osiguranja</vt:lpstr>
      <vt:lpstr>Osiguranik i ugovarač osiguranja</vt:lpstr>
      <vt:lpstr>Osiguranik i ugovarač osiguranja</vt:lpstr>
      <vt:lpstr>Korisnik osiguranja</vt:lpstr>
      <vt:lpstr>Korisnik osiguranja</vt:lpstr>
      <vt:lpstr>Osigurano lice</vt:lpstr>
      <vt:lpstr>Nosioci stvarnih prava na osiguranoj stvari</vt:lpstr>
      <vt:lpstr>Nosioci stvarnih prava na osiguranoj stvari</vt:lpstr>
      <vt:lpstr>Pribavilac osigurane stvari</vt:lpstr>
      <vt:lpstr>Treće oštećeno lice kod osiguranja od odgovornosti</vt:lpstr>
      <vt:lpstr>Treće oštećeno lice kod osiguranja od odgovornosti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  <vt:lpstr>Posrednici i zastupnici u osiguranju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Lica u osiguranju</dc:title>
  <dc:creator>Korisnik</dc:creator>
  <cp:lastModifiedBy>Anicici1</cp:lastModifiedBy>
  <cp:revision>7</cp:revision>
  <dcterms:created xsi:type="dcterms:W3CDTF">2018-12-15T17:53:04Z</dcterms:created>
  <dcterms:modified xsi:type="dcterms:W3CDTF">2019-01-28T15:08:33Z</dcterms:modified>
</cp:coreProperties>
</file>