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1" r:id="rId5"/>
    <p:sldId id="263" r:id="rId6"/>
    <p:sldId id="258" r:id="rId7"/>
    <p:sldId id="267" r:id="rId8"/>
    <p:sldId id="271" r:id="rId9"/>
    <p:sldId id="260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ABAD"/>
    <a:srgbClr val="F2A4B1"/>
    <a:srgbClr val="9EFF29"/>
    <a:srgbClr val="D8AD8C"/>
    <a:srgbClr val="FF856D"/>
    <a:srgbClr val="FF2549"/>
    <a:srgbClr val="003635"/>
    <a:srgbClr val="005856"/>
    <a:srgbClr val="007033"/>
    <a:srgbClr val="5EEC3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-756" y="-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8819" y="1526458"/>
            <a:ext cx="8207477" cy="138634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Master </a:t>
            </a:r>
            <a:r>
              <a:rPr lang="en-US" dirty="0"/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707" y="2898062"/>
            <a:ext cx="8192849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rgbClr val="FFABA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</a:t>
            </a:r>
            <a:r>
              <a:rPr lang="en-US" dirty="0" smtClean="0"/>
              <a:t>Master </a:t>
            </a:r>
            <a:r>
              <a:rPr lang="en-US" dirty="0"/>
              <a:t>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xmlns="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339" y="209586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305232"/>
            <a:ext cx="8246070" cy="362810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135" y="465530"/>
            <a:ext cx="6533536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0135" y="1229055"/>
            <a:ext cx="6533536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56896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ABA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4491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17315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4491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17315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63530" y="1886798"/>
            <a:ext cx="5067759" cy="1666567"/>
          </a:xfrm>
        </p:spPr>
        <p:txBody>
          <a:bodyPr>
            <a:noAutofit/>
          </a:bodyPr>
          <a:lstStyle/>
          <a:p>
            <a:pPr algn="ctr"/>
            <a:r>
              <a:rPr lang="en-US" b="1" dirty="0" err="1" smtClean="0"/>
              <a:t>Tokovi</a:t>
            </a:r>
            <a:r>
              <a:rPr lang="en-US" b="1" dirty="0" smtClean="0"/>
              <a:t> </a:t>
            </a:r>
            <a:r>
              <a:rPr lang="x-none" b="1" dirty="0" err="1" smtClean="0"/>
              <a:t>m</a:t>
            </a:r>
            <a:r>
              <a:rPr lang="en-US" b="1" dirty="0" err="1" smtClean="0"/>
              <a:t>enad</a:t>
            </a:r>
            <a:r>
              <a:rPr lang="x-none" b="1" dirty="0" smtClean="0"/>
              <a:t>ž</a:t>
            </a:r>
            <a:r>
              <a:rPr lang="en-US" b="1" dirty="0" err="1" smtClean="0"/>
              <a:t>menta</a:t>
            </a:r>
            <a:r>
              <a:rPr lang="en-US" b="1" dirty="0" smtClean="0"/>
              <a:t> </a:t>
            </a:r>
            <a:r>
              <a:rPr lang="en-US" b="1" dirty="0" err="1" smtClean="0"/>
              <a:t>prodaje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6528439" y="4705793"/>
            <a:ext cx="242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b="1" dirty="0" smtClean="0">
                <a:solidFill>
                  <a:schemeClr val="bg1"/>
                </a:solidFill>
              </a:rPr>
              <a:t>Prof. dr  Đorđe Pavlović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409282" y="867539"/>
            <a:ext cx="373471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AKADEMIJA </a:t>
            </a:r>
            <a:r>
              <a:rPr lang="x-none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STRUKOVNIH STUDIJA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x-none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ZAPADNA</a:t>
            </a:r>
            <a:r>
              <a:rPr kumimoji="0" lang="x-none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SRBIJA - </a:t>
            </a:r>
            <a:r>
              <a:rPr lang="x-none" sz="1600" b="1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odsek Valjevo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Резултат слика за AKADEMIJA STRUKOVNIH STUDIJA ZAPADNA SRBIJ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5693" y="166940"/>
            <a:ext cx="645886" cy="64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169891" y="1487198"/>
            <a:ext cx="3593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Predmet</a:t>
            </a:r>
            <a:r>
              <a:rPr lang="en-US" dirty="0" smtClean="0">
                <a:solidFill>
                  <a:schemeClr val="bg1"/>
                </a:solidFill>
              </a:rPr>
              <a:t>  - </a:t>
            </a:r>
            <a:r>
              <a:rPr lang="en-US" b="1" dirty="0" smtClean="0">
                <a:solidFill>
                  <a:schemeClr val="bg1"/>
                </a:solidFill>
              </a:rPr>
              <a:t>MENA</a:t>
            </a:r>
            <a:r>
              <a:rPr lang="x-none" b="1" dirty="0" smtClean="0">
                <a:solidFill>
                  <a:schemeClr val="bg1"/>
                </a:solidFill>
              </a:rPr>
              <a:t>DŽMENT PRODAJE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96" y="216843"/>
            <a:ext cx="8246070" cy="763526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TOKOVI MENADŽMENTA PRODAJE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16100" y="1333041"/>
            <a:ext cx="7667740" cy="638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Osnovne</a:t>
            </a:r>
            <a:r>
              <a:rPr lang="en-US" sz="2000" dirty="0" smtClean="0"/>
              <a:t> </a:t>
            </a:r>
            <a:r>
              <a:rPr lang="en-US" sz="2000" dirty="0" err="1" smtClean="0"/>
              <a:t>instrumente</a:t>
            </a:r>
            <a:r>
              <a:rPr lang="en-US" sz="2000" dirty="0" smtClean="0"/>
              <a:t> </a:t>
            </a:r>
            <a:r>
              <a:rPr lang="en-US" sz="2000" dirty="0" err="1" smtClean="0"/>
              <a:t>marketinga</a:t>
            </a:r>
            <a:r>
              <a:rPr lang="en-US" sz="2000" dirty="0" smtClean="0"/>
              <a:t> </a:t>
            </a:r>
            <a:r>
              <a:rPr lang="en-US" sz="2000" dirty="0" err="1" smtClean="0"/>
              <a:t>sačinjavaju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proizvod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cena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kanali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prodaje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promocija</a:t>
            </a:r>
            <a:r>
              <a:rPr lang="en-US" sz="2000" b="1" dirty="0" smtClean="0"/>
              <a:t>. </a:t>
            </a:r>
            <a:endParaRPr lang="en-US" sz="2000" b="1" dirty="0"/>
          </a:p>
        </p:txBody>
      </p:sp>
      <p:pic>
        <p:nvPicPr>
          <p:cNvPr id="16386" name="Picture 2" descr="Unakrsna prodaja ili cross-selling: prednosti i strategij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2168" y="2079742"/>
            <a:ext cx="3766755" cy="229395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39986" y="1979458"/>
            <a:ext cx="38260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osnovna</a:t>
            </a:r>
            <a:r>
              <a:rPr lang="en-US" dirty="0" smtClean="0"/>
              <a:t> </a:t>
            </a:r>
            <a:r>
              <a:rPr lang="en-US" dirty="0" err="1" smtClean="0"/>
              <a:t>tipa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finalni</a:t>
            </a:r>
            <a:r>
              <a:rPr lang="en-US" dirty="0" smtClean="0"/>
              <a:t> </a:t>
            </a:r>
            <a:r>
              <a:rPr lang="en-US" dirty="0" err="1" smtClean="0"/>
              <a:t>potrošači</a:t>
            </a:r>
            <a:endParaRPr lang="en-US" dirty="0" smtClean="0"/>
          </a:p>
          <a:p>
            <a:r>
              <a:rPr lang="en-US" dirty="0" err="1" smtClean="0"/>
              <a:t>kupuju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potrošnju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potrošnju</a:t>
            </a:r>
            <a:r>
              <a:rPr lang="en-US" dirty="0" smtClean="0"/>
              <a:t> </a:t>
            </a:r>
            <a:r>
              <a:rPr lang="en-US" dirty="0" err="1" smtClean="0"/>
              <a:t>svog</a:t>
            </a:r>
            <a:r>
              <a:rPr lang="en-US" dirty="0" smtClean="0"/>
              <a:t> </a:t>
            </a:r>
            <a:r>
              <a:rPr lang="en-US" dirty="0" err="1" smtClean="0"/>
              <a:t>domaćinstva</a:t>
            </a:r>
            <a:endParaRPr lang="en-US" dirty="0" smtClean="0"/>
          </a:p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profesionalni</a:t>
            </a:r>
            <a:r>
              <a:rPr lang="en-US" dirty="0" smtClean="0"/>
              <a:t> </a:t>
            </a:r>
            <a:r>
              <a:rPr lang="en-US" dirty="0" err="1" smtClean="0"/>
              <a:t>nabavljači</a:t>
            </a:r>
            <a:r>
              <a:rPr lang="en-US" dirty="0" smtClean="0"/>
              <a:t> </a:t>
            </a:r>
          </a:p>
          <a:p>
            <a:r>
              <a:rPr lang="pl-PL" dirty="0" smtClean="0"/>
              <a:t>kupuju za potrebe svog preduzeća,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471893" y="4427403"/>
            <a:ext cx="8154313" cy="6389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latin typeface="Calibri" pitchFamily="34" charset="0"/>
                <a:cs typeface="Calibri" pitchFamily="34" charset="0"/>
              </a:rPr>
              <a:t>Postoje značajne razlike između poslova prodavaca finalnim potrošačima i prodavaca profesionalnim nabavljačima</a:t>
            </a:r>
            <a:r>
              <a:rPr lang="en-US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en-US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555663" y="0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60573" y="755011"/>
            <a:ext cx="6196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Metodi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bitno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utiču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angažovanje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uticaj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prodavaca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uspeh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naročito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maloprodaji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90238" y="1523038"/>
            <a:ext cx="59215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Proces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depersonifikacije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može</a:t>
            </a:r>
            <a:r>
              <a:rPr lang="en-US" dirty="0" smtClean="0">
                <a:solidFill>
                  <a:schemeClr val="bg1"/>
                </a:solidFill>
              </a:rPr>
              <a:t> se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istorijski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posmatrati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preko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tipova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maloprodajnih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oblika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</a:p>
          <a:p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klasični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maloprodajni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objekti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robne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kuće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samoizbor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supermarketi</a:t>
            </a:r>
            <a:r>
              <a:rPr lang="en-US" dirty="0" smtClean="0">
                <a:solidFill>
                  <a:schemeClr val="bg1"/>
                </a:solidFill>
              </a:rPr>
              <a:t> (</a:t>
            </a:r>
            <a:r>
              <a:rPr lang="en-US" dirty="0" err="1" smtClean="0">
                <a:solidFill>
                  <a:schemeClr val="bg1"/>
                </a:solidFill>
              </a:rPr>
              <a:t>samousluživanje</a:t>
            </a:r>
            <a:r>
              <a:rPr lang="en-US" dirty="0" smtClean="0">
                <a:solidFill>
                  <a:schemeClr val="bg1"/>
                </a:solidFill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prodaja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preko</a:t>
            </a:r>
            <a:r>
              <a:rPr lang="en-US" dirty="0" smtClean="0">
                <a:solidFill>
                  <a:schemeClr val="bg1"/>
                </a:solidFill>
              </a:rPr>
              <a:t> automata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kataloga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err="1" smtClean="0">
                <a:solidFill>
                  <a:schemeClr val="bg1"/>
                </a:solidFill>
              </a:rPr>
              <a:t>elektronska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maloprodaja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23711" y="716095"/>
            <a:ext cx="6477918" cy="749146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Internet prodaja (edukacija) – Informativ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0114" y="3558448"/>
            <a:ext cx="2311474" cy="1540983"/>
          </a:xfrm>
          <a:prstGeom prst="rect">
            <a:avLst/>
          </a:prstGeom>
          <a:noFill/>
        </p:spPr>
      </p:pic>
      <p:pic>
        <p:nvPicPr>
          <p:cNvPr id="15364" name="Picture 4" descr="Novo radno vreme prodavnica zbog produžetka policijskog čas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8000" y="2249412"/>
            <a:ext cx="3304478" cy="19039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555663" y="0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72940" y="547267"/>
            <a:ext cx="4016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Tokovi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vrstama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4138" y="1030433"/>
            <a:ext cx="58885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Savremena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istraživanja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ukazuju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to </a:t>
            </a:r>
            <a:r>
              <a:rPr lang="en-US" dirty="0" err="1" smtClean="0">
                <a:solidFill>
                  <a:schemeClr val="bg1"/>
                </a:solidFill>
              </a:rPr>
              <a:t>da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razlike</a:t>
            </a:r>
            <a:r>
              <a:rPr lang="en-US" dirty="0" smtClean="0">
                <a:solidFill>
                  <a:schemeClr val="bg1"/>
                </a:solidFill>
              </a:rPr>
              <a:t> u </a:t>
            </a:r>
            <a:r>
              <a:rPr lang="en-US" dirty="0" err="1" smtClean="0">
                <a:solidFill>
                  <a:schemeClr val="bg1"/>
                </a:solidFill>
              </a:rPr>
              <a:t>načinu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reagovanja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pred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uslovima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nivoima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ponude</a:t>
            </a:r>
            <a:r>
              <a:rPr lang="en-US" dirty="0" smtClean="0">
                <a:solidFill>
                  <a:schemeClr val="bg1"/>
                </a:solidFill>
              </a:rPr>
              <a:t>.</a:t>
            </a:r>
            <a:r>
              <a:rPr lang="it-IT" dirty="0" smtClean="0">
                <a:solidFill>
                  <a:schemeClr val="bg1"/>
                </a:solidFill>
              </a:rPr>
              <a:t> mogu se grupisati tri vrste kupaca: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kupac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orijentisan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troškove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kupac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orijentisan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na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vreme</a:t>
            </a:r>
            <a:endParaRPr lang="en-US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chemeClr val="bg1"/>
                </a:solidFill>
              </a:rPr>
              <a:t>školovani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kupci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78795" y="3910987"/>
            <a:ext cx="6665205" cy="870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 </a:t>
            </a:r>
            <a:r>
              <a:rPr lang="en-US" dirty="0" err="1" smtClean="0"/>
              <a:t>jedne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konkurencija</a:t>
            </a:r>
            <a:r>
              <a:rPr lang="en-US" dirty="0" smtClean="0"/>
              <a:t> a s </a:t>
            </a:r>
            <a:r>
              <a:rPr lang="en-US" dirty="0" err="1" smtClean="0"/>
              <a:t>druge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 err="1" smtClean="0"/>
              <a:t>zahtevi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r>
              <a:rPr lang="en-US" dirty="0" err="1" smtClean="0"/>
              <a:t>nametnuli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potrebu</a:t>
            </a:r>
            <a:r>
              <a:rPr lang="en-US" dirty="0" smtClean="0"/>
              <a:t> </a:t>
            </a:r>
            <a:r>
              <a:rPr lang="en-US" dirty="0" err="1" smtClean="0"/>
              <a:t>analiziranja</a:t>
            </a:r>
            <a:r>
              <a:rPr lang="en-US" dirty="0" smtClean="0"/>
              <a:t> </a:t>
            </a:r>
            <a:r>
              <a:rPr lang="en-US" dirty="0" err="1" smtClean="0"/>
              <a:t>narastajućih</a:t>
            </a:r>
            <a:r>
              <a:rPr lang="en-US" dirty="0" smtClean="0"/>
              <a:t> </a:t>
            </a:r>
            <a:r>
              <a:rPr lang="en-US" dirty="0" err="1" smtClean="0"/>
              <a:t>potreba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reagovanja</a:t>
            </a:r>
            <a:r>
              <a:rPr lang="en-US" dirty="0" smtClean="0"/>
              <a:t> </a:t>
            </a:r>
            <a:r>
              <a:rPr lang="en-US" dirty="0" err="1" smtClean="0"/>
              <a:t>različitih</a:t>
            </a:r>
            <a:r>
              <a:rPr lang="en-US" dirty="0" smtClean="0"/>
              <a:t> </a:t>
            </a:r>
            <a:r>
              <a:rPr lang="en-US" dirty="0" err="1" smtClean="0"/>
              <a:t>profila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endParaRPr lang="en-US" dirty="0"/>
          </a:p>
        </p:txBody>
      </p:sp>
      <p:sp>
        <p:nvSpPr>
          <p:cNvPr id="14" name="Down Arrow 13"/>
          <p:cNvSpPr/>
          <p:nvPr/>
        </p:nvSpPr>
        <p:spPr>
          <a:xfrm>
            <a:off x="4627083" y="3007605"/>
            <a:ext cx="969485" cy="7160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126255" y="1002535"/>
            <a:ext cx="5993176" cy="1795749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12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864273" y="44066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81412" y="701504"/>
            <a:ext cx="4016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Tokovi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prodaje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različitim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vrstama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kupaca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47880" y="1206702"/>
            <a:ext cx="65054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U </a:t>
            </a:r>
            <a:r>
              <a:rPr lang="en-US" sz="1600" dirty="0" err="1" smtClean="0"/>
              <a:t>savremenim</a:t>
            </a:r>
            <a:r>
              <a:rPr lang="en-US" sz="1600" dirty="0" smtClean="0"/>
              <a:t> </a:t>
            </a:r>
            <a:r>
              <a:rPr lang="en-US" sz="1600" dirty="0" err="1" smtClean="0"/>
              <a:t>uslovima</a:t>
            </a:r>
            <a:r>
              <a:rPr lang="en-US" sz="1600" dirty="0" smtClean="0"/>
              <a:t> </a:t>
            </a:r>
            <a:r>
              <a:rPr lang="en-US" sz="1600" dirty="0" err="1" smtClean="0"/>
              <a:t>klasifikacija</a:t>
            </a:r>
            <a:r>
              <a:rPr lang="en-US" sz="1600" dirty="0" smtClean="0"/>
              <a:t> </a:t>
            </a:r>
            <a:r>
              <a:rPr lang="en-US" sz="1600" dirty="0" err="1" smtClean="0"/>
              <a:t>kupaca</a:t>
            </a:r>
            <a:r>
              <a:rPr lang="en-US" sz="1600" dirty="0" smtClean="0"/>
              <a:t> </a:t>
            </a:r>
            <a:r>
              <a:rPr lang="en-US" sz="1600" dirty="0" err="1" smtClean="0"/>
              <a:t>može</a:t>
            </a:r>
            <a:r>
              <a:rPr lang="en-US" sz="1600" dirty="0" smtClean="0"/>
              <a:t> se </a:t>
            </a:r>
            <a:r>
              <a:rPr lang="en-US" sz="1600" dirty="0" err="1" smtClean="0"/>
              <a:t>obaviti</a:t>
            </a:r>
            <a:r>
              <a:rPr lang="en-US" sz="1600" dirty="0" smtClean="0"/>
              <a:t> u </a:t>
            </a:r>
            <a:r>
              <a:rPr lang="en-US" sz="1600" dirty="0" err="1" smtClean="0"/>
              <a:t>odnosu</a:t>
            </a:r>
            <a:r>
              <a:rPr lang="en-US" sz="1600" dirty="0" smtClean="0"/>
              <a:t>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kriterijum</a:t>
            </a:r>
            <a:r>
              <a:rPr lang="en-US" sz="1600" dirty="0" smtClean="0"/>
              <a:t> </a:t>
            </a:r>
            <a:r>
              <a:rPr lang="en-US" sz="1600" dirty="0" err="1" smtClean="0"/>
              <a:t>prema</a:t>
            </a:r>
            <a:r>
              <a:rPr lang="en-US" sz="1600" dirty="0" smtClean="0"/>
              <a:t> </a:t>
            </a:r>
            <a:r>
              <a:rPr lang="en-US" sz="1600" dirty="0" err="1" smtClean="0"/>
              <a:t>kome</a:t>
            </a:r>
            <a:r>
              <a:rPr lang="en-US" sz="1600" dirty="0" smtClean="0"/>
              <a:t> se </a:t>
            </a:r>
            <a:r>
              <a:rPr lang="en-US" sz="1600" dirty="0" err="1" smtClean="0"/>
              <a:t>posmatra</a:t>
            </a:r>
            <a:r>
              <a:rPr lang="en-US" sz="1600" dirty="0" smtClean="0"/>
              <a:t>: </a:t>
            </a:r>
            <a:endParaRPr lang="en-US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66098" y="2005071"/>
            <a:ext cx="3635566" cy="616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klasifikacija kupaca prema odnosu sa dobavljačima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6100" y="3040658"/>
            <a:ext cx="3613534" cy="61694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klasifikacija kupaca u odnosu prema ulozi koji imaju u procesu kupovine</a:t>
            </a:r>
            <a:r>
              <a:rPr lang="en-US" dirty="0" smtClean="0"/>
              <a:t>\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64264" y="4162540"/>
            <a:ext cx="3635566" cy="6169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klasifikacija</a:t>
            </a:r>
            <a:r>
              <a:rPr lang="en-US" dirty="0" smtClean="0"/>
              <a:t> </a:t>
            </a:r>
            <a:r>
              <a:rPr lang="en-US" dirty="0" err="1" smtClean="0"/>
              <a:t>kupaca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ponašanju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4131326" y="1988900"/>
            <a:ext cx="54643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kupci</a:t>
            </a:r>
            <a:r>
              <a:rPr lang="en-US" sz="1600" dirty="0" smtClean="0"/>
              <a:t> </a:t>
            </a:r>
            <a:r>
              <a:rPr lang="en-US" sz="1600" dirty="0" err="1" smtClean="0"/>
              <a:t>koji</a:t>
            </a:r>
            <a:r>
              <a:rPr lang="en-US" sz="1600" dirty="0" smtClean="0"/>
              <a:t> se </a:t>
            </a:r>
            <a:r>
              <a:rPr lang="en-US" sz="1600" dirty="0" err="1" smtClean="0"/>
              <a:t>snabdevaju</a:t>
            </a:r>
            <a:r>
              <a:rPr lang="en-US" sz="1600" dirty="0" smtClean="0"/>
              <a:t> </a:t>
            </a:r>
            <a:r>
              <a:rPr lang="en-US" sz="1600" dirty="0" err="1" smtClean="0"/>
              <a:t>uvek</a:t>
            </a:r>
            <a:r>
              <a:rPr lang="en-US" sz="1600" dirty="0" smtClean="0"/>
              <a:t> </a:t>
            </a:r>
            <a:r>
              <a:rPr lang="en-US" sz="1600" dirty="0" err="1" smtClean="0"/>
              <a:t>iz</a:t>
            </a:r>
            <a:r>
              <a:rPr lang="en-US" sz="1600" dirty="0" smtClean="0"/>
              <a:t> </a:t>
            </a:r>
            <a:r>
              <a:rPr lang="en-US" sz="1600" dirty="0" err="1" smtClean="0"/>
              <a:t>jednog</a:t>
            </a:r>
            <a:r>
              <a:rPr lang="en-US" sz="1600" dirty="0" smtClean="0"/>
              <a:t> </a:t>
            </a:r>
            <a:r>
              <a:rPr lang="en-US" sz="1600" dirty="0" err="1" smtClean="0"/>
              <a:t>izvora</a:t>
            </a:r>
            <a:r>
              <a:rPr lang="en-US" sz="1600" dirty="0" smtClean="0"/>
              <a:t> ("</a:t>
            </a:r>
            <a:r>
              <a:rPr lang="en-US" sz="1600" dirty="0" err="1" smtClean="0"/>
              <a:t>uvek</a:t>
            </a:r>
            <a:r>
              <a:rPr lang="en-US" sz="1600" dirty="0" smtClean="0"/>
              <a:t> </a:t>
            </a:r>
            <a:r>
              <a:rPr lang="en-US" sz="1600" dirty="0" err="1" smtClean="0"/>
              <a:t>deo</a:t>
            </a:r>
            <a:r>
              <a:rPr lang="en-US" sz="1600" dirty="0" smtClean="0"/>
              <a:t>") </a:t>
            </a:r>
            <a:r>
              <a:rPr lang="en-US" sz="1600" dirty="0" err="1" smtClean="0"/>
              <a:t>kupci</a:t>
            </a:r>
            <a:r>
              <a:rPr lang="en-US" sz="1600" dirty="0" smtClean="0"/>
              <a:t> </a:t>
            </a:r>
            <a:r>
              <a:rPr lang="en-US" sz="1600" dirty="0" err="1" smtClean="0"/>
              <a:t>koji</a:t>
            </a:r>
            <a:r>
              <a:rPr lang="en-US" sz="1600" dirty="0" smtClean="0"/>
              <a:t> </a:t>
            </a:r>
            <a:r>
              <a:rPr lang="en-US" sz="1600" dirty="0" err="1" smtClean="0"/>
              <a:t>menjaju</a:t>
            </a:r>
            <a:r>
              <a:rPr lang="en-US" sz="1600" dirty="0" smtClean="0"/>
              <a:t> </a:t>
            </a:r>
            <a:r>
              <a:rPr lang="en-US" sz="1600" dirty="0" err="1" smtClean="0"/>
              <a:t>dobavljača</a:t>
            </a:r>
            <a:r>
              <a:rPr lang="en-US" sz="1600" dirty="0" smtClean="0"/>
              <a:t> ("</a:t>
            </a:r>
            <a:r>
              <a:rPr lang="en-US" sz="1600" dirty="0" err="1" smtClean="0"/>
              <a:t>zauvek</a:t>
            </a:r>
            <a:r>
              <a:rPr lang="en-US" sz="1600" dirty="0" smtClean="0"/>
              <a:t> </a:t>
            </a:r>
            <a:r>
              <a:rPr lang="en-US" sz="1600" dirty="0" err="1" smtClean="0"/>
              <a:t>izgubljeni</a:t>
            </a:r>
            <a:r>
              <a:rPr lang="en-US" sz="1600" dirty="0" smtClean="0"/>
              <a:t>") 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4213952" y="2654619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ekonomski</a:t>
            </a:r>
            <a:r>
              <a:rPr lang="en-US" sz="1600" dirty="0" smtClean="0"/>
              <a:t> </a:t>
            </a:r>
            <a:r>
              <a:rPr lang="en-US" sz="1600" dirty="0" err="1" smtClean="0"/>
              <a:t>kupac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kupac</a:t>
            </a:r>
            <a:r>
              <a:rPr lang="en-US" sz="1600" dirty="0" smtClean="0"/>
              <a:t> </a:t>
            </a:r>
            <a:r>
              <a:rPr lang="en-US" sz="1600" dirty="0" err="1" smtClean="0"/>
              <a:t>korisnik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prodavac</a:t>
            </a:r>
            <a:r>
              <a:rPr lang="en-US" sz="1600" dirty="0" smtClean="0"/>
              <a:t> u </a:t>
            </a:r>
            <a:r>
              <a:rPr lang="en-US" sz="1600" dirty="0" err="1" smtClean="0"/>
              <a:t>velikoprodaji</a:t>
            </a:r>
            <a:endParaRPr lang="en-US" sz="1600" dirty="0" smtClean="0"/>
          </a:p>
          <a:p>
            <a:r>
              <a:rPr lang="en-US" sz="1600" dirty="0" err="1" smtClean="0"/>
              <a:t>tehnički</a:t>
            </a:r>
            <a:r>
              <a:rPr lang="en-US" sz="1600" dirty="0" smtClean="0"/>
              <a:t> </a:t>
            </a:r>
            <a:r>
              <a:rPr lang="en-US" sz="1600" dirty="0" err="1" smtClean="0"/>
              <a:t>konsultant</a:t>
            </a:r>
            <a:endParaRPr lang="en-US" sz="1600" dirty="0" smtClean="0"/>
          </a:p>
          <a:p>
            <a:r>
              <a:rPr lang="en-US" sz="1600" dirty="0" err="1" smtClean="0"/>
              <a:t>advokat</a:t>
            </a:r>
            <a:endParaRPr lang="en-US" sz="1600" dirty="0"/>
          </a:p>
        </p:txBody>
      </p:sp>
      <p:sp>
        <p:nvSpPr>
          <p:cNvPr id="20" name="Right Arrow 19"/>
          <p:cNvSpPr/>
          <p:nvPr/>
        </p:nvSpPr>
        <p:spPr>
          <a:xfrm>
            <a:off x="3844887" y="2170323"/>
            <a:ext cx="297455" cy="28643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3876101" y="3171021"/>
            <a:ext cx="297455" cy="286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3854068" y="4316776"/>
            <a:ext cx="297455" cy="28643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202933" y="404494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tihi</a:t>
            </a:r>
            <a:r>
              <a:rPr lang="en-US" sz="1600" dirty="0" smtClean="0"/>
              <a:t> </a:t>
            </a:r>
            <a:r>
              <a:rPr lang="en-US" sz="1600" dirty="0" err="1" smtClean="0"/>
              <a:t>član</a:t>
            </a:r>
            <a:r>
              <a:rPr lang="en-US" sz="1600" dirty="0" smtClean="0"/>
              <a:t> </a:t>
            </a:r>
            <a:r>
              <a:rPr lang="en-US" sz="1600" dirty="0" err="1" smtClean="0"/>
              <a:t>zajednice</a:t>
            </a:r>
            <a:r>
              <a:rPr lang="en-US" sz="1600" dirty="0" smtClean="0"/>
              <a:t> </a:t>
            </a:r>
          </a:p>
          <a:p>
            <a:r>
              <a:rPr lang="en-US" sz="1600" dirty="0" err="1" smtClean="0"/>
              <a:t>društveni</a:t>
            </a:r>
            <a:r>
              <a:rPr lang="en-US" sz="1600" dirty="0" smtClean="0"/>
              <a:t> tip </a:t>
            </a:r>
          </a:p>
          <a:p>
            <a:r>
              <a:rPr lang="en-US" sz="1600" dirty="0" err="1" smtClean="0"/>
              <a:t>analitičar</a:t>
            </a:r>
            <a:r>
              <a:rPr lang="en-US" sz="1600" dirty="0" smtClean="0"/>
              <a:t> (</a:t>
            </a:r>
          </a:p>
          <a:p>
            <a:r>
              <a:rPr lang="en-US" sz="1600" dirty="0" err="1" smtClean="0"/>
              <a:t>direktor</a:t>
            </a:r>
            <a:endParaRPr lang="en-US" sz="1600" dirty="0"/>
          </a:p>
        </p:txBody>
      </p:sp>
      <p:pic>
        <p:nvPicPr>
          <p:cNvPr id="13314" name="Picture 2" descr="Kupci u novoj ekonomiji | Ja TRGOV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5189" y="3183875"/>
            <a:ext cx="2571876" cy="17966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9456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864273" y="44066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6920" y="624385"/>
            <a:ext cx="33495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Sadržaj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menadžmenta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prodaje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032999" y="1352989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Menadžeri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prodaje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sami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prodavci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savremenom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stalno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rastućem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tržištu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moraju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brzo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efikasno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reaguju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promenljive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potrebe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zahteve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600" dirty="0" err="1" smtClean="0">
                <a:latin typeface="Calibri" pitchFamily="34" charset="0"/>
                <a:cs typeface="Calibri" pitchFamily="34" charset="0"/>
              </a:rPr>
              <a:t>potrošača</a:t>
            </a:r>
            <a:r>
              <a:rPr lang="en-US" sz="1600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enadžeri prodaje i prodavci, gotovo svakodnevno, moraju da razvijaju i održavaju sa samim proizvođačima i interaktivne veze.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600" dirty="0" err="1" smtClean="0"/>
              <a:t>Savremeni</a:t>
            </a:r>
            <a:r>
              <a:rPr lang="en-US" sz="1600" dirty="0" smtClean="0"/>
              <a:t> </a:t>
            </a:r>
            <a:r>
              <a:rPr lang="en-US" sz="1600" dirty="0" err="1" smtClean="0"/>
              <a:t>tokovi</a:t>
            </a:r>
            <a:r>
              <a:rPr lang="en-US" sz="1600" dirty="0" smtClean="0"/>
              <a:t> u </a:t>
            </a:r>
            <a:r>
              <a:rPr lang="en-US" sz="1600" dirty="0" err="1" smtClean="0"/>
              <a:t>okruženju</a:t>
            </a:r>
            <a:r>
              <a:rPr lang="en-US" sz="1600" dirty="0" smtClean="0"/>
              <a:t> </a:t>
            </a:r>
            <a:r>
              <a:rPr lang="en-US" sz="1600" dirty="0" err="1" smtClean="0"/>
              <a:t>potenciraju</a:t>
            </a:r>
            <a:r>
              <a:rPr lang="en-US" sz="1600" dirty="0" smtClean="0"/>
              <a:t> </a:t>
            </a:r>
            <a:r>
              <a:rPr lang="en-US" sz="1600" dirty="0" err="1" smtClean="0"/>
              <a:t>ulogu</a:t>
            </a:r>
            <a:r>
              <a:rPr lang="en-US" sz="1600" dirty="0" smtClean="0"/>
              <a:t> </a:t>
            </a:r>
            <a:r>
              <a:rPr lang="en-US" sz="1600" dirty="0" err="1" smtClean="0"/>
              <a:t>menadžera</a:t>
            </a:r>
            <a:r>
              <a:rPr lang="en-US" sz="1600" dirty="0" smtClean="0"/>
              <a:t> u </a:t>
            </a:r>
            <a:r>
              <a:rPr lang="en-US" sz="1600" dirty="0" err="1" smtClean="0"/>
              <a:t>podizanju</a:t>
            </a:r>
            <a:r>
              <a:rPr lang="en-US" sz="1600" dirty="0" smtClean="0"/>
              <a:t> </a:t>
            </a:r>
            <a:r>
              <a:rPr lang="en-US" sz="1600" dirty="0" err="1" smtClean="0"/>
              <a:t>produktivnosti</a:t>
            </a:r>
            <a:r>
              <a:rPr lang="en-US" sz="1600" dirty="0" smtClean="0"/>
              <a:t> </a:t>
            </a:r>
            <a:r>
              <a:rPr lang="en-US" sz="1600" dirty="0" err="1" smtClean="0"/>
              <a:t>rada</a:t>
            </a:r>
            <a:r>
              <a:rPr lang="en-US" sz="1600" dirty="0" smtClean="0"/>
              <a:t> </a:t>
            </a:r>
            <a:r>
              <a:rPr lang="en-US" sz="1600" dirty="0" err="1" smtClean="0"/>
              <a:t>prodajnog</a:t>
            </a:r>
            <a:r>
              <a:rPr lang="en-US" sz="1600" dirty="0" smtClean="0"/>
              <a:t> </a:t>
            </a:r>
            <a:r>
              <a:rPr lang="en-US" sz="1600" dirty="0" err="1" smtClean="0"/>
              <a:t>osoblja</a:t>
            </a:r>
            <a:r>
              <a:rPr lang="en-US" sz="1600" dirty="0" smtClean="0"/>
              <a:t>, u </a:t>
            </a:r>
            <a:r>
              <a:rPr lang="en-US" sz="1600" dirty="0" err="1" smtClean="0"/>
              <a:t>smanjivanju</a:t>
            </a:r>
            <a:r>
              <a:rPr lang="en-US" sz="1600" dirty="0" smtClean="0"/>
              <a:t> </a:t>
            </a:r>
            <a:r>
              <a:rPr lang="en-US" sz="1600" dirty="0" err="1" smtClean="0"/>
              <a:t>troškova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, </a:t>
            </a:r>
            <a:r>
              <a:rPr lang="en-US" sz="1600" dirty="0" err="1" smtClean="0"/>
              <a:t>i</a:t>
            </a:r>
            <a:r>
              <a:rPr lang="en-US" sz="1600" dirty="0" smtClean="0"/>
              <a:t> u </a:t>
            </a:r>
            <a:r>
              <a:rPr lang="en-US" sz="1600" dirty="0" err="1" smtClean="0"/>
              <a:t>celini</a:t>
            </a:r>
            <a:r>
              <a:rPr lang="en-US" sz="1600" dirty="0" smtClean="0"/>
              <a:t>, u </a:t>
            </a:r>
            <a:r>
              <a:rPr lang="en-US" sz="1600" dirty="0" err="1" smtClean="0"/>
              <a:t>povećavanju</a:t>
            </a:r>
            <a:r>
              <a:rPr lang="en-US" sz="1600" dirty="0" smtClean="0"/>
              <a:t> </a:t>
            </a:r>
            <a:r>
              <a:rPr lang="en-US" sz="1600" dirty="0" err="1" smtClean="0"/>
              <a:t>profitabilnosti</a:t>
            </a:r>
            <a:r>
              <a:rPr lang="en-US" sz="1600" dirty="0" smtClean="0"/>
              <a:t> </a:t>
            </a:r>
            <a:r>
              <a:rPr lang="en-US" sz="1600" dirty="0" err="1" smtClean="0"/>
              <a:t>poslovanja</a:t>
            </a:r>
            <a:r>
              <a:rPr lang="en-US" sz="1600" dirty="0" smtClean="0"/>
              <a:t> </a:t>
            </a:r>
            <a:r>
              <a:rPr lang="en-US" sz="1600" dirty="0" err="1" smtClean="0"/>
              <a:t>preduzeća</a:t>
            </a:r>
            <a:r>
              <a:rPr lang="en-US" sz="1600" dirty="0" smtClean="0"/>
              <a:t>.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290" name="Picture 2" descr="Kako postati dobar menadžer prodaje - Vladimir Živaljević b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89" y="1345593"/>
            <a:ext cx="3593959" cy="2730648"/>
          </a:xfrm>
          <a:prstGeom prst="rect">
            <a:avLst/>
          </a:prstGeom>
          <a:noFill/>
        </p:spPr>
      </p:pic>
      <p:pic>
        <p:nvPicPr>
          <p:cNvPr id="12292" name="Picture 4" descr="Objectives and Importance of Management: Economic Objectives"/>
          <p:cNvPicPr>
            <a:picLocks noChangeAspect="1" noChangeArrowheads="1"/>
          </p:cNvPicPr>
          <p:nvPr/>
        </p:nvPicPr>
        <p:blipFill>
          <a:blip r:embed="rId3" cstate="print"/>
          <a:srcRect t="62811"/>
          <a:stretch>
            <a:fillRect/>
          </a:stretch>
        </p:blipFill>
        <p:spPr bwMode="auto">
          <a:xfrm>
            <a:off x="1522167" y="4362680"/>
            <a:ext cx="3749366" cy="780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90" y="1305233"/>
            <a:ext cx="4145187" cy="81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2000" dirty="0" err="1" smtClean="0">
                <a:solidFill>
                  <a:schemeClr val="bg1"/>
                </a:solidFill>
              </a:rPr>
              <a:t>Planiranje</a:t>
            </a:r>
            <a:r>
              <a:rPr lang="en-US" sz="2000" dirty="0" smtClean="0">
                <a:solidFill>
                  <a:schemeClr val="bg1"/>
                </a:solidFill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</a:rPr>
              <a:t>organizovanje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kontrolisanje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programa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prodaje</a:t>
            </a:r>
            <a:r>
              <a:rPr lang="en-US" sz="2000" dirty="0" smtClean="0">
                <a:solidFill>
                  <a:schemeClr val="bg1"/>
                </a:solidFill>
              </a:rPr>
              <a:t> u </a:t>
            </a:r>
            <a:r>
              <a:rPr lang="en-US" sz="2000" dirty="0" err="1" smtClean="0">
                <a:solidFill>
                  <a:schemeClr val="bg1"/>
                </a:solidFill>
              </a:rPr>
              <a:t>sklopu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primene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integralnog</a:t>
            </a:r>
            <a:r>
              <a:rPr lang="en-US" sz="2000" dirty="0" smtClean="0">
                <a:solidFill>
                  <a:schemeClr val="bg1"/>
                </a:solidFill>
              </a:rPr>
              <a:t> marketing </a:t>
            </a:r>
            <a:r>
              <a:rPr lang="en-US" sz="2000" dirty="0" err="1" smtClean="0">
                <a:solidFill>
                  <a:schemeClr val="bg1"/>
                </a:solidFill>
              </a:rPr>
              <a:t>miksa</a:t>
            </a:r>
            <a:r>
              <a:rPr lang="en-US" sz="2000" dirty="0" smtClean="0">
                <a:solidFill>
                  <a:schemeClr val="bg1"/>
                </a:solidFill>
              </a:rPr>
              <a:t>.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864273" y="44066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06920" y="624385"/>
            <a:ext cx="33495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Sadržaj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menadžmenta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prodaje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424100" y="4046596"/>
            <a:ext cx="4290242" cy="109690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lang="en-US" dirty="0" err="1" smtClean="0"/>
              <a:t>Ključnu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uspešnoj</a:t>
            </a:r>
            <a:r>
              <a:rPr lang="en-US" dirty="0" smtClean="0"/>
              <a:t> </a:t>
            </a:r>
            <a:r>
              <a:rPr lang="en-US" dirty="0" err="1" smtClean="0"/>
              <a:t>realizaciji</a:t>
            </a:r>
            <a:r>
              <a:rPr lang="en-US" dirty="0" smtClean="0"/>
              <a:t>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marketinga</a:t>
            </a:r>
            <a:r>
              <a:rPr lang="en-US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njegovih</a:t>
            </a:r>
            <a:r>
              <a:rPr lang="en-US" dirty="0" smtClean="0"/>
              <a:t> </a:t>
            </a:r>
            <a:r>
              <a:rPr lang="en-US" dirty="0" err="1" smtClean="0"/>
              <a:t>ukupnih</a:t>
            </a:r>
            <a:r>
              <a:rPr lang="en-US" dirty="0" smtClean="0"/>
              <a:t> </a:t>
            </a:r>
            <a:r>
              <a:rPr lang="en-US" dirty="0" err="1" smtClean="0"/>
              <a:t>strategija</a:t>
            </a:r>
            <a:r>
              <a:rPr lang="en-US" dirty="0" smtClean="0"/>
              <a:t> </a:t>
            </a:r>
            <a:r>
              <a:rPr lang="en-US" dirty="0" err="1" smtClean="0"/>
              <a:t>tržišnog</a:t>
            </a:r>
            <a:r>
              <a:rPr lang="en-US" dirty="0" smtClean="0"/>
              <a:t> </a:t>
            </a:r>
            <a:r>
              <a:rPr lang="en-US" dirty="0" err="1" smtClean="0"/>
              <a:t>pozicioniranja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dobra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praksa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147719" y="3108327"/>
            <a:ext cx="4145187" cy="81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lang="en-US" dirty="0" err="1" smtClean="0"/>
              <a:t>Programi</a:t>
            </a:r>
            <a:r>
              <a:rPr lang="en-US" dirty="0" smtClean="0"/>
              <a:t> </a:t>
            </a:r>
            <a:r>
              <a:rPr lang="en-US" dirty="0" err="1" smtClean="0"/>
              <a:t>menadžmenta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sami</a:t>
            </a:r>
            <a:r>
              <a:rPr lang="en-US" dirty="0" smtClean="0"/>
              <a:t> </a:t>
            </a:r>
            <a:r>
              <a:rPr lang="en-US" dirty="0" err="1" smtClean="0"/>
              <a:t>sebi</a:t>
            </a:r>
            <a:r>
              <a:rPr lang="en-US" dirty="0" smtClean="0"/>
              <a:t> </a:t>
            </a:r>
            <a:r>
              <a:rPr lang="en-US" dirty="0" err="1" smtClean="0"/>
              <a:t>dovoljni</a:t>
            </a:r>
            <a:r>
              <a:rPr lang="en-US" dirty="0" smtClean="0"/>
              <a:t> a to </a:t>
            </a:r>
            <a:r>
              <a:rPr lang="en-US" dirty="0" err="1" smtClean="0"/>
              <a:t>znači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posluju</a:t>
            </a:r>
            <a:r>
              <a:rPr lang="en-US" dirty="0" smtClean="0"/>
              <a:t> u </a:t>
            </a:r>
            <a:r>
              <a:rPr lang="en-US" dirty="0" err="1" smtClean="0"/>
              <a:t>praznom</a:t>
            </a:r>
            <a:r>
              <a:rPr lang="en-US" dirty="0" smtClean="0"/>
              <a:t> </a:t>
            </a:r>
            <a:r>
              <a:rPr lang="en-US" dirty="0" err="1" smtClean="0"/>
              <a:t>prostoru</a:t>
            </a:r>
            <a:r>
              <a:rPr lang="en-US" dirty="0" smtClean="0"/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432271" y="2114560"/>
            <a:ext cx="4145187" cy="81293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ctr">
              <a:spcBef>
                <a:spcPct val="20000"/>
              </a:spcBef>
            </a:pPr>
            <a:r>
              <a:rPr lang="vi-VN" dirty="0" smtClean="0">
                <a:latin typeface="Calibri" pitchFamily="34" charset="0"/>
                <a:cs typeface="Calibri" pitchFamily="34" charset="0"/>
              </a:rPr>
              <a:t>Dizajniranje programa ličnih kontakata prodavaca i menadžera prodaje usmerava se u pravcu ostvarivanja određenih ciljeva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rot="16200000" flipH="1">
            <a:off x="4351662" y="3580480"/>
            <a:ext cx="418641" cy="33050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>
            <a:off x="3925677" y="2583458"/>
            <a:ext cx="508612" cy="3617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6200000" flipH="1">
            <a:off x="4276381" y="1654366"/>
            <a:ext cx="411296" cy="3782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 descr="Project Management Plan: Seven Steps to plan | Nutcache"/>
          <p:cNvPicPr>
            <a:picLocks noChangeAspect="1" noChangeArrowheads="1"/>
          </p:cNvPicPr>
          <p:nvPr/>
        </p:nvPicPr>
        <p:blipFill>
          <a:blip r:embed="rId2" cstate="print"/>
          <a:srcRect t="65862" r="51189" b="1072"/>
          <a:stretch>
            <a:fillRect/>
          </a:stretch>
        </p:blipFill>
        <p:spPr bwMode="auto">
          <a:xfrm>
            <a:off x="1434221" y="2354580"/>
            <a:ext cx="1754749" cy="594360"/>
          </a:xfrm>
          <a:prstGeom prst="rect">
            <a:avLst/>
          </a:prstGeom>
          <a:noFill/>
        </p:spPr>
      </p:pic>
      <p:pic>
        <p:nvPicPr>
          <p:cNvPr id="27" name="Picture 2" descr="Project Management Plan: Seven Steps to plan | Nutcache"/>
          <p:cNvPicPr>
            <a:picLocks noChangeAspect="1" noChangeArrowheads="1"/>
          </p:cNvPicPr>
          <p:nvPr/>
        </p:nvPicPr>
        <p:blipFill>
          <a:blip r:embed="rId2" cstate="print"/>
          <a:srcRect l="18441" t="24317" r="16381" b="24812"/>
          <a:stretch>
            <a:fillRect/>
          </a:stretch>
        </p:blipFill>
        <p:spPr bwMode="auto">
          <a:xfrm>
            <a:off x="662940" y="4034790"/>
            <a:ext cx="2343150" cy="914400"/>
          </a:xfrm>
          <a:prstGeom prst="rect">
            <a:avLst/>
          </a:prstGeom>
          <a:noFill/>
        </p:spPr>
      </p:pic>
      <p:pic>
        <p:nvPicPr>
          <p:cNvPr id="28" name="Picture 2" descr="Project Management Plan: Seven Steps to plan | Nutcache"/>
          <p:cNvPicPr>
            <a:picLocks noChangeAspect="1" noChangeArrowheads="1"/>
          </p:cNvPicPr>
          <p:nvPr/>
        </p:nvPicPr>
        <p:blipFill>
          <a:blip r:embed="rId2" cstate="print"/>
          <a:srcRect l="56230" r="4663" b="66993"/>
          <a:stretch>
            <a:fillRect/>
          </a:stretch>
        </p:blipFill>
        <p:spPr bwMode="auto">
          <a:xfrm>
            <a:off x="6080760" y="3281468"/>
            <a:ext cx="1405890" cy="593302"/>
          </a:xfrm>
          <a:prstGeom prst="rect">
            <a:avLst/>
          </a:prstGeom>
          <a:noFill/>
        </p:spPr>
      </p:pic>
      <p:pic>
        <p:nvPicPr>
          <p:cNvPr id="29" name="Picture 2" descr="Project Management Plan: Seven Steps to plan | Nutcache"/>
          <p:cNvPicPr>
            <a:picLocks noChangeAspect="1" noChangeArrowheads="1"/>
          </p:cNvPicPr>
          <p:nvPr/>
        </p:nvPicPr>
        <p:blipFill>
          <a:blip r:embed="rId2" cstate="print"/>
          <a:srcRect r="66768" b="62753"/>
          <a:stretch>
            <a:fillRect/>
          </a:stretch>
        </p:blipFill>
        <p:spPr bwMode="auto">
          <a:xfrm>
            <a:off x="5731901" y="1353607"/>
            <a:ext cx="1297549" cy="7271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57927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864273" y="44066"/>
            <a:ext cx="5279727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TOKOVI MENADŽMENTA PRODAJE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806920" y="624385"/>
            <a:ext cx="33495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Sadržaj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menadžmenta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prodaje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34289" y="127752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600" dirty="0" err="1" smtClean="0"/>
              <a:t>Multifunkcionalni</a:t>
            </a:r>
            <a:r>
              <a:rPr lang="en-US" sz="1600" dirty="0" smtClean="0"/>
              <a:t> </a:t>
            </a:r>
            <a:r>
              <a:rPr lang="en-US" sz="1600" dirty="0" err="1" smtClean="0"/>
              <a:t>timovi</a:t>
            </a:r>
            <a:r>
              <a:rPr lang="en-US" sz="1600" dirty="0" smtClean="0"/>
              <a:t>, </a:t>
            </a:r>
            <a:r>
              <a:rPr lang="en-US" sz="1600" dirty="0" err="1" smtClean="0"/>
              <a:t>koji</a:t>
            </a:r>
            <a:r>
              <a:rPr lang="en-US" sz="1600" dirty="0" smtClean="0"/>
              <a:t> </a:t>
            </a:r>
            <a:r>
              <a:rPr lang="en-US" sz="1600" dirty="0" err="1" smtClean="0"/>
              <a:t>kolektivno</a:t>
            </a:r>
            <a:r>
              <a:rPr lang="en-US" sz="1600" dirty="0" smtClean="0"/>
              <a:t> </a:t>
            </a:r>
            <a:r>
              <a:rPr lang="en-US" sz="1600" dirty="0" err="1" smtClean="0"/>
              <a:t>rešavaju</a:t>
            </a:r>
            <a:r>
              <a:rPr lang="en-US" sz="1600" dirty="0" smtClean="0"/>
              <a:t> </a:t>
            </a:r>
            <a:r>
              <a:rPr lang="en-US" sz="1600" dirty="0" err="1" smtClean="0"/>
              <a:t>sve</a:t>
            </a:r>
            <a:r>
              <a:rPr lang="en-US" sz="1600" dirty="0" smtClean="0"/>
              <a:t> </a:t>
            </a:r>
            <a:r>
              <a:rPr lang="en-US" sz="1600" dirty="0" err="1" smtClean="0"/>
              <a:t>složenije</a:t>
            </a:r>
            <a:r>
              <a:rPr lang="en-US" sz="1600" dirty="0" smtClean="0"/>
              <a:t> </a:t>
            </a:r>
            <a:r>
              <a:rPr lang="en-US" sz="1600" dirty="0" err="1" smtClean="0"/>
              <a:t>probleme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 </a:t>
            </a:r>
            <a:r>
              <a:rPr lang="en-US" sz="1600" dirty="0" err="1" smtClean="0"/>
              <a:t>predstavljaju</a:t>
            </a:r>
            <a:r>
              <a:rPr lang="en-US" sz="1600" dirty="0" smtClean="0"/>
              <a:t> </a:t>
            </a:r>
            <a:r>
              <a:rPr lang="en-US" sz="1600" dirty="0" err="1" smtClean="0"/>
              <a:t>savremeno</a:t>
            </a:r>
            <a:r>
              <a:rPr lang="en-US" sz="1600" dirty="0" smtClean="0"/>
              <a:t> </a:t>
            </a:r>
            <a:r>
              <a:rPr lang="en-US" sz="1600" dirty="0" err="1" smtClean="0"/>
              <a:t>organizovanu</a:t>
            </a:r>
            <a:r>
              <a:rPr lang="en-US" sz="1600" dirty="0" smtClean="0"/>
              <a:t> </a:t>
            </a:r>
            <a:r>
              <a:rPr lang="en-US" sz="1600" dirty="0" err="1" smtClean="0"/>
              <a:t>prodajnu</a:t>
            </a:r>
            <a:r>
              <a:rPr lang="en-US" sz="1600" dirty="0" smtClean="0"/>
              <a:t> </a:t>
            </a:r>
            <a:r>
              <a:rPr lang="en-US" sz="1600" dirty="0" err="1" smtClean="0"/>
              <a:t>snagu</a:t>
            </a:r>
            <a:r>
              <a:rPr lang="en-US" sz="1600" dirty="0" smtClean="0"/>
              <a:t>. </a:t>
            </a:r>
            <a:endParaRPr lang="en-US" sz="1600" dirty="0"/>
          </a:p>
        </p:txBody>
      </p:sp>
      <p:pic>
        <p:nvPicPr>
          <p:cNvPr id="4098" name="Picture 2" descr="How to Increase Teamwork to Ensure Project Success – LMA Consulting Group,  Inc. — Lisa Anderson"/>
          <p:cNvPicPr>
            <a:picLocks noChangeAspect="1" noChangeArrowheads="1"/>
          </p:cNvPicPr>
          <p:nvPr/>
        </p:nvPicPr>
        <p:blipFill>
          <a:blip r:embed="rId2" cstate="print"/>
          <a:srcRect l="10353" t="15183" r="10093" b="15997"/>
          <a:stretch>
            <a:fillRect/>
          </a:stretch>
        </p:blipFill>
        <p:spPr bwMode="auto">
          <a:xfrm>
            <a:off x="2765234" y="2335578"/>
            <a:ext cx="2952520" cy="1531345"/>
          </a:xfrm>
          <a:prstGeom prst="rect">
            <a:avLst/>
          </a:prstGeom>
          <a:noFill/>
        </p:spPr>
      </p:pic>
      <p:sp>
        <p:nvSpPr>
          <p:cNvPr id="13" name="Rounded Rectangle 12"/>
          <p:cNvSpPr/>
          <p:nvPr/>
        </p:nvSpPr>
        <p:spPr>
          <a:xfrm>
            <a:off x="4527933" y="1255922"/>
            <a:ext cx="4439797" cy="1156771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70762" y="12948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err="1" smtClean="0"/>
              <a:t>Sadržaj</a:t>
            </a:r>
            <a:r>
              <a:rPr lang="en-US" sz="1600" dirty="0" smtClean="0"/>
              <a:t> same </a:t>
            </a:r>
            <a:r>
              <a:rPr lang="en-US" sz="1600" dirty="0" err="1" smtClean="0"/>
              <a:t>funkcije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aktivnosti</a:t>
            </a:r>
            <a:r>
              <a:rPr lang="en-US" sz="1600" dirty="0" smtClean="0"/>
              <a:t> </a:t>
            </a:r>
            <a:r>
              <a:rPr lang="en-US" sz="1600" dirty="0" err="1" smtClean="0"/>
              <a:t>koje</a:t>
            </a:r>
            <a:r>
              <a:rPr lang="en-US" sz="1600" dirty="0" smtClean="0"/>
              <a:t> bi </a:t>
            </a:r>
            <a:r>
              <a:rPr lang="en-US" sz="1600" dirty="0" err="1" smtClean="0"/>
              <a:t>trebalo</a:t>
            </a:r>
            <a:r>
              <a:rPr lang="en-US" sz="1600" dirty="0" smtClean="0"/>
              <a:t>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obavlja</a:t>
            </a:r>
            <a:r>
              <a:rPr lang="en-US" sz="1600" dirty="0" smtClean="0"/>
              <a:t> </a:t>
            </a:r>
            <a:r>
              <a:rPr lang="en-US" sz="1600" dirty="0" err="1" smtClean="0"/>
              <a:t>savremeni</a:t>
            </a:r>
            <a:r>
              <a:rPr lang="en-US" sz="1600" dirty="0" smtClean="0"/>
              <a:t> </a:t>
            </a:r>
            <a:r>
              <a:rPr lang="en-US" sz="1600" dirty="0" err="1" smtClean="0"/>
              <a:t>prodavac</a:t>
            </a:r>
            <a:r>
              <a:rPr lang="en-US" sz="1600" dirty="0" smtClean="0"/>
              <a:t> </a:t>
            </a:r>
            <a:r>
              <a:rPr lang="en-US" sz="1600" dirty="0" err="1" smtClean="0"/>
              <a:t>uslovljava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profil</a:t>
            </a:r>
            <a:r>
              <a:rPr lang="en-US" sz="1600" dirty="0" smtClean="0"/>
              <a:t> </a:t>
            </a:r>
            <a:r>
              <a:rPr lang="en-US" sz="1600" dirty="0" err="1" smtClean="0"/>
              <a:t>menadžera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. </a:t>
            </a:r>
            <a:endParaRPr lang="en-US" sz="1600" dirty="0"/>
          </a:p>
        </p:txBody>
      </p:sp>
      <p:sp>
        <p:nvSpPr>
          <p:cNvPr id="15" name="Rounded Rectangle 14"/>
          <p:cNvSpPr/>
          <p:nvPr/>
        </p:nvSpPr>
        <p:spPr>
          <a:xfrm>
            <a:off x="165253" y="1254079"/>
            <a:ext cx="4285561" cy="1191660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48727" y="3173382"/>
            <a:ext cx="31232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U </a:t>
            </a:r>
            <a:r>
              <a:rPr lang="en-US" sz="1600" dirty="0" err="1" smtClean="0"/>
              <a:t>savremenim</a:t>
            </a:r>
            <a:r>
              <a:rPr lang="en-US" sz="1600" dirty="0" smtClean="0"/>
              <a:t> </a:t>
            </a:r>
            <a:r>
              <a:rPr lang="en-US" sz="1600" dirty="0" err="1" smtClean="0"/>
              <a:t>tržišnim</a:t>
            </a:r>
            <a:r>
              <a:rPr lang="en-US" sz="1600" dirty="0" smtClean="0"/>
              <a:t> </a:t>
            </a:r>
            <a:r>
              <a:rPr lang="en-US" sz="1600" dirty="0" err="1" smtClean="0"/>
              <a:t>privredama</a:t>
            </a:r>
            <a:r>
              <a:rPr lang="en-US" sz="1600" dirty="0" smtClean="0"/>
              <a:t>, </a:t>
            </a:r>
            <a:r>
              <a:rPr lang="en-US" sz="1600" dirty="0" err="1" smtClean="0"/>
              <a:t>na</a:t>
            </a:r>
            <a:r>
              <a:rPr lang="en-US" sz="1600" dirty="0" smtClean="0"/>
              <a:t> </a:t>
            </a:r>
            <a:r>
              <a:rPr lang="en-US" sz="1600" dirty="0" err="1" smtClean="0"/>
              <a:t>osnovu</a:t>
            </a:r>
            <a:r>
              <a:rPr lang="en-US" sz="1600" dirty="0" smtClean="0"/>
              <a:t> </a:t>
            </a:r>
            <a:r>
              <a:rPr lang="en-US" sz="1600" dirty="0" err="1" smtClean="0"/>
              <a:t>dobrog</a:t>
            </a:r>
            <a:r>
              <a:rPr lang="en-US" sz="1600" dirty="0" smtClean="0"/>
              <a:t> </a:t>
            </a:r>
            <a:r>
              <a:rPr lang="en-US" sz="1600" dirty="0" err="1" smtClean="0"/>
              <a:t>poznavanja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prodajnog</a:t>
            </a:r>
            <a:r>
              <a:rPr lang="en-US" sz="1600" dirty="0" smtClean="0"/>
              <a:t> </a:t>
            </a:r>
            <a:r>
              <a:rPr lang="en-US" sz="1600" dirty="0" err="1" smtClean="0"/>
              <a:t>nastupa</a:t>
            </a:r>
            <a:r>
              <a:rPr lang="en-US" sz="1600" dirty="0" smtClean="0"/>
              <a:t>, </a:t>
            </a:r>
            <a:r>
              <a:rPr lang="en-US" sz="1600" dirty="0" err="1" smtClean="0"/>
              <a:t>moguće</a:t>
            </a:r>
            <a:r>
              <a:rPr lang="en-US" sz="1600" dirty="0" smtClean="0"/>
              <a:t> je </a:t>
            </a:r>
            <a:r>
              <a:rPr lang="en-US" sz="1600" dirty="0" err="1" smtClean="0"/>
              <a:t>uspešno</a:t>
            </a:r>
            <a:r>
              <a:rPr lang="en-US" sz="1600" dirty="0" smtClean="0"/>
              <a:t> </a:t>
            </a:r>
            <a:r>
              <a:rPr lang="en-US" sz="1600" dirty="0" err="1" smtClean="0"/>
              <a:t>izučavati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primenjivati</a:t>
            </a:r>
            <a:r>
              <a:rPr lang="en-US" sz="1600" dirty="0" smtClean="0"/>
              <a:t> </a:t>
            </a:r>
            <a:r>
              <a:rPr lang="en-US" sz="1600" dirty="0" err="1" smtClean="0"/>
              <a:t>raznovrsne</a:t>
            </a:r>
            <a:r>
              <a:rPr lang="en-US" sz="1600" dirty="0" smtClean="0"/>
              <a:t> </a:t>
            </a:r>
            <a:r>
              <a:rPr lang="en-US" sz="1600" dirty="0" err="1" smtClean="0"/>
              <a:t>politike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procedure </a:t>
            </a:r>
            <a:r>
              <a:rPr lang="en-US" sz="1600" dirty="0" err="1" smtClean="0"/>
              <a:t>menadžmenta</a:t>
            </a:r>
            <a:r>
              <a:rPr lang="en-US" sz="1600" dirty="0" smtClean="0"/>
              <a:t> </a:t>
            </a:r>
            <a:r>
              <a:rPr lang="en-US" sz="1600" dirty="0" err="1" smtClean="0"/>
              <a:t>prodaje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19" name="Rectangle 18"/>
          <p:cNvSpPr/>
          <p:nvPr/>
        </p:nvSpPr>
        <p:spPr>
          <a:xfrm>
            <a:off x="5315638" y="3272012"/>
            <a:ext cx="37181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vi-VN" sz="1600" dirty="0" smtClean="0">
                <a:latin typeface="Calibri" pitchFamily="34" charset="0"/>
                <a:cs typeface="Calibri" pitchFamily="34" charset="0"/>
              </a:rPr>
              <a:t>enadžment prodaje obuhvata tri međuzavisna procesa: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vi-VN" sz="1600" dirty="0" smtClean="0">
                <a:latin typeface="Calibri" pitchFamily="34" charset="0"/>
                <a:cs typeface="Calibri" pitchFamily="34" charset="0"/>
              </a:rPr>
              <a:t> 1) formulisanje strategijskog programa prodaje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vi-VN" sz="1600" dirty="0" smtClean="0">
                <a:latin typeface="Calibri" pitchFamily="34" charset="0"/>
                <a:cs typeface="Calibri" pitchFamily="34" charset="0"/>
              </a:rPr>
              <a:t>2) realizovanje programa prodaje</a:t>
            </a:r>
            <a:endParaRPr lang="en-US" sz="1600" dirty="0" smtClean="0"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vi-VN" sz="1600" dirty="0" smtClean="0">
                <a:latin typeface="Calibri" pitchFamily="34" charset="0"/>
                <a:cs typeface="Calibri" pitchFamily="34" charset="0"/>
              </a:rPr>
              <a:t>3) ocena i kontrola ostvarenih rezultata programa prodaje </a:t>
            </a:r>
            <a:endParaRPr lang="en-US" sz="16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822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43100" y="3205833"/>
            <a:ext cx="5118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dirty="0" smtClean="0"/>
              <a:t>HVALA NA PAŽNJI 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3350985" y="4201875"/>
            <a:ext cx="2188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400" dirty="0" smtClean="0"/>
              <a:t>Imate li pitanja?</a:t>
            </a:r>
            <a:endParaRPr lang="en-US" sz="2400" dirty="0"/>
          </a:p>
        </p:txBody>
      </p:sp>
      <p:pic>
        <p:nvPicPr>
          <p:cNvPr id="5" name="Picture 2" descr="Резултат слика за hvala na pazn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5475" y="1425575"/>
            <a:ext cx="2428875" cy="18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100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549</Words>
  <Application>Microsoft Office PowerPoint</Application>
  <PresentationFormat>On-screen Show (16:9)</PresentationFormat>
  <Paragraphs>70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Tokovi menadžmenta prodaje</vt:lpstr>
      <vt:lpstr>TOKOVI MENADŽMENTA PRODAJE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2021-03-02T12:38:25Z</dcterms:modified>
</cp:coreProperties>
</file>