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-70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592F5-1D8B-4224-94B0-F73024C5D042}" type="datetimeFigureOut">
              <a:rPr lang="en-US" smtClean="0"/>
              <a:pPr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F00FB-AE8B-47EE-B6AC-37891F00E2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6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b="1" dirty="0"/>
              <a:t>Optimizacija potrošnje</a:t>
            </a:r>
            <a:r>
              <a:rPr lang="sr-Latn-CS" b="1" cap="small" dirty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u="sng" dirty="0"/>
              <a:t>Geometrijska interpretacija uslova drugog reda, koji se naziva još i uslovom stabilnosti ravnoteže individualnog potrošača, svodi se na zahtev da hiper-površine (odnosno za </a:t>
            </a:r>
            <a:r>
              <a:rPr lang="sr-Latn-CS" i="1" u="sng" dirty="0"/>
              <a:t>n=2</a:t>
            </a:r>
            <a:r>
              <a:rPr lang="sr-Latn-CS" u="sng" dirty="0"/>
              <a:t> </a:t>
            </a:r>
            <a:r>
              <a:rPr lang="sr-Latn-CS" i="1" u="sng" dirty="0"/>
              <a:t>krivulje</a:t>
            </a:r>
            <a:r>
              <a:rPr lang="sr-Latn-CS" u="sng" dirty="0"/>
              <a:t>) </a:t>
            </a:r>
            <a:r>
              <a:rPr lang="sr-Latn-CS" i="1" u="sng" dirty="0"/>
              <a:t>indiferencije budu konveksne u odnosu na koordinatni početak</a:t>
            </a:r>
            <a:r>
              <a:rPr lang="sr-Latn-CS" u="sng" dirty="0"/>
              <a:t>. </a:t>
            </a:r>
            <a:endParaRPr lang="en-US" u="sng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/>
              <a:t>Funkcije tražnje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6"/>
            <a:ext cx="8229600" cy="3394472"/>
          </a:xfrm>
        </p:spPr>
        <p:txBody>
          <a:bodyPr>
            <a:normAutofit fontScale="55000" lnSpcReduction="20000"/>
          </a:bodyPr>
          <a:lstStyle/>
          <a:p>
            <a:r>
              <a:rPr lang="sr-Latn-CS" b="1" u="sng" dirty="0"/>
              <a:t>Sistem jednačina (28a) pod uslovom (30) definiše optimalni budžet roba potrošača ako su cene i dohodak konstantne </a:t>
            </a:r>
            <a:r>
              <a:rPr lang="sr-Latn-CS" b="1" u="sng" dirty="0" smtClean="0"/>
              <a:t>veličine</a:t>
            </a:r>
            <a:endParaRPr lang="en-US" dirty="0" smtClean="0"/>
          </a:p>
          <a:p>
            <a:r>
              <a:rPr lang="sr-Latn-CS" dirty="0" smtClean="0"/>
              <a:t>Ako </a:t>
            </a:r>
            <a:r>
              <a:rPr lang="sr-Latn-CS" dirty="0"/>
              <a:t>pretpostavimo, međutim, da se cene </a:t>
            </a:r>
            <a:r>
              <a:rPr lang="sr-Latn-CS" b="1" i="1" u="sng" dirty="0"/>
              <a:t>p</a:t>
            </a:r>
            <a:r>
              <a:rPr lang="sr-Latn-CS" b="1" u="sng" baseline="-25000" dirty="0"/>
              <a:t>i</a:t>
            </a:r>
            <a:r>
              <a:rPr lang="sr-Latn-CS" b="1" u="sng" dirty="0"/>
              <a:t> i dohodak </a:t>
            </a:r>
            <a:r>
              <a:rPr lang="sr-Latn-CS" b="1" i="1" u="sng" dirty="0"/>
              <a:t>m</a:t>
            </a:r>
            <a:r>
              <a:rPr lang="sr-Latn-CS" b="1" u="sng" dirty="0"/>
              <a:t> menja</a:t>
            </a:r>
            <a:r>
              <a:rPr lang="sr-Latn-CS" dirty="0"/>
              <a:t>ju, </a:t>
            </a:r>
            <a:r>
              <a:rPr lang="sr-Latn-CS" b="1" u="sng" dirty="0">
                <a:solidFill>
                  <a:srgbClr val="FF0000"/>
                </a:solidFill>
              </a:rPr>
              <a:t>potreban uslov maksimizacije (28a) implicitno definiše sistem funkcija tražnje za </a:t>
            </a:r>
            <a:r>
              <a:rPr lang="sr-Latn-CS" b="1" i="1" u="sng" dirty="0">
                <a:solidFill>
                  <a:srgbClr val="FF0000"/>
                </a:solidFill>
              </a:rPr>
              <a:t>n</a:t>
            </a:r>
            <a:r>
              <a:rPr lang="sr-Latn-CS" b="1" u="sng" dirty="0">
                <a:solidFill>
                  <a:srgbClr val="FF0000"/>
                </a:solidFill>
              </a:rPr>
              <a:t> proizvo</a:t>
            </a:r>
            <a:r>
              <a:rPr lang="sr-Latn-CS" dirty="0"/>
              <a:t>da. Rešavanjem, dakle, sistema od (</a:t>
            </a:r>
            <a:r>
              <a:rPr lang="sr-Latn-CS" i="1" dirty="0"/>
              <a:t>n</a:t>
            </a:r>
            <a:r>
              <a:rPr lang="sr-Latn-CS" dirty="0"/>
              <a:t> + 1) jednačine sa (</a:t>
            </a:r>
            <a:r>
              <a:rPr lang="sr-Latn-CS" i="1" dirty="0"/>
              <a:t>n</a:t>
            </a:r>
            <a:r>
              <a:rPr lang="sr-Latn-CS" dirty="0"/>
              <a:t> + 1) nepoznatom dobija se</a:t>
            </a:r>
            <a:endParaRPr lang="en-US" dirty="0"/>
          </a:p>
          <a:p>
            <a:pPr algn="ctr">
              <a:buNone/>
            </a:pP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=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(</a:t>
            </a:r>
            <a:r>
              <a:rPr lang="sr-Latn-CS" i="1" dirty="0"/>
              <a:t>p</a:t>
            </a:r>
            <a:r>
              <a:rPr lang="sr-Latn-CS" baseline="-25000" dirty="0"/>
              <a:t>1</a:t>
            </a:r>
            <a:r>
              <a:rPr lang="sr-Latn-CS" dirty="0"/>
              <a:t>, </a:t>
            </a:r>
            <a:r>
              <a:rPr lang="sr-Latn-CS" i="1" dirty="0"/>
              <a:t>p</a:t>
            </a:r>
            <a:r>
              <a:rPr lang="sr-Latn-CS" baseline="-25000" dirty="0"/>
              <a:t>2</a:t>
            </a:r>
            <a:r>
              <a:rPr lang="sr-Latn-CS" dirty="0"/>
              <a:t>,...,</a:t>
            </a:r>
            <a:r>
              <a:rPr lang="sr-Latn-CS" i="1" dirty="0"/>
              <a:t>p</a:t>
            </a:r>
            <a:r>
              <a:rPr lang="sr-Latn-CS" baseline="-25000" dirty="0"/>
              <a:t>n</a:t>
            </a:r>
            <a:r>
              <a:rPr lang="sr-Latn-CS" dirty="0"/>
              <a:t>, </a:t>
            </a:r>
            <a:r>
              <a:rPr lang="sr-Latn-CS" i="1" dirty="0"/>
              <a:t>m</a:t>
            </a:r>
            <a:r>
              <a:rPr lang="sr-Latn-CS" dirty="0"/>
              <a:t>)		(35)</a:t>
            </a:r>
            <a:endParaRPr lang="en-US" dirty="0"/>
          </a:p>
          <a:p>
            <a:pPr algn="ctr">
              <a:buNone/>
            </a:pPr>
            <a:r>
              <a:rPr lang="sr-Latn-CS" b="1" dirty="0">
                <a:solidFill>
                  <a:srgbClr val="FF0000"/>
                </a:solidFill>
              </a:rPr>
              <a:t>λ = λ(</a:t>
            </a:r>
            <a:r>
              <a:rPr lang="sr-Latn-CS" b="1" i="1" dirty="0">
                <a:solidFill>
                  <a:srgbClr val="FF0000"/>
                </a:solidFill>
              </a:rPr>
              <a:t>p</a:t>
            </a:r>
            <a:r>
              <a:rPr lang="sr-Latn-CS" b="1" baseline="-25000" dirty="0">
                <a:solidFill>
                  <a:srgbClr val="FF0000"/>
                </a:solidFill>
              </a:rPr>
              <a:t>1</a:t>
            </a:r>
            <a:r>
              <a:rPr lang="sr-Latn-CS" b="1" dirty="0">
                <a:solidFill>
                  <a:srgbClr val="FF0000"/>
                </a:solidFill>
              </a:rPr>
              <a:t>, </a:t>
            </a:r>
            <a:r>
              <a:rPr lang="sr-Latn-CS" b="1" i="1" dirty="0">
                <a:solidFill>
                  <a:srgbClr val="FF0000"/>
                </a:solidFill>
              </a:rPr>
              <a:t>p</a:t>
            </a:r>
            <a:r>
              <a:rPr lang="sr-Latn-CS" b="1" baseline="-25000" dirty="0">
                <a:solidFill>
                  <a:srgbClr val="FF0000"/>
                </a:solidFill>
              </a:rPr>
              <a:t>2</a:t>
            </a:r>
            <a:r>
              <a:rPr lang="sr-Latn-CS" b="1" dirty="0">
                <a:solidFill>
                  <a:srgbClr val="FF0000"/>
                </a:solidFill>
              </a:rPr>
              <a:t>,...,</a:t>
            </a:r>
            <a:r>
              <a:rPr lang="sr-Latn-CS" b="1" i="1" dirty="0">
                <a:solidFill>
                  <a:srgbClr val="FF0000"/>
                </a:solidFill>
              </a:rPr>
              <a:t>p</a:t>
            </a:r>
            <a:r>
              <a:rPr lang="sr-Latn-CS" b="1" baseline="-25000" dirty="0">
                <a:solidFill>
                  <a:srgbClr val="FF0000"/>
                </a:solidFill>
              </a:rPr>
              <a:t>n</a:t>
            </a:r>
            <a:r>
              <a:rPr lang="sr-Latn-CS" b="1" dirty="0">
                <a:solidFill>
                  <a:srgbClr val="FF0000"/>
                </a:solidFill>
              </a:rPr>
              <a:t>, </a:t>
            </a:r>
            <a:r>
              <a:rPr lang="sr-Latn-CS" b="1" i="1" dirty="0">
                <a:solidFill>
                  <a:srgbClr val="FF0000"/>
                </a:solidFill>
              </a:rPr>
              <a:t>m</a:t>
            </a:r>
            <a:r>
              <a:rPr lang="sr-Latn-CS" b="1" dirty="0">
                <a:solidFill>
                  <a:srgbClr val="FF0000"/>
                </a:solidFill>
              </a:rPr>
              <a:t>)	(</a:t>
            </a:r>
            <a:r>
              <a:rPr lang="sr-Latn-CS" b="1" i="1" dirty="0">
                <a:solidFill>
                  <a:srgbClr val="FF0000"/>
                </a:solidFill>
              </a:rPr>
              <a:t>i</a:t>
            </a:r>
            <a:r>
              <a:rPr lang="sr-Latn-CS" b="1" dirty="0">
                <a:solidFill>
                  <a:srgbClr val="FF0000"/>
                </a:solidFill>
              </a:rPr>
              <a:t> = 1,2,...,</a:t>
            </a:r>
            <a:r>
              <a:rPr lang="sr-Latn-CS" b="1" i="1" dirty="0">
                <a:solidFill>
                  <a:srgbClr val="FF0000"/>
                </a:solidFill>
              </a:rPr>
              <a:t>n</a:t>
            </a:r>
            <a:r>
              <a:rPr lang="sr-Latn-CS" b="1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sr-Latn-CS" b="1" i="1" dirty="0">
                <a:solidFill>
                  <a:srgbClr val="FF0000"/>
                </a:solidFill>
              </a:rPr>
              <a:t>Tražnja za ma kojom robom, prema tome, zavisi od dohotka potrošača, cene te robe i cena svih ostalih roba koje generišu potrošnju datog potrošača</a:t>
            </a:r>
            <a:r>
              <a:rPr lang="sr-Latn-CS" b="1" dirty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sr-Latn-CS" dirty="0"/>
              <a:t>Na osnovu (35) vidimo da je Lagranžeov multiplikator λ (granična korisnost novca) takođe funkcija cena svih roba i dohotka potrošača </a:t>
            </a:r>
            <a:r>
              <a:rPr lang="sr-Latn-CS" i="1" dirty="0"/>
              <a:t>m</a:t>
            </a:r>
            <a:r>
              <a:rPr lang="sr-Latn-CS" dirty="0"/>
              <a:t>. S povećanjem životnog nivoa potrošača on se smanjuje, odražavajući promene preferencija potrošača.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7613" y="1"/>
            <a:ext cx="6569097" cy="5146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Funkcije tražnje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dirty="0"/>
              <a:t>Problem uticaja dohotka i cena na tražnju razmotrićemo detaljnije u poglavlju o parcijalnoj elastičnosti tražnje.</a:t>
            </a:r>
            <a:endParaRPr lang="en-US" dirty="0"/>
          </a:p>
          <a:p>
            <a:r>
              <a:rPr lang="sr-Latn-CS" dirty="0"/>
              <a:t>Funkcije tražnje </a:t>
            </a:r>
            <a:r>
              <a:rPr lang="sr-Latn-CS" u="sng" dirty="0">
                <a:solidFill>
                  <a:srgbClr val="FF0000"/>
                </a:solidFill>
              </a:rPr>
              <a:t>proizvoda </a:t>
            </a:r>
            <a:r>
              <a:rPr lang="sr-Latn-CS" i="1" u="sng" dirty="0">
                <a:solidFill>
                  <a:srgbClr val="FF0000"/>
                </a:solidFill>
              </a:rPr>
              <a:t>X</a:t>
            </a:r>
            <a:r>
              <a:rPr lang="sr-Latn-CS" u="sng" baseline="-25000" dirty="0">
                <a:solidFill>
                  <a:srgbClr val="FF0000"/>
                </a:solidFill>
              </a:rPr>
              <a:t>i</a:t>
            </a:r>
            <a:r>
              <a:rPr lang="sr-Latn-CS" u="sng" dirty="0">
                <a:solidFill>
                  <a:srgbClr val="FF0000"/>
                </a:solidFill>
              </a:rPr>
              <a:t>, izvedene na osnovu teorijskog modela, jesu </a:t>
            </a:r>
            <a:r>
              <a:rPr lang="sr-Latn-CS" b="1" i="1" u="sng" dirty="0">
                <a:solidFill>
                  <a:srgbClr val="FF0000"/>
                </a:solidFill>
              </a:rPr>
              <a:t>homogene funkcije</a:t>
            </a:r>
            <a:endParaRPr lang="en-US" b="1" u="sng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=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(</a:t>
            </a:r>
            <a:r>
              <a:rPr lang="sr-Latn-CS" i="1" dirty="0"/>
              <a:t>p</a:t>
            </a:r>
            <a:r>
              <a:rPr lang="sr-Latn-CS" baseline="-25000" dirty="0"/>
              <a:t>1</a:t>
            </a:r>
            <a:r>
              <a:rPr lang="sr-Latn-CS" dirty="0"/>
              <a:t>, </a:t>
            </a:r>
            <a:r>
              <a:rPr lang="sr-Latn-CS" i="1" dirty="0"/>
              <a:t>p</a:t>
            </a:r>
            <a:r>
              <a:rPr lang="sr-Latn-CS" baseline="-25000" dirty="0"/>
              <a:t>2</a:t>
            </a:r>
            <a:r>
              <a:rPr lang="sr-Latn-CS" dirty="0"/>
              <a:t>,...,</a:t>
            </a:r>
            <a:r>
              <a:rPr lang="sr-Latn-CS" i="1" dirty="0"/>
              <a:t>p</a:t>
            </a:r>
            <a:r>
              <a:rPr lang="sr-Latn-CS" baseline="-25000" dirty="0"/>
              <a:t>n</a:t>
            </a:r>
            <a:r>
              <a:rPr lang="sr-Latn-CS" dirty="0"/>
              <a:t>, </a:t>
            </a:r>
            <a:r>
              <a:rPr lang="sr-Latn-CS" i="1" dirty="0"/>
              <a:t>m</a:t>
            </a:r>
            <a:r>
              <a:rPr lang="sr-Latn-CS" dirty="0"/>
              <a:t>)	(35)</a:t>
            </a:r>
            <a:endParaRPr lang="en-US" dirty="0"/>
          </a:p>
          <a:p>
            <a:pPr algn="ctr">
              <a:buNone/>
            </a:pPr>
            <a:r>
              <a:rPr lang="sr-Latn-CS" dirty="0"/>
              <a:t>λ = λ(</a:t>
            </a:r>
            <a:r>
              <a:rPr lang="sr-Latn-CS" i="1" dirty="0"/>
              <a:t>p</a:t>
            </a:r>
            <a:r>
              <a:rPr lang="sr-Latn-CS" baseline="-25000" dirty="0"/>
              <a:t>1</a:t>
            </a:r>
            <a:r>
              <a:rPr lang="sr-Latn-CS" dirty="0"/>
              <a:t>, </a:t>
            </a:r>
            <a:r>
              <a:rPr lang="sr-Latn-CS" i="1" dirty="0"/>
              <a:t>p</a:t>
            </a:r>
            <a:r>
              <a:rPr lang="sr-Latn-CS" baseline="-25000" dirty="0"/>
              <a:t>2</a:t>
            </a:r>
            <a:r>
              <a:rPr lang="sr-Latn-CS" dirty="0"/>
              <a:t>,...,</a:t>
            </a:r>
            <a:r>
              <a:rPr lang="sr-Latn-CS" i="1" dirty="0"/>
              <a:t>p</a:t>
            </a:r>
            <a:r>
              <a:rPr lang="sr-Latn-CS" baseline="-25000" dirty="0"/>
              <a:t>n</a:t>
            </a:r>
            <a:r>
              <a:rPr lang="sr-Latn-CS" dirty="0"/>
              <a:t>, </a:t>
            </a:r>
            <a:r>
              <a:rPr lang="sr-Latn-CS" i="1" dirty="0"/>
              <a:t>m</a:t>
            </a:r>
            <a:r>
              <a:rPr lang="sr-Latn-CS" dirty="0"/>
              <a:t>)	(</a:t>
            </a:r>
            <a:r>
              <a:rPr lang="sr-Latn-CS" i="1" dirty="0"/>
              <a:t>i</a:t>
            </a:r>
            <a:r>
              <a:rPr lang="sr-Latn-CS" dirty="0"/>
              <a:t> = 1,2,...,</a:t>
            </a:r>
            <a:r>
              <a:rPr lang="sr-Latn-CS" i="1" dirty="0"/>
              <a:t>n</a:t>
            </a:r>
            <a:r>
              <a:rPr lang="sr-Latn-CS" dirty="0"/>
              <a:t>)</a:t>
            </a:r>
            <a:endParaRPr lang="en-US" dirty="0"/>
          </a:p>
          <a:p>
            <a:r>
              <a:rPr lang="sr-Latn-CS" b="1" i="1" u="sng" dirty="0">
                <a:solidFill>
                  <a:srgbClr val="FF0000"/>
                </a:solidFill>
              </a:rPr>
              <a:t>Tražnja za ma kojom robom, prema tome, zavisi od dohotka potrošača, cene te robe i cena svih ostalih roba koje generišu potrošnju datog potrošača</a:t>
            </a:r>
            <a:r>
              <a:rPr lang="sr-Latn-CS" b="1" u="sng" dirty="0">
                <a:solidFill>
                  <a:srgbClr val="FF0000"/>
                </a:solidFill>
              </a:rPr>
              <a:t>.</a:t>
            </a:r>
            <a:endParaRPr lang="en-US" b="1" u="sng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  <a:p>
            <a:r>
              <a:rPr lang="sr-Latn-CS" dirty="0"/>
              <a:t>Funkcije tražnje proizvoda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, izvedene na osnovu teorijskog modela, jesu </a:t>
            </a:r>
            <a:r>
              <a:rPr lang="sr-Latn-CS" b="1" i="1" u="sng" dirty="0">
                <a:solidFill>
                  <a:srgbClr val="FF0000"/>
                </a:solidFill>
              </a:rPr>
              <a:t>homogene funkcije</a:t>
            </a:r>
            <a:r>
              <a:rPr lang="sr-Latn-CS" b="1" u="sng" dirty="0">
                <a:solidFill>
                  <a:srgbClr val="FF0000"/>
                </a:solidFill>
              </a:rPr>
              <a:t> nultog stepena homogenosti, tj</a:t>
            </a:r>
            <a:r>
              <a:rPr lang="sr-Latn-CS" dirty="0"/>
              <a:t>.</a:t>
            </a:r>
            <a:endParaRPr lang="en-US" dirty="0"/>
          </a:p>
          <a:p>
            <a:pPr algn="ctr">
              <a:buNone/>
            </a:pPr>
            <a:r>
              <a:rPr lang="sr-Latn-CS" i="1" dirty="0" smtClean="0"/>
              <a:t>x</a:t>
            </a:r>
            <a:r>
              <a:rPr lang="sr-Latn-CS" baseline="-25000" dirty="0" smtClean="0"/>
              <a:t>i</a:t>
            </a:r>
            <a:r>
              <a:rPr lang="sr-Latn-CS" dirty="0" smtClean="0"/>
              <a:t>(</a:t>
            </a:r>
            <a:r>
              <a:rPr lang="sr-Latn-CS" i="1" dirty="0" smtClean="0"/>
              <a:t>kp</a:t>
            </a:r>
            <a:r>
              <a:rPr lang="sr-Latn-CS" baseline="-25000" dirty="0" smtClean="0"/>
              <a:t>1</a:t>
            </a:r>
            <a:r>
              <a:rPr lang="sr-Latn-CS" dirty="0"/>
              <a:t>, </a:t>
            </a:r>
            <a:r>
              <a:rPr lang="sr-Latn-CS" i="1" dirty="0"/>
              <a:t>kp</a:t>
            </a:r>
            <a:r>
              <a:rPr lang="sr-Latn-CS" baseline="-25000" dirty="0"/>
              <a:t>2</a:t>
            </a:r>
            <a:r>
              <a:rPr lang="sr-Latn-CS" dirty="0"/>
              <a:t>,...,</a:t>
            </a:r>
            <a:r>
              <a:rPr lang="sr-Latn-CS" i="1" dirty="0"/>
              <a:t>kp</a:t>
            </a:r>
            <a:r>
              <a:rPr lang="sr-Latn-CS" baseline="-25000" dirty="0"/>
              <a:t>n</a:t>
            </a:r>
            <a:r>
              <a:rPr lang="sr-Latn-CS" dirty="0"/>
              <a:t>, </a:t>
            </a:r>
            <a:r>
              <a:rPr lang="sr-Latn-CS" i="1" dirty="0"/>
              <a:t>km</a:t>
            </a:r>
            <a:r>
              <a:rPr lang="sr-Latn-CS" dirty="0"/>
              <a:t>) =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(</a:t>
            </a:r>
            <a:r>
              <a:rPr lang="sr-Latn-CS" i="1" dirty="0"/>
              <a:t>p</a:t>
            </a:r>
            <a:r>
              <a:rPr lang="sr-Latn-CS" baseline="-25000" dirty="0"/>
              <a:t>1</a:t>
            </a:r>
            <a:r>
              <a:rPr lang="sr-Latn-CS" dirty="0"/>
              <a:t>, </a:t>
            </a:r>
            <a:r>
              <a:rPr lang="sr-Latn-CS" i="1" dirty="0"/>
              <a:t>p</a:t>
            </a:r>
            <a:r>
              <a:rPr lang="sr-Latn-CS" baseline="-25000" dirty="0"/>
              <a:t>2</a:t>
            </a:r>
            <a:r>
              <a:rPr lang="sr-Latn-CS" dirty="0"/>
              <a:t>,...,</a:t>
            </a:r>
            <a:r>
              <a:rPr lang="sr-Latn-CS" i="1" dirty="0"/>
              <a:t>p</a:t>
            </a:r>
            <a:r>
              <a:rPr lang="sr-Latn-CS" baseline="-25000" dirty="0"/>
              <a:t>n</a:t>
            </a:r>
            <a:r>
              <a:rPr lang="sr-Latn-CS" dirty="0"/>
              <a:t>, </a:t>
            </a:r>
            <a:r>
              <a:rPr lang="sr-Latn-CS" i="1" dirty="0"/>
              <a:t>m</a:t>
            </a:r>
            <a:r>
              <a:rPr lang="sr-Latn-CS" dirty="0"/>
              <a:t>)	(</a:t>
            </a:r>
            <a:r>
              <a:rPr lang="sr-Latn-CS" i="1" dirty="0"/>
              <a:t>i</a:t>
            </a:r>
            <a:r>
              <a:rPr lang="sr-Latn-CS" dirty="0"/>
              <a:t> = 1,2,...,</a:t>
            </a:r>
            <a:r>
              <a:rPr lang="sr-Latn-CS" i="1" dirty="0"/>
              <a:t>n</a:t>
            </a:r>
            <a:r>
              <a:rPr lang="sr-Latn-CS" dirty="0"/>
              <a:t>)	(36)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4"/>
            <a:ext cx="8229600" cy="4308889"/>
          </a:xfrm>
        </p:spPr>
        <p:txBody>
          <a:bodyPr>
            <a:normAutofit fontScale="55000" lnSpcReduction="20000"/>
          </a:bodyPr>
          <a:lstStyle/>
          <a:p>
            <a:r>
              <a:rPr lang="sr-Latn-CS" u="sng" dirty="0">
                <a:solidFill>
                  <a:srgbClr val="FF0000"/>
                </a:solidFill>
              </a:rPr>
              <a:t>Da li je homogenost funkcija tražnje, koja implicira odsustvo iluzije novca, zaista prihvatljiva hipoteza ponašanja potrošača, odnosno da li je ova teorijska restrikcija konzistentna sa rezultatima empirijskih istraživanja? </a:t>
            </a:r>
            <a:endParaRPr lang="en-US" u="sng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sr-Latn-CS" dirty="0"/>
              <a:t>Imajući u vidu rezultate empirijskih istraživanja u oblasti potrošačke tražnje, </a:t>
            </a:r>
            <a:r>
              <a:rPr lang="sr-Latn-CS" u="sng" dirty="0"/>
              <a:t>teško je dati izričit odgovor na postavljeno pitanje, mada – i to treba istaći – veliki broj savremenih ekonometričara smatra da je pomenuta hipoteza realno prihvatljiva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sr-Latn-CS" b="1" u="sng" dirty="0" smtClean="0">
                <a:solidFill>
                  <a:srgbClr val="FF0000"/>
                </a:solidFill>
              </a:rPr>
              <a:t>Ekonomska </a:t>
            </a:r>
            <a:r>
              <a:rPr lang="sr-Latn-CS" b="1" u="sng" dirty="0">
                <a:solidFill>
                  <a:srgbClr val="FF0000"/>
                </a:solidFill>
              </a:rPr>
              <a:t>interpretacija relacije (36) može da se dâ na sledeći način: ako se cene svih proizvoda i dohodak potrošača povećaju </a:t>
            </a:r>
            <a:r>
              <a:rPr lang="sr-Latn-CS" b="1" i="1" u="sng" dirty="0">
                <a:solidFill>
                  <a:srgbClr val="FF0000"/>
                </a:solidFill>
              </a:rPr>
              <a:t>k</a:t>
            </a:r>
            <a:r>
              <a:rPr lang="sr-Latn-CS" b="1" u="sng" dirty="0">
                <a:solidFill>
                  <a:srgbClr val="FF0000"/>
                </a:solidFill>
              </a:rPr>
              <a:t> puta, tražnja proizvoda </a:t>
            </a:r>
            <a:r>
              <a:rPr lang="sr-Latn-CS" b="1" i="1" u="sng" dirty="0">
                <a:solidFill>
                  <a:srgbClr val="FF0000"/>
                </a:solidFill>
              </a:rPr>
              <a:t>X</a:t>
            </a:r>
            <a:r>
              <a:rPr lang="sr-Latn-CS" b="1" u="sng" baseline="-25000" dirty="0">
                <a:solidFill>
                  <a:srgbClr val="FF0000"/>
                </a:solidFill>
              </a:rPr>
              <a:t>i</a:t>
            </a:r>
            <a:r>
              <a:rPr lang="sr-Latn-CS" b="1" u="sng" dirty="0">
                <a:solidFill>
                  <a:srgbClr val="FF0000"/>
                </a:solidFill>
              </a:rPr>
              <a:t> (</a:t>
            </a:r>
            <a:r>
              <a:rPr lang="sr-Latn-CS" b="1" i="1" u="sng" dirty="0">
                <a:solidFill>
                  <a:srgbClr val="FF0000"/>
                </a:solidFill>
              </a:rPr>
              <a:t>i</a:t>
            </a:r>
            <a:r>
              <a:rPr lang="sr-Latn-CS" b="1" u="sng" dirty="0">
                <a:solidFill>
                  <a:srgbClr val="FF0000"/>
                </a:solidFill>
              </a:rPr>
              <a:t> = 1,2,...,</a:t>
            </a:r>
            <a:r>
              <a:rPr lang="sr-Latn-CS" b="1" i="1" u="sng" dirty="0">
                <a:solidFill>
                  <a:srgbClr val="FF0000"/>
                </a:solidFill>
              </a:rPr>
              <a:t>n</a:t>
            </a:r>
            <a:r>
              <a:rPr lang="sr-Latn-CS" b="1" u="sng" dirty="0">
                <a:solidFill>
                  <a:srgbClr val="FF0000"/>
                </a:solidFill>
              </a:rPr>
              <a:t>) neće se promenit</a:t>
            </a:r>
            <a:r>
              <a:rPr lang="sr-Latn-CS" dirty="0">
                <a:solidFill>
                  <a:srgbClr val="FF0000"/>
                </a:solidFill>
              </a:rPr>
              <a:t>i</a:t>
            </a:r>
            <a:r>
              <a:rPr lang="sr-Latn-CS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sr-Latn-CS" dirty="0" smtClean="0"/>
              <a:t> </a:t>
            </a:r>
            <a:r>
              <a:rPr lang="sr-Latn-CS" dirty="0"/>
              <a:t>Naime, promenom dohotka i cene svih proizvoda u istoj srazmeri, položaj potrošača na tržištu u suštini se ne menja (realni dohodak i relativne cene ostaju nepromenjene), te potrošač nema razloga da menja obim i strukturu svoje tražnje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sr-Latn-CS" b="1" u="sng" dirty="0" smtClean="0">
                <a:solidFill>
                  <a:srgbClr val="FF0000"/>
                </a:solidFill>
              </a:rPr>
              <a:t> </a:t>
            </a:r>
            <a:r>
              <a:rPr lang="sr-Latn-CS" b="1" u="sng" dirty="0">
                <a:solidFill>
                  <a:srgbClr val="FF0000"/>
                </a:solidFill>
              </a:rPr>
              <a:t>Međutim, u slučaju tzv. potrošačeve »iluzije novca«, tj. potrošačeve iluzije da se realni dohodak promenio, identitet (36) biće narušen. Prema tome, homogenost nultog stepena funkcije tražnje pretpostavlja odsustvo iluzije novca.</a:t>
            </a:r>
            <a:endParaRPr lang="en-US" b="1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Funkcije tražnje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800095"/>
          </a:xfrm>
        </p:spPr>
        <p:txBody>
          <a:bodyPr>
            <a:normAutofit/>
          </a:bodyPr>
          <a:lstStyle/>
          <a:p>
            <a:r>
              <a:rPr lang="sr-Latn-CS" sz="1500" dirty="0"/>
              <a:t>Svojstvo homogenosti funkcija tražnje dopušta da tražnju ma kog proizvoda izrazimo kao funkciju relativnih cena, odnosno relativnog dohotka, tj.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285720" y="2285998"/>
          <a:ext cx="3088628" cy="700089"/>
        </p:xfrm>
        <a:graphic>
          <a:graphicData uri="http://schemas.openxmlformats.org/presentationml/2006/ole">
            <p:oleObj spid="_x0000_s23553" name="Equation" r:id="rId3" imgW="2146300" imgH="48260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5357818" y="2357436"/>
          <a:ext cx="2714644" cy="682214"/>
        </p:xfrm>
        <a:graphic>
          <a:graphicData uri="http://schemas.openxmlformats.org/presentationml/2006/ole">
            <p:oleObj spid="_x0000_s23555" name="Equation" r:id="rId4" imgW="1816100" imgH="457200" progId="Equation.3">
              <p:embed/>
            </p:oleObj>
          </a:graphicData>
        </a:graphic>
      </p:graphicFrame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857620" y="2571750"/>
            <a:ext cx="128585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1500" dirty="0"/>
              <a:t>odnosno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00034" y="3286130"/>
            <a:ext cx="8229600" cy="800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dirty="0"/>
              <a:t>Ovo svojstvo funkcija tražnje ima veliki značaj za izbor tipa funkcija u empirijskoj (ekonometrijskoj) analizi tražnje.</a:t>
            </a:r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b="1" dirty="0"/>
              <a:t>Jednačina </a:t>
            </a:r>
            <a:r>
              <a:rPr lang="sr-Latn-CS" b="1" dirty="0" smtClean="0"/>
              <a:t>Sluckog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u="sng" dirty="0"/>
              <a:t>Jednačina kojom je definisana kvantitativna dekompozicija ukupnog efekta promene cene na dohodni efekat i efekat supstitucije zove se jednačina Sluckog:</a:t>
            </a:r>
            <a:endParaRPr lang="en-US" u="sng" dirty="0"/>
          </a:p>
          <a:p>
            <a:pPr algn="ctr">
              <a:buNone/>
            </a:pPr>
            <a:r>
              <a:rPr lang="sr-Latn-CS" cap="small" dirty="0">
                <a:solidFill>
                  <a:srgbClr val="00B050"/>
                </a:solidFill>
              </a:rPr>
              <a:t>Ukupni efekat promene cene = efekat dohotka </a:t>
            </a:r>
            <a:r>
              <a:rPr lang="sr-Latn-CS" cap="small" dirty="0" smtClean="0">
                <a:solidFill>
                  <a:srgbClr val="00B050"/>
                </a:solidFill>
              </a:rPr>
              <a:t>+ efekat </a:t>
            </a:r>
            <a:r>
              <a:rPr lang="sr-Latn-CS" cap="small" dirty="0">
                <a:solidFill>
                  <a:srgbClr val="00B050"/>
                </a:solidFill>
              </a:rPr>
              <a:t>supstitucije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4"/>
            <a:ext cx="8229600" cy="4714908"/>
          </a:xfrm>
          <a:ln w="19050"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r>
              <a:rPr lang="sr-Latn-CS" i="1" dirty="0"/>
              <a:t>Približimo ideju jednačine Sluckog jednim primerom. Pretpostavimo da potrošač, koji raspolaže dohotkom od 100 dinara, troši dva proizvoda X</a:t>
            </a:r>
            <a:r>
              <a:rPr lang="sr-Latn-CS" i="1" baseline="-25000" dirty="0"/>
              <a:t>1</a:t>
            </a:r>
            <a:r>
              <a:rPr lang="sr-Latn-CS" i="1" dirty="0"/>
              <a:t> i X</a:t>
            </a:r>
            <a:r>
              <a:rPr lang="sr-Latn-CS" i="1" baseline="-25000" dirty="0"/>
              <a:t>2</a:t>
            </a:r>
            <a:r>
              <a:rPr lang="sr-Latn-CS" i="1" dirty="0"/>
              <a:t> čije su cene 2 i 5 dinara, respektivno. Pretpostavimo takođe da, pri datom dohotku, pri datim tržišnim cenama i pri datom sistemu preferencija potrošača, optimalna količina potrošnje proizvoda X</a:t>
            </a:r>
            <a:r>
              <a:rPr lang="sr-Latn-CS" i="1" baseline="-25000" dirty="0"/>
              <a:t>1</a:t>
            </a:r>
            <a:r>
              <a:rPr lang="sr-Latn-CS" i="1" dirty="0"/>
              <a:t> i X</a:t>
            </a:r>
            <a:r>
              <a:rPr lang="sr-Latn-CS" i="1" baseline="-25000" dirty="0"/>
              <a:t>2</a:t>
            </a:r>
            <a:r>
              <a:rPr lang="sr-Latn-CS" i="1" dirty="0"/>
              <a:t> iznosi 25 i 10 jedinica, respektivno.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i="1" dirty="0"/>
              <a:t>Pretpostavimo sada da se cena  p</a:t>
            </a:r>
            <a:r>
              <a:rPr lang="sr-Latn-CS" i="1" baseline="-25000" dirty="0"/>
              <a:t>1</a:t>
            </a:r>
            <a:r>
              <a:rPr lang="sr-Latn-CS" i="1" dirty="0"/>
              <a:t> sa nivoa  p</a:t>
            </a:r>
            <a:r>
              <a:rPr lang="sr-Latn-CS" i="1" baseline="-25000" dirty="0"/>
              <a:t>1</a:t>
            </a:r>
            <a:r>
              <a:rPr lang="sr-Latn-CS" i="1" dirty="0"/>
              <a:t> = 2 povećala za 1 dinar, tako da novi nivo cene iznosi  S obzirom na to da je u opštem slučaju x</a:t>
            </a:r>
            <a:r>
              <a:rPr lang="sr-Latn-CS" i="1" baseline="-25000" dirty="0"/>
              <a:t>2</a:t>
            </a:r>
            <a:r>
              <a:rPr lang="sr-Latn-CS" i="1" dirty="0"/>
              <a:t> = f (p</a:t>
            </a:r>
            <a:r>
              <a:rPr lang="sr-Latn-CS" i="1" baseline="-25000" dirty="0"/>
              <a:t>1</a:t>
            </a:r>
            <a:r>
              <a:rPr lang="sr-Latn-CS" i="1" dirty="0"/>
              <a:t>, p</a:t>
            </a:r>
            <a:r>
              <a:rPr lang="sr-Latn-CS" i="1" baseline="-25000" dirty="0"/>
              <a:t>2</a:t>
            </a:r>
            <a:r>
              <a:rPr lang="sr-Latn-CS" i="1" dirty="0"/>
              <a:t>, m), promena cene  p</a:t>
            </a:r>
            <a:r>
              <a:rPr lang="sr-Latn-CS" i="1" baseline="-25000" dirty="0"/>
              <a:t>1</a:t>
            </a:r>
            <a:r>
              <a:rPr lang="sr-Latn-CS" i="1" dirty="0"/>
              <a:t> dovodi do promena u tražnji (za proizvodom X</a:t>
            </a:r>
            <a:r>
              <a:rPr lang="sr-Latn-CS" i="1" baseline="-25000" dirty="0"/>
              <a:t>1</a:t>
            </a:r>
            <a:r>
              <a:rPr lang="sr-Latn-CS" i="1" dirty="0"/>
              <a:t> ali i za proizvodom X</a:t>
            </a:r>
            <a:r>
              <a:rPr lang="sr-Latn-CS" i="1" baseline="-25000" dirty="0"/>
              <a:t>2</a:t>
            </a:r>
            <a:r>
              <a:rPr lang="sr-Latn-CS" i="1" dirty="0"/>
              <a:t>). Zašto?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i="1" dirty="0"/>
              <a:t>Prvo, zato što porast cene p</a:t>
            </a:r>
            <a:r>
              <a:rPr lang="sr-Latn-CS" i="1" baseline="-25000" dirty="0"/>
              <a:t>1</a:t>
            </a:r>
            <a:r>
              <a:rPr lang="sr-Latn-CS" i="1" dirty="0"/>
              <a:t> od 2 na 3 dinara, pri nepromenjenom nominalnom dohotku (i pri nepromenjenoj ceni p</a:t>
            </a:r>
            <a:r>
              <a:rPr lang="sr-Latn-CS" i="1" baseline="-25000" dirty="0"/>
              <a:t>2</a:t>
            </a:r>
            <a:r>
              <a:rPr lang="sr-Latn-CS" i="1" dirty="0"/>
              <a:t>) dovodi do pada realnog dohotka. Potrošač više ne može da kupuje 25 jedinica proizvoda X</a:t>
            </a:r>
            <a:r>
              <a:rPr lang="sr-Latn-CS" i="1" baseline="-25000" dirty="0"/>
              <a:t>1</a:t>
            </a:r>
            <a:r>
              <a:rPr lang="sr-Latn-CS" i="1" dirty="0"/>
              <a:t> i 10 jedinica proizvoda X</a:t>
            </a:r>
            <a:r>
              <a:rPr lang="sr-Latn-CS" i="1" baseline="-25000" dirty="0"/>
              <a:t>2</a:t>
            </a:r>
            <a:r>
              <a:rPr lang="sr-Latn-CS" i="1" dirty="0"/>
              <a:t>. Drugim rečima, on mora da smanji potrošnju ili proizvoda X</a:t>
            </a:r>
            <a:r>
              <a:rPr lang="sr-Latn-CS" i="1" baseline="-25000" dirty="0"/>
              <a:t>1</a:t>
            </a:r>
            <a:r>
              <a:rPr lang="sr-Latn-CS" i="1" dirty="0"/>
              <a:t> ili proizvoda X</a:t>
            </a:r>
            <a:r>
              <a:rPr lang="sr-Latn-CS" i="1" baseline="-25000" dirty="0"/>
              <a:t>2</a:t>
            </a:r>
            <a:r>
              <a:rPr lang="sr-Latn-CS" i="1" dirty="0"/>
              <a:t> ili i proizvoda X</a:t>
            </a:r>
            <a:r>
              <a:rPr lang="sr-Latn-CS" i="1" baseline="-25000" dirty="0"/>
              <a:t>1</a:t>
            </a:r>
            <a:r>
              <a:rPr lang="sr-Latn-CS" i="1" dirty="0"/>
              <a:t> i X</a:t>
            </a:r>
            <a:r>
              <a:rPr lang="sr-Latn-CS" i="1" baseline="-25000" dirty="0"/>
              <a:t>2</a:t>
            </a:r>
            <a:r>
              <a:rPr lang="sr-Latn-CS" i="1" dirty="0"/>
              <a:t> istovremeno. Pretpostavimo, da smanjenje tražnje proizvoda X</a:t>
            </a:r>
            <a:r>
              <a:rPr lang="sr-Latn-CS" i="1" baseline="-25000" dirty="0"/>
              <a:t>2</a:t>
            </a:r>
            <a:r>
              <a:rPr lang="sr-Latn-CS" i="1" dirty="0"/>
              <a:t>, do kojeg (smanjenja) je došlo usled pada realnog dohotka, iznosi dve jedinice. Ovo smanjenje potrošnje proizvoda X</a:t>
            </a:r>
            <a:r>
              <a:rPr lang="sr-Latn-CS" i="1" baseline="-25000" dirty="0"/>
              <a:t>2</a:t>
            </a:r>
            <a:r>
              <a:rPr lang="sr-Latn-CS" i="1" dirty="0"/>
              <a:t> izazvano padom realnog dohotka (do pada realnog dohotka došlo je zbog porasta cene p</a:t>
            </a:r>
            <a:r>
              <a:rPr lang="sr-Latn-CS" i="1" baseline="-25000" dirty="0"/>
              <a:t>1</a:t>
            </a:r>
            <a:r>
              <a:rPr lang="sr-Latn-CS" i="1" dirty="0"/>
              <a:t>) zove se dohodni (ili indirektni)  efekat promene cene p</a:t>
            </a:r>
            <a:r>
              <a:rPr lang="sr-Latn-CS" i="1" baseline="-25000" dirty="0"/>
              <a:t>1</a:t>
            </a:r>
            <a:r>
              <a:rPr lang="sr-Latn-CS" i="1" dirty="0"/>
              <a:t>.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Latn-CS" i="1" dirty="0"/>
              <a:t>Drugo, do promena u tražnji za proizvodom X</a:t>
            </a:r>
            <a:r>
              <a:rPr lang="sr-Latn-CS" i="1" baseline="-25000" dirty="0"/>
              <a:t>2</a:t>
            </a:r>
            <a:r>
              <a:rPr lang="sr-Latn-CS" i="1" dirty="0"/>
              <a:t> dolazi zato što porast cene  p</a:t>
            </a:r>
            <a:r>
              <a:rPr lang="sr-Latn-CS" i="1" baseline="-25000" dirty="0"/>
              <a:t>1</a:t>
            </a:r>
            <a:r>
              <a:rPr lang="sr-Latn-CS" i="1" dirty="0"/>
              <a:t>, pri nepromenjenoj ceni  p</a:t>
            </a:r>
            <a:r>
              <a:rPr lang="sr-Latn-CS" i="1" baseline="-25000" dirty="0"/>
              <a:t>2</a:t>
            </a:r>
            <a:r>
              <a:rPr lang="sr-Latn-CS" i="1" dirty="0"/>
              <a:t>, dovodi istovremeno i do promene odnosa cena  p</a:t>
            </a:r>
            <a:r>
              <a:rPr lang="sr-Latn-CS" i="1" baseline="-25000" dirty="0"/>
              <a:t>1</a:t>
            </a:r>
            <a:r>
              <a:rPr lang="sr-Latn-CS" i="1" dirty="0"/>
              <a:t>/p</a:t>
            </a:r>
            <a:r>
              <a:rPr lang="sr-Latn-CS" i="1" baseline="-25000" dirty="0"/>
              <a:t>2</a:t>
            </a:r>
            <a:r>
              <a:rPr lang="sr-Latn-CS" i="1" dirty="0"/>
              <a:t>. Proizvod X</a:t>
            </a:r>
            <a:r>
              <a:rPr lang="sr-Latn-CS" i="1" baseline="-25000" dirty="0"/>
              <a:t>2</a:t>
            </a:r>
            <a:r>
              <a:rPr lang="sr-Latn-CS" i="1" dirty="0"/>
              <a:t> postao je sada relativno jeftiniji. Ako proizvodi X</a:t>
            </a:r>
            <a:r>
              <a:rPr lang="sr-Latn-CS" i="1" baseline="-25000" dirty="0"/>
              <a:t>1</a:t>
            </a:r>
            <a:r>
              <a:rPr lang="sr-Latn-CS" i="1" dirty="0"/>
              <a:t> i X</a:t>
            </a:r>
            <a:r>
              <a:rPr lang="sr-Latn-CS" i="1" baseline="-25000" dirty="0"/>
              <a:t>2</a:t>
            </a:r>
            <a:r>
              <a:rPr lang="sr-Latn-CS" i="1" dirty="0"/>
              <a:t> mogu da zadovolje istu potrebu (kao što je slučaj, recimo, sa svinjskim i goveđim mesom) potrošač će smanjiti potrošnju proizvoda X</a:t>
            </a:r>
            <a:r>
              <a:rPr lang="sr-Latn-CS" i="1" baseline="-25000" dirty="0"/>
              <a:t>1</a:t>
            </a:r>
            <a:r>
              <a:rPr lang="sr-Latn-CS" i="1" dirty="0"/>
              <a:t> (koji je postao relativno skuplji), a povećati potrošnju proizvoda X</a:t>
            </a:r>
            <a:r>
              <a:rPr lang="sr-Latn-CS" i="1" baseline="-25000" dirty="0"/>
              <a:t>2</a:t>
            </a:r>
            <a:r>
              <a:rPr lang="sr-Latn-CS" i="1" dirty="0"/>
              <a:t> (koji je postao relativno jeftiniji). Racionalni potrošač tako će postupiti (u cilju održanja životnog standarda na najjeftiniji način) čak i u slučaju nepromenjenog realnog dohotka. Zato pretpostavimo da je porast cene  p</a:t>
            </a:r>
            <a:r>
              <a:rPr lang="sr-Latn-CS" i="1" baseline="-25000" dirty="0"/>
              <a:t>1</a:t>
            </a:r>
            <a:r>
              <a:rPr lang="sr-Latn-CS" i="1" dirty="0"/>
              <a:t> od 2 na 3 dinara praćen porastom nominalnog dohotka za 25 dinara, tako da je njegov realni dohodak ostao nepromenjen, i da je tražnja proizvoda X</a:t>
            </a:r>
            <a:r>
              <a:rPr lang="sr-Latn-CS" i="1" baseline="-25000" dirty="0"/>
              <a:t>2</a:t>
            </a:r>
            <a:r>
              <a:rPr lang="sr-Latn-CS" i="1" dirty="0"/>
              <a:t>, zbog promene relativnog odnosa cena, povećana za 0,5 jedinica (promene u tražnji za proizvodom X</a:t>
            </a:r>
            <a:r>
              <a:rPr lang="sr-Latn-CS" i="1" baseline="-25000" dirty="0"/>
              <a:t>1</a:t>
            </a:r>
            <a:r>
              <a:rPr lang="sr-Latn-CS" i="1" dirty="0"/>
              <a:t> u ovom momentu nas ne interesuju). Ovaj porast tražnje proizvoda X</a:t>
            </a:r>
            <a:r>
              <a:rPr lang="sr-Latn-CS" i="1" baseline="-25000" dirty="0"/>
              <a:t>2</a:t>
            </a:r>
            <a:r>
              <a:rPr lang="sr-Latn-CS" i="1" dirty="0"/>
              <a:t> od 0,5 jedinica, koji je nastao zbog promene relativnog odnosa cena, pri nepromenjenom realnom dohotku zove se efekat supstitucije ili “čist” (od promena u realnom dohotku “očišćen”) efekat porasta cene  p</a:t>
            </a:r>
            <a:r>
              <a:rPr lang="sr-Latn-CS" i="1" baseline="-25000" dirty="0"/>
              <a:t>1</a:t>
            </a:r>
            <a:r>
              <a:rPr lang="sr-Latn-CS" i="1" dirty="0"/>
              <a:t> (ili direktni efekat promene cene).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Jednačina Sluckog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085847"/>
          </a:xfrm>
        </p:spPr>
        <p:txBody>
          <a:bodyPr>
            <a:normAutofit/>
          </a:bodyPr>
          <a:lstStyle/>
          <a:p>
            <a:r>
              <a:rPr lang="sr-Latn-CS" sz="2400" dirty="0"/>
              <a:t>U opštem slučaju, jednačina Sluckog koja izražava efekat promene cene proizvoda </a:t>
            </a:r>
            <a:r>
              <a:rPr lang="sr-Latn-CS" sz="2400" i="1" dirty="0"/>
              <a:t>X</a:t>
            </a:r>
            <a:r>
              <a:rPr lang="sr-Latn-CS" sz="2400" i="1" baseline="-25000" dirty="0"/>
              <a:t>i</a:t>
            </a:r>
            <a:r>
              <a:rPr lang="sr-Latn-CS" sz="2400" i="1" dirty="0"/>
              <a:t> </a:t>
            </a:r>
            <a:r>
              <a:rPr lang="sr-Latn-CS" sz="2400" dirty="0"/>
              <a:t>na tražnju proizvoda </a:t>
            </a:r>
            <a:r>
              <a:rPr lang="sr-Latn-CS" sz="2400" i="1" dirty="0"/>
              <a:t>X</a:t>
            </a:r>
            <a:r>
              <a:rPr lang="sr-Latn-CS" sz="2400" baseline="-25000" dirty="0"/>
              <a:t>k</a:t>
            </a:r>
            <a:r>
              <a:rPr lang="sr-Latn-CS" sz="2400" dirty="0"/>
              <a:t>, ima oblik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642910" y="2162559"/>
          <a:ext cx="2428892" cy="690177"/>
        </p:xfrm>
        <a:graphic>
          <a:graphicData uri="http://schemas.openxmlformats.org/presentationml/2006/ole">
            <p:oleObj spid="_x0000_s28673" name="Equation" r:id="rId3" imgW="1739900" imgH="4953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556337" y="2387084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dirty="0"/>
              <a:t>(</a:t>
            </a:r>
            <a:r>
              <a:rPr lang="sr-Latn-CS" i="1" dirty="0"/>
              <a:t>i</a:t>
            </a:r>
            <a:r>
              <a:rPr lang="sr-Latn-CS" dirty="0"/>
              <a:t>,</a:t>
            </a:r>
            <a:r>
              <a:rPr lang="sr-Latn-CS" i="1" dirty="0"/>
              <a:t>k</a:t>
            </a:r>
            <a:r>
              <a:rPr lang="sr-Latn-CS" dirty="0"/>
              <a:t> = 1,2,...,</a:t>
            </a:r>
            <a:r>
              <a:rPr lang="sr-Latn-CS" i="1" dirty="0"/>
              <a:t>n</a:t>
            </a:r>
            <a:r>
              <a:rPr lang="sr-Latn-CS" dirty="0"/>
              <a:t>)	</a:t>
            </a:r>
            <a:endParaRPr lang="en-US" dirty="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642910" y="3000378"/>
            <a:ext cx="1785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400" dirty="0"/>
              <a:t>odnosno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642910" y="3786196"/>
          <a:ext cx="2341083" cy="785818"/>
        </p:xfrm>
        <a:graphic>
          <a:graphicData uri="http://schemas.openxmlformats.org/presentationml/2006/ole">
            <p:oleObj spid="_x0000_s28676" name="Equation" r:id="rId4" imgW="1358900" imgH="457200" progId="Equation.3">
              <p:embed/>
            </p:oleObj>
          </a:graphicData>
        </a:graphic>
      </p:graphicFrame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643306" y="4000510"/>
            <a:ext cx="15001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  <a:tab pos="3060700" algn="l"/>
              </a:tabLst>
            </a:pP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sr-Latn-C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sr-Latn-C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</a:t>
            </a: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1,2,...,</a:t>
            </a:r>
            <a:r>
              <a:rPr kumimoji="0" lang="sr-Latn-C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sr-Latn-C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</a:t>
            </a:r>
            <a:endParaRPr kumimoji="0" lang="sr-Latn-C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Jednačina Sluckog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/>
              <a:t>Izraz na levoj strani jednačine predstavlja ukupan (“bruto”) efekat promene cene proizvoda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na tražnju proizvoda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. On može biti negativan, jednak nuli ili pozitivan, u zavisnosti od sistema preferencija potrošača, prirode međusobnih odnosa proizvoda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i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 u potrošnji, kao i od elastičnosti potrošnje u odnosu na dohodak i cene.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2871797"/>
          </a:xfrm>
        </p:spPr>
        <p:txBody>
          <a:bodyPr>
            <a:normAutofit fontScale="55000" lnSpcReduction="20000"/>
          </a:bodyPr>
          <a:lstStyle/>
          <a:p>
            <a:r>
              <a:rPr lang="sr-Latn-CS" dirty="0"/>
              <a:t>Svrha teorije ponašanja potrošača odnosno teorije potrošačke tražnje jeste da odgovori na </a:t>
            </a:r>
            <a:r>
              <a:rPr lang="sr-Latn-CS" u="sng" dirty="0">
                <a:solidFill>
                  <a:srgbClr val="FF0000"/>
                </a:solidFill>
              </a:rPr>
              <a:t>pitanje kako će potrošač alocirati svoj dohodak na kupovinu  </a:t>
            </a:r>
            <a:r>
              <a:rPr lang="sr-Latn-CS" i="1" u="sng" dirty="0">
                <a:solidFill>
                  <a:srgbClr val="FF0000"/>
                </a:solidFill>
              </a:rPr>
              <a:t>n</a:t>
            </a:r>
            <a:r>
              <a:rPr lang="sr-Latn-CS" u="sng" dirty="0">
                <a:solidFill>
                  <a:srgbClr val="FF0000"/>
                </a:solidFill>
              </a:rPr>
              <a:t>  proizvoda, odnosno kako će se formirati potrošačka tražnja.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b="1" u="sng" dirty="0">
                <a:solidFill>
                  <a:srgbClr val="FF0000"/>
                </a:solidFill>
              </a:rPr>
              <a:t> Osnovni problem sastoji se u određivanju optimalne strukture potrošnje, tj. u iznalaženju onog budžeta roba koji pri datom dohotku potrošača i postojećoj tržišnoj konstelaciji cena omogućava maksimalni nivo zadovoljenja potreba. 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dirty="0"/>
              <a:t>Matematički, problem se svodi na rešavanje zadatka uslovnog maksimuma: od svih kombinacija količina roba koje zadovoljavaju ograničenje (25) treba naći onu kombinaciju koja obezbeđuje maksimum funkcije (16).</a:t>
            </a:r>
            <a:endParaRPr lang="en-US" dirty="0"/>
          </a:p>
          <a:p>
            <a:r>
              <a:rPr lang="sr-Latn-CS" b="1" u="sng" dirty="0"/>
              <a:t>Uslovni maksimum funkcije (16) poklapa se sa apsolutnim maksimumom Lagranžeove (Lagrange) funkcije:</a:t>
            </a:r>
            <a:endParaRPr lang="en-US" b="1" u="sng" dirty="0"/>
          </a:p>
          <a:p>
            <a:pPr>
              <a:buNone/>
            </a:pP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071670" y="3929072"/>
          <a:ext cx="4743461" cy="642939"/>
        </p:xfrm>
        <a:graphic>
          <a:graphicData uri="http://schemas.openxmlformats.org/presentationml/2006/ole">
            <p:oleObj spid="_x0000_s1025" name="Equation" r:id="rId3" imgW="3162300" imgH="431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34"/>
            <a:ext cx="8229600" cy="4308889"/>
          </a:xfrm>
        </p:spPr>
        <p:txBody>
          <a:bodyPr>
            <a:normAutofit fontScale="70000" lnSpcReduction="20000"/>
          </a:bodyPr>
          <a:lstStyle/>
          <a:p>
            <a:r>
              <a:rPr lang="sr-Latn-CS" dirty="0"/>
              <a:t>Prvi izraz na desnoj strani </a:t>
            </a:r>
            <a:r>
              <a:rPr lang="sr-Latn-CS" dirty="0" smtClean="0"/>
              <a:t>jednačine</a:t>
            </a:r>
            <a:r>
              <a:rPr lang="en-US" dirty="0" smtClean="0"/>
              <a:t>                 </a:t>
            </a:r>
            <a:r>
              <a:rPr lang="sr-Latn-CS" dirty="0" smtClean="0"/>
              <a:t> </a:t>
            </a:r>
            <a:r>
              <a:rPr lang="sr-Latn-CS" dirty="0"/>
              <a:t>(gde je x</a:t>
            </a:r>
            <a:r>
              <a:rPr lang="sr-Latn-CS" baseline="-25000" dirty="0"/>
              <a:t>i</a:t>
            </a:r>
            <a:r>
              <a:rPr lang="sr-Latn-CS" dirty="0"/>
              <a:t> optimalna količina potrošnje proizvoda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), označava – da ponovimo – </a:t>
            </a:r>
            <a:r>
              <a:rPr lang="sr-Latn-CS" i="1" dirty="0"/>
              <a:t>dohodni efekat</a:t>
            </a:r>
            <a:r>
              <a:rPr lang="sr-Latn-CS" dirty="0"/>
              <a:t>, tj. promenu u tražnji </a:t>
            </a:r>
            <a:r>
              <a:rPr lang="sr-Latn-CS" i="1" dirty="0"/>
              <a:t>k</a:t>
            </a:r>
            <a:r>
              <a:rPr lang="sr-Latn-CS" dirty="0"/>
              <a:t>-tog proizvoda, prouzrokovanu smanjenjem realnog dohotka, do kojeg (smanjenja realnog dohotka) je došlo usled porasta cene </a:t>
            </a:r>
            <a:r>
              <a:rPr lang="sr-Latn-CS" i="1" dirty="0"/>
              <a:t>i</a:t>
            </a:r>
            <a:r>
              <a:rPr lang="sr-Latn-CS" dirty="0"/>
              <a:t>-tog proizvoda. </a:t>
            </a:r>
            <a:endParaRPr lang="en-US" dirty="0"/>
          </a:p>
          <a:p>
            <a:r>
              <a:rPr lang="sr-Latn-CS" dirty="0"/>
              <a:t>U opštem slučaju (kada je </a:t>
            </a:r>
            <a:r>
              <a:rPr lang="sr-Latn-CS" i="1" dirty="0"/>
              <a:t>k</a:t>
            </a:r>
            <a:r>
              <a:rPr lang="sr-Latn-CS" dirty="0"/>
              <a:t>-ti proizvod “normalan”) imamo da je (</a:t>
            </a:r>
            <a:r>
              <a:rPr lang="sr-Latn-CS" dirty="0">
                <a:sym typeface="Symbol"/>
              </a:rPr>
              <a:t>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/</a:t>
            </a:r>
            <a:r>
              <a:rPr lang="sr-Latn-CS" dirty="0">
                <a:sym typeface="Symbol"/>
              </a:rPr>
              <a:t></a:t>
            </a:r>
            <a:r>
              <a:rPr lang="sr-Latn-CS" i="1" dirty="0"/>
              <a:t>m</a:t>
            </a:r>
            <a:r>
              <a:rPr lang="sr-Latn-CS" dirty="0"/>
              <a:t>) &gt; 0, zbog čega je dohodni efekat </a:t>
            </a:r>
            <a:r>
              <a:rPr lang="en-US" dirty="0" smtClean="0"/>
              <a:t>                  </a:t>
            </a:r>
            <a:r>
              <a:rPr lang="sr-Latn-CS" dirty="0" smtClean="0"/>
              <a:t>negativan</a:t>
            </a:r>
            <a:r>
              <a:rPr lang="sr-Latn-CS" dirty="0"/>
              <a:t>, što znači da smanjenje realnog dohotka, nastalo usled porasta cene </a:t>
            </a:r>
            <a:r>
              <a:rPr lang="sr-Latn-CS" i="1" dirty="0"/>
              <a:t>i</a:t>
            </a:r>
            <a:r>
              <a:rPr lang="sr-Latn-CS" dirty="0"/>
              <a:t>-tog proizvoda, dovodi do smanjenja tražnje za </a:t>
            </a:r>
            <a:r>
              <a:rPr lang="sr-Latn-CS" i="1" dirty="0"/>
              <a:t>k</a:t>
            </a:r>
            <a:r>
              <a:rPr lang="sr-Latn-CS" dirty="0"/>
              <a:t>-tim proizvodom. Primetimo da dohodni efekat zavisi od obima ostvarene potrošnje (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), granične korisnosti novca (λ, koja zavisi od visine dohotka), i od skale preferencija potrošača (koja je opisana matricom </a:t>
            </a:r>
            <a:r>
              <a:rPr lang="sr-Latn-CS" b="1" i="1" dirty="0"/>
              <a:t>U</a:t>
            </a:r>
            <a:r>
              <a:rPr lang="sr-Latn-CS" dirty="0"/>
              <a:t>).</a:t>
            </a:r>
            <a:endParaRPr lang="en-US" dirty="0"/>
          </a:p>
          <a:p>
            <a:endParaRPr 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5000628" y="285734"/>
          <a:ext cx="1000125" cy="276225"/>
        </p:xfrm>
        <a:graphic>
          <a:graphicData uri="http://schemas.openxmlformats.org/presentationml/2006/ole">
            <p:oleObj spid="_x0000_s31745" r:id="rId3" imgW="1002865" imgH="279279" progId="">
              <p:embed/>
            </p:oleObj>
          </a:graphicData>
        </a:graphic>
      </p:graphicFrame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5715008" y="2000246"/>
          <a:ext cx="1000125" cy="276225"/>
        </p:xfrm>
        <a:graphic>
          <a:graphicData uri="http://schemas.openxmlformats.org/presentationml/2006/ole">
            <p:oleObj spid="_x0000_s31747" r:id="rId4" imgW="1002865" imgH="279279" progId="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Jednačina Sluckog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200151"/>
            <a:ext cx="8543956" cy="3394472"/>
          </a:xfrm>
        </p:spPr>
        <p:txBody>
          <a:bodyPr>
            <a:normAutofit fontScale="92500" lnSpcReduction="20000"/>
          </a:bodyPr>
          <a:lstStyle/>
          <a:p>
            <a:r>
              <a:rPr lang="sr-Latn-CS" dirty="0"/>
              <a:t>U slučaju kada je proizvod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 “inferioran” izraz </a:t>
            </a:r>
            <a:r>
              <a:rPr lang="sr-Latn-CS" dirty="0">
                <a:sym typeface="Symbol"/>
              </a:rPr>
              <a:t>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/</a:t>
            </a:r>
            <a:r>
              <a:rPr lang="sr-Latn-CS" dirty="0">
                <a:sym typeface="Symbol"/>
              </a:rPr>
              <a:t></a:t>
            </a:r>
            <a:r>
              <a:rPr lang="sr-Latn-CS" i="1" dirty="0"/>
              <a:t>m</a:t>
            </a:r>
            <a:r>
              <a:rPr lang="sr-Latn-CS" dirty="0"/>
              <a:t> je negativan, usled čega je dohodni </a:t>
            </a:r>
            <a:r>
              <a:rPr lang="sr-Latn-CS" dirty="0" smtClean="0"/>
              <a:t>efekat</a:t>
            </a:r>
            <a:r>
              <a:rPr lang="en-US" dirty="0" smtClean="0"/>
              <a:t>                  </a:t>
            </a:r>
            <a:r>
              <a:rPr lang="sr-Latn-CS" dirty="0" smtClean="0"/>
              <a:t>  </a:t>
            </a:r>
            <a:r>
              <a:rPr lang="en-US" dirty="0" smtClean="0"/>
              <a:t>       </a:t>
            </a:r>
            <a:r>
              <a:rPr lang="en-US" dirty="0" err="1" smtClean="0">
                <a:solidFill>
                  <a:schemeClr val="bg1"/>
                </a:solidFill>
              </a:rPr>
              <a:t>ggg</a:t>
            </a:r>
            <a:r>
              <a:rPr lang="en-US" dirty="0" smtClean="0"/>
              <a:t>            </a:t>
            </a:r>
            <a:r>
              <a:rPr lang="sr-Latn-CS" dirty="0" smtClean="0"/>
              <a:t>pozitivna </a:t>
            </a:r>
            <a:r>
              <a:rPr lang="sr-Latn-CS" dirty="0"/>
              <a:t>veličina.</a:t>
            </a:r>
            <a:endParaRPr lang="en-US" dirty="0"/>
          </a:p>
          <a:p>
            <a:r>
              <a:rPr lang="sr-Latn-CS" dirty="0"/>
              <a:t>Drugi izraz na desnoj strani jednačine Sluckog, </a:t>
            </a:r>
            <a:r>
              <a:rPr lang="en-US" dirty="0" smtClean="0"/>
              <a:t>       </a:t>
            </a:r>
            <a:r>
              <a:rPr lang="sr-Latn-CS" dirty="0" smtClean="0"/>
              <a:t> </a:t>
            </a:r>
            <a:r>
              <a:rPr lang="sr-Latn-CS" dirty="0"/>
              <a:t>predstavlja čist (neto) </a:t>
            </a:r>
            <a:r>
              <a:rPr lang="sr-Latn-CS" i="1" dirty="0"/>
              <a:t>efekat supstitucije</a:t>
            </a:r>
            <a:r>
              <a:rPr lang="sr-Latn-CS" dirty="0"/>
              <a:t>, tj. promenu (“supstituciju”) tražnje </a:t>
            </a:r>
            <a:r>
              <a:rPr lang="sr-Latn-CS" i="1" dirty="0"/>
              <a:t>k</a:t>
            </a:r>
            <a:r>
              <a:rPr lang="sr-Latn-CS" dirty="0"/>
              <a:t>-tog proizvoda, prouzrokovanu porastom cene </a:t>
            </a:r>
            <a:r>
              <a:rPr lang="sr-Latn-CS" i="1" dirty="0"/>
              <a:t>i</a:t>
            </a:r>
            <a:r>
              <a:rPr lang="sr-Latn-CS" dirty="0"/>
              <a:t>-tog proizvoda, pri nepromenjenom realnom dohotku potrošača.</a:t>
            </a:r>
            <a:endParaRPr lang="en-US" dirty="0"/>
          </a:p>
          <a:p>
            <a:endParaRPr lang="en-US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642910" y="2000246"/>
          <a:ext cx="1500198" cy="315688"/>
        </p:xfrm>
        <a:graphic>
          <a:graphicData uri="http://schemas.openxmlformats.org/presentationml/2006/ole">
            <p:oleObj spid="_x0000_s33793" r:id="rId3" imgW="1002865" imgH="279279" progId="">
              <p:embed/>
            </p:oleObj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7715272" y="2428874"/>
          <a:ext cx="1428728" cy="357190"/>
        </p:xfrm>
        <a:graphic>
          <a:graphicData uri="http://schemas.openxmlformats.org/presentationml/2006/ole">
            <p:oleObj spid="_x0000_s33795" r:id="rId4" imgW="952087" imgH="279279" progId="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72"/>
            <a:ext cx="8229600" cy="4643469"/>
          </a:xfrm>
        </p:spPr>
        <p:txBody>
          <a:bodyPr>
            <a:normAutofit fontScale="47500" lnSpcReduction="20000"/>
          </a:bodyPr>
          <a:lstStyle/>
          <a:p>
            <a:r>
              <a:rPr lang="sr-Latn-CS" dirty="0"/>
              <a:t>Znak supstitucionog efekta </a:t>
            </a:r>
            <a:r>
              <a:rPr lang="sr-Latn-CS" i="1" dirty="0"/>
              <a:t>S</a:t>
            </a:r>
            <a:r>
              <a:rPr lang="sr-Latn-CS" baseline="-25000" dirty="0"/>
              <a:t>ik</a:t>
            </a:r>
            <a:r>
              <a:rPr lang="sr-Latn-CS" dirty="0"/>
              <a:t>, za </a:t>
            </a:r>
            <a:r>
              <a:rPr lang="sr-Latn-CS" i="1" dirty="0"/>
              <a:t>i </a:t>
            </a:r>
            <a:r>
              <a:rPr lang="sr-Latn-CS" dirty="0"/>
              <a:t>≠ </a:t>
            </a:r>
            <a:r>
              <a:rPr lang="sr-Latn-CS" i="1" dirty="0"/>
              <a:t>k</a:t>
            </a:r>
            <a:r>
              <a:rPr lang="sr-Latn-CS" dirty="0"/>
              <a:t>, omogućava nam da sagledamo međusobni odnos proizvoda u procesu potrošnje, tj. da utvrdimo da li su proizvodi supstituti, komplementarni jedni drugima ili nezavisni: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lvl="0"/>
            <a:r>
              <a:rPr lang="sr-Latn-CS" dirty="0"/>
              <a:t>Ako je </a:t>
            </a:r>
            <a:r>
              <a:rPr lang="sr-Latn-CS" i="1" dirty="0"/>
              <a:t>S</a:t>
            </a:r>
            <a:r>
              <a:rPr lang="sr-Latn-CS" baseline="-25000" dirty="0"/>
              <a:t>ik</a:t>
            </a:r>
            <a:r>
              <a:rPr lang="sr-Latn-CS" dirty="0"/>
              <a:t> &gt; 0, proizvod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i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 su </a:t>
            </a:r>
            <a:r>
              <a:rPr lang="sr-Latn-CS" i="1" dirty="0"/>
              <a:t>supstituti</a:t>
            </a:r>
            <a:r>
              <a:rPr lang="sr-Latn-CS" dirty="0"/>
              <a:t>, tj. konkurenti u zadovoljenju iste potrebe, jer pri kompenzatornom povećanju cene </a:t>
            </a:r>
            <a:r>
              <a:rPr lang="sr-Latn-CS" i="1" dirty="0"/>
              <a:t>p</a:t>
            </a:r>
            <a:r>
              <a:rPr lang="sr-Latn-CS" baseline="-25000" dirty="0"/>
              <a:t>i</a:t>
            </a:r>
            <a:r>
              <a:rPr lang="sr-Latn-CS" i="1" dirty="0"/>
              <a:t> </a:t>
            </a:r>
            <a:r>
              <a:rPr lang="sr-Latn-CS" dirty="0"/>
              <a:t>raste tražnja (potrošnja) proizvoda </a:t>
            </a:r>
            <a:r>
              <a:rPr lang="sr-Latn-CS" i="1" dirty="0"/>
              <a:t>X</a:t>
            </a:r>
            <a:r>
              <a:rPr lang="sr-Latn-CS" i="1" baseline="-25000" dirty="0"/>
              <a:t>k</a:t>
            </a:r>
            <a:r>
              <a:rPr lang="sr-Latn-CS" dirty="0"/>
              <a:t>.</a:t>
            </a:r>
            <a:endParaRPr lang="en-US" dirty="0"/>
          </a:p>
          <a:p>
            <a:pPr>
              <a:buNone/>
            </a:pPr>
            <a:r>
              <a:rPr lang="sr-Latn-CS" dirty="0"/>
              <a:t> </a:t>
            </a:r>
            <a:endParaRPr lang="en-US" dirty="0"/>
          </a:p>
          <a:p>
            <a:pPr lvl="0"/>
            <a:r>
              <a:rPr lang="sr-Latn-CS" dirty="0"/>
              <a:t>Kada je </a:t>
            </a:r>
            <a:r>
              <a:rPr lang="sr-Latn-CS" i="1" dirty="0"/>
              <a:t>S</a:t>
            </a:r>
            <a:r>
              <a:rPr lang="sr-Latn-CS" baseline="-25000" dirty="0"/>
              <a:t>ik</a:t>
            </a:r>
            <a:r>
              <a:rPr lang="sr-Latn-CS" dirty="0"/>
              <a:t> &lt; 0, tada sa kompenzatornim povećanjem cene </a:t>
            </a:r>
            <a:r>
              <a:rPr lang="sr-Latn-CS" i="1" dirty="0"/>
              <a:t>p</a:t>
            </a:r>
            <a:r>
              <a:rPr lang="sr-Latn-CS" baseline="-25000" dirty="0"/>
              <a:t>i</a:t>
            </a:r>
            <a:r>
              <a:rPr lang="sr-Latn-CS" dirty="0"/>
              <a:t> opada potrošnja proizvoda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. Proizvodi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i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 su </a:t>
            </a:r>
            <a:r>
              <a:rPr lang="sr-Latn-CS" i="1" dirty="0"/>
              <a:t>komplementarni</a:t>
            </a:r>
            <a:r>
              <a:rPr lang="sr-Latn-CS" dirty="0"/>
              <a:t> (dopunjuju se u zadovoljenju iste potrebe).</a:t>
            </a:r>
            <a:endParaRPr lang="en-US" dirty="0"/>
          </a:p>
          <a:p>
            <a:endParaRPr lang="en-US" dirty="0"/>
          </a:p>
          <a:p>
            <a:pPr lvl="0"/>
            <a:r>
              <a:rPr lang="sr-Latn-CS" dirty="0" smtClean="0"/>
              <a:t>Ukoliko </a:t>
            </a:r>
            <a:r>
              <a:rPr lang="sr-Latn-CS" dirty="0"/>
              <a:t>je </a:t>
            </a:r>
            <a:r>
              <a:rPr lang="sr-Latn-CS" i="1" dirty="0"/>
              <a:t>S</a:t>
            </a:r>
            <a:r>
              <a:rPr lang="sr-Latn-CS" baseline="-25000" dirty="0"/>
              <a:t>ik</a:t>
            </a:r>
            <a:r>
              <a:rPr lang="sr-Latn-CS" dirty="0"/>
              <a:t> = 0, potrošnja </a:t>
            </a:r>
            <a:r>
              <a:rPr lang="sr-Latn-CS" i="1" dirty="0"/>
              <a:t>k</a:t>
            </a:r>
            <a:r>
              <a:rPr lang="sr-Latn-CS" dirty="0"/>
              <a:t>-tog proizvoda ne zavisi od cene </a:t>
            </a:r>
            <a:r>
              <a:rPr lang="sr-Latn-CS" i="1" dirty="0"/>
              <a:t>i</a:t>
            </a:r>
            <a:r>
              <a:rPr lang="sr-Latn-CS" dirty="0"/>
              <a:t>-tog proizvoda, a za proizvode </a:t>
            </a:r>
            <a:r>
              <a:rPr lang="sr-Latn-CS" i="1" dirty="0"/>
              <a:t>X</a:t>
            </a:r>
            <a:r>
              <a:rPr lang="sr-Latn-CS" baseline="-25000" dirty="0"/>
              <a:t>i</a:t>
            </a:r>
            <a:r>
              <a:rPr lang="sr-Latn-CS" dirty="0"/>
              <a:t> i </a:t>
            </a:r>
            <a:r>
              <a:rPr lang="sr-Latn-CS" i="1" dirty="0"/>
              <a:t>X</a:t>
            </a:r>
            <a:r>
              <a:rPr lang="sr-Latn-CS" baseline="-25000" dirty="0"/>
              <a:t>k</a:t>
            </a:r>
            <a:r>
              <a:rPr lang="sr-Latn-CS" dirty="0"/>
              <a:t> kažemo da su </a:t>
            </a:r>
            <a:r>
              <a:rPr lang="sr-Latn-CS" i="1" dirty="0"/>
              <a:t>nezavisni</a:t>
            </a:r>
            <a:r>
              <a:rPr lang="sr-Latn-CS" dirty="0"/>
              <a:t> u potrošnji.</a:t>
            </a:r>
            <a:endParaRPr lang="en-US" dirty="0"/>
          </a:p>
          <a:p>
            <a:pPr lvl="0"/>
            <a:endParaRPr lang="en-US" dirty="0"/>
          </a:p>
          <a:p>
            <a:r>
              <a:rPr lang="sr-Latn-CS" dirty="0"/>
              <a:t>Ako je </a:t>
            </a:r>
            <a:r>
              <a:rPr lang="sr-Latn-CS" i="1" dirty="0"/>
              <a:t>i</a:t>
            </a:r>
            <a:r>
              <a:rPr lang="sr-Latn-CS" dirty="0"/>
              <a:t> = </a:t>
            </a:r>
            <a:r>
              <a:rPr lang="sr-Latn-CS" i="1" dirty="0"/>
              <a:t>k</a:t>
            </a:r>
            <a:r>
              <a:rPr lang="sr-Latn-CS" dirty="0"/>
              <a:t>, tada je supstitucioni efekat </a:t>
            </a:r>
            <a:r>
              <a:rPr lang="sr-Latn-CS" i="1" dirty="0"/>
              <a:t>S</a:t>
            </a:r>
            <a:r>
              <a:rPr lang="sr-Latn-CS" baseline="-25000" dirty="0"/>
              <a:t>ii</a:t>
            </a:r>
            <a:r>
              <a:rPr lang="sr-Latn-CS" dirty="0"/>
              <a:t> uvek negativan (ovaj rezultat poznat je u literaturi pod nazivom </a:t>
            </a:r>
            <a:r>
              <a:rPr lang="sr-Latn-CS" i="1" dirty="0"/>
              <a:t>teorema Sluckog</a:t>
            </a:r>
            <a:r>
              <a:rPr lang="sr-Latn-CS" dirty="0"/>
              <a:t>).</a:t>
            </a:r>
            <a:endParaRPr lang="en-US" dirty="0"/>
          </a:p>
          <a:p>
            <a:endParaRPr lang="en-US" dirty="0"/>
          </a:p>
          <a:p>
            <a:r>
              <a:rPr lang="sr-Latn-CS" dirty="0"/>
              <a:t>Ukoliko se budžet roba sastoji samo od dva proizvoda, tada je </a:t>
            </a:r>
            <a:br>
              <a:rPr lang="sr-Latn-CS" dirty="0"/>
            </a:br>
            <a:r>
              <a:rPr lang="sr-Latn-CS" i="1" dirty="0"/>
              <a:t>S</a:t>
            </a:r>
            <a:r>
              <a:rPr lang="sr-Latn-CS" baseline="-25000" dirty="0"/>
              <a:t>12</a:t>
            </a:r>
            <a:r>
              <a:rPr lang="sr-Latn-CS" dirty="0"/>
              <a:t> = </a:t>
            </a:r>
            <a:r>
              <a:rPr lang="sr-Latn-CS" i="1" dirty="0"/>
              <a:t>S</a:t>
            </a:r>
            <a:r>
              <a:rPr lang="sr-Latn-CS" baseline="-25000" dirty="0"/>
              <a:t>21</a:t>
            </a:r>
            <a:r>
              <a:rPr lang="sr-Latn-CS" dirty="0"/>
              <a:t> &gt; 0, tj. tada su proizvodi </a:t>
            </a:r>
            <a:r>
              <a:rPr lang="sr-Latn-CS" i="1" dirty="0"/>
              <a:t>X</a:t>
            </a:r>
            <a:r>
              <a:rPr lang="sr-Latn-CS" baseline="-25000" dirty="0"/>
              <a:t>1</a:t>
            </a:r>
            <a:r>
              <a:rPr lang="sr-Latn-CS" dirty="0"/>
              <a:t> i </a:t>
            </a:r>
            <a:r>
              <a:rPr lang="sr-Latn-CS" i="1" dirty="0"/>
              <a:t>X</a:t>
            </a:r>
            <a:r>
              <a:rPr lang="sr-Latn-CS" baseline="-25000" dirty="0"/>
              <a:t>2</a:t>
            </a:r>
            <a:r>
              <a:rPr lang="sr-Latn-CS" dirty="0"/>
              <a:t> nužno supstituti</a:t>
            </a:r>
            <a:r>
              <a:rPr lang="sr-Latn-C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Jednačina Sluckog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943103"/>
          </a:xfrm>
        </p:spPr>
        <p:txBody>
          <a:bodyPr>
            <a:normAutofit/>
          </a:bodyPr>
          <a:lstStyle/>
          <a:p>
            <a:r>
              <a:rPr lang="sr-Latn-CS" sz="1500" dirty="0"/>
              <a:t>Na osnovu prethodnih razmatranja možemo zaključiti sledeće: </a:t>
            </a:r>
            <a:r>
              <a:rPr lang="sr-Latn-CS" sz="1500" u="sng" dirty="0">
                <a:solidFill>
                  <a:srgbClr val="FF0000"/>
                </a:solidFill>
              </a:rPr>
              <a:t>Ako je proizvod </a:t>
            </a:r>
            <a:r>
              <a:rPr lang="sr-Latn-CS" sz="1500" i="1" u="sng" dirty="0">
                <a:solidFill>
                  <a:srgbClr val="FF0000"/>
                </a:solidFill>
              </a:rPr>
              <a:t>X</a:t>
            </a:r>
            <a:r>
              <a:rPr lang="sr-Latn-CS" sz="1500" u="sng" baseline="-25000" dirty="0">
                <a:solidFill>
                  <a:srgbClr val="FF0000"/>
                </a:solidFill>
              </a:rPr>
              <a:t>k</a:t>
            </a:r>
            <a:r>
              <a:rPr lang="sr-Latn-CS" sz="1500" u="sng" dirty="0">
                <a:solidFill>
                  <a:srgbClr val="FF0000"/>
                </a:solidFill>
              </a:rPr>
              <a:t> normalan (sa stanovišta načina na koji dohodak utiče na potrošnju), negativni dohodni efekat može biti pojačan ili oslabljen u zavisnosti od toga da li su proizvodi </a:t>
            </a:r>
            <a:r>
              <a:rPr lang="sr-Latn-CS" sz="1500" i="1" u="sng" dirty="0">
                <a:solidFill>
                  <a:srgbClr val="FF0000"/>
                </a:solidFill>
              </a:rPr>
              <a:t>X</a:t>
            </a:r>
            <a:r>
              <a:rPr lang="sr-Latn-CS" sz="1500" u="sng" baseline="-25000" dirty="0">
                <a:solidFill>
                  <a:srgbClr val="FF0000"/>
                </a:solidFill>
              </a:rPr>
              <a:t>i</a:t>
            </a:r>
            <a:r>
              <a:rPr lang="sr-Latn-CS" sz="1500" u="sng" dirty="0">
                <a:solidFill>
                  <a:srgbClr val="FF0000"/>
                </a:solidFill>
              </a:rPr>
              <a:t> i </a:t>
            </a:r>
            <a:r>
              <a:rPr lang="sr-Latn-CS" sz="1500" i="1" u="sng" dirty="0">
                <a:solidFill>
                  <a:srgbClr val="FF0000"/>
                </a:solidFill>
              </a:rPr>
              <a:t>X</a:t>
            </a:r>
            <a:r>
              <a:rPr lang="sr-Latn-CS" sz="1500" u="sng" baseline="-25000" dirty="0">
                <a:solidFill>
                  <a:srgbClr val="FF0000"/>
                </a:solidFill>
              </a:rPr>
              <a:t>k</a:t>
            </a:r>
            <a:r>
              <a:rPr lang="sr-Latn-CS" sz="1500" u="sng" dirty="0">
                <a:solidFill>
                  <a:srgbClr val="FF0000"/>
                </a:solidFill>
              </a:rPr>
              <a:t> komplementarni ili supstituti u procesu potrošnje.</a:t>
            </a:r>
            <a:endParaRPr lang="en-US" sz="1500" u="sng" dirty="0">
              <a:solidFill>
                <a:srgbClr val="FF0000"/>
              </a:solidFill>
            </a:endParaRPr>
          </a:p>
          <a:p>
            <a:endParaRPr lang="en-US" sz="1500" dirty="0"/>
          </a:p>
          <a:p>
            <a:r>
              <a:rPr lang="sr-Latn-CS" sz="1500" dirty="0"/>
              <a:t>Da bi se utvrdile numeričke vrednosti dohodnog efekta i efekta supstitucije jednačina Sluckog izražava se i na sledeći način: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2857488" y="3038755"/>
          <a:ext cx="2928958" cy="918889"/>
        </p:xfrm>
        <a:graphic>
          <a:graphicData uri="http://schemas.openxmlformats.org/presentationml/2006/ole">
            <p:oleObj spid="_x0000_s34817" name="Equation" r:id="rId3" imgW="1459866" imgH="457002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5786" y="3929072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1500" dirty="0"/>
              <a:t>gde je λ granična korisnost novca; </a:t>
            </a:r>
            <a:endParaRPr lang="en-US" sz="1500" dirty="0"/>
          </a:p>
          <a:p>
            <a:r>
              <a:rPr lang="sr-Latn-CS" sz="1500" dirty="0"/>
              <a:t>determinanta matrice </a:t>
            </a:r>
            <a:r>
              <a:rPr lang="sr-Latn-CS" sz="1500" b="1" i="1" dirty="0"/>
              <a:t>U</a:t>
            </a:r>
            <a:r>
              <a:rPr lang="sr-Latn-CS" sz="1500" dirty="0"/>
              <a:t>;</a:t>
            </a:r>
            <a:endParaRPr lang="en-US" sz="1500" dirty="0"/>
          </a:p>
          <a:p>
            <a:r>
              <a:rPr lang="sr-Latn-CS" sz="1500" dirty="0"/>
              <a:t> </a:t>
            </a:r>
            <a:r>
              <a:rPr lang="sr-Latn-CS" sz="1500" i="1" dirty="0"/>
              <a:t>U</a:t>
            </a:r>
            <a:r>
              <a:rPr lang="sr-Latn-CS" sz="1500" baseline="-25000" dirty="0"/>
              <a:t>k</a:t>
            </a:r>
            <a:r>
              <a:rPr lang="sr-Latn-CS" sz="1500" dirty="0"/>
              <a:t>, odnosno </a:t>
            </a:r>
            <a:r>
              <a:rPr lang="sr-Latn-CS" sz="1500" i="1" dirty="0"/>
              <a:t>U</a:t>
            </a:r>
            <a:r>
              <a:rPr lang="sr-Latn-CS" sz="1500" baseline="-25000" dirty="0"/>
              <a:t>ik</a:t>
            </a:r>
            <a:r>
              <a:rPr lang="sr-Latn-CS" sz="1500" dirty="0"/>
              <a:t> algebarski komplement (kofaktor) elementa </a:t>
            </a:r>
            <a:r>
              <a:rPr lang="sr-Latn-CS" sz="1500" i="1" dirty="0"/>
              <a:t>u</a:t>
            </a:r>
            <a:r>
              <a:rPr lang="sr-Latn-CS" sz="1500" baseline="-25000" dirty="0"/>
              <a:t>k</a:t>
            </a:r>
            <a:r>
              <a:rPr lang="sr-Latn-CS" sz="1500" dirty="0"/>
              <a:t>, odnosno </a:t>
            </a:r>
            <a:r>
              <a:rPr lang="sr-Latn-CS" sz="1500" i="1" dirty="0"/>
              <a:t>u</a:t>
            </a:r>
            <a:r>
              <a:rPr lang="sr-Latn-CS" sz="1500" baseline="-25000" dirty="0"/>
              <a:t>ik</a:t>
            </a:r>
            <a:r>
              <a:rPr lang="sr-Latn-CS" sz="1500" dirty="0"/>
              <a:t> determinante matrice </a:t>
            </a:r>
            <a:r>
              <a:rPr lang="sr-Latn-CS" sz="1500" i="1" dirty="0"/>
              <a:t>U</a:t>
            </a:r>
            <a:r>
              <a:rPr lang="sr-Latn-CS" sz="1500" dirty="0"/>
              <a:t>, a </a:t>
            </a:r>
            <a:endParaRPr lang="en-US" sz="1500" dirty="0"/>
          </a:p>
          <a:p>
            <a:r>
              <a:rPr lang="sr-Latn-CS" sz="1500" i="1" dirty="0"/>
              <a:t>x</a:t>
            </a:r>
            <a:r>
              <a:rPr lang="sr-Latn-CS" sz="1500" baseline="-25000" dirty="0"/>
              <a:t>i</a:t>
            </a:r>
            <a:r>
              <a:rPr lang="sr-Latn-CS" sz="1500" dirty="0"/>
              <a:t> </a:t>
            </a:r>
            <a:r>
              <a:rPr lang="sr-Latn-CS" sz="1500" i="1" dirty="0"/>
              <a:t>i</a:t>
            </a:r>
            <a:r>
              <a:rPr lang="sr-Latn-CS" sz="1500" dirty="0"/>
              <a:t>-ta komponenta optimalnog budžeta roba.</a:t>
            </a:r>
            <a:endParaRPr lang="en-US" sz="1500" dirty="0"/>
          </a:p>
          <a:p>
            <a:endParaRPr lang="en-US" sz="15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2228855"/>
          </a:xfrm>
        </p:spPr>
        <p:txBody>
          <a:bodyPr>
            <a:normAutofit/>
          </a:bodyPr>
          <a:lstStyle/>
          <a:p>
            <a:r>
              <a:rPr lang="sr-Latn-CS" sz="1500" i="1" dirty="0" smtClean="0"/>
              <a:t>Neka </a:t>
            </a:r>
            <a:r>
              <a:rPr lang="sr-Latn-CS" sz="1500" i="1" dirty="0"/>
              <a:t>je skala preferencija jednog potrošača predstavljena indeks – funkcijom korisnosti</a:t>
            </a:r>
            <a:endParaRPr lang="en-US" sz="1500" dirty="0"/>
          </a:p>
          <a:p>
            <a:r>
              <a:rPr lang="sr-Latn-CS" sz="1500" i="1" dirty="0"/>
              <a:t>u = 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· x</a:t>
            </a:r>
            <a:r>
              <a:rPr lang="sr-Latn-CS" sz="1500" i="1" baseline="-25000" dirty="0"/>
              <a:t>2</a:t>
            </a:r>
            <a:endParaRPr lang="en-US" sz="1500" dirty="0"/>
          </a:p>
          <a:p>
            <a:r>
              <a:rPr lang="sr-Latn-CS" sz="1500" i="1" dirty="0"/>
              <a:t>Ako jednačina budžeta (dohotka) ima matematički izraz</a:t>
            </a:r>
            <a:endParaRPr lang="en-US" sz="1500" dirty="0"/>
          </a:p>
          <a:p>
            <a:r>
              <a:rPr lang="sr-Latn-CS" sz="1500" i="1" dirty="0"/>
              <a:t>2x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+ 5x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= 100,</a:t>
            </a:r>
            <a:endParaRPr lang="en-US" sz="1500" dirty="0"/>
          </a:p>
          <a:p>
            <a:r>
              <a:rPr lang="sr-Latn-CS" sz="1500" i="1" dirty="0"/>
              <a:t>koristeći se rezultatima iz ranije navedenog primera, utvrditi numeričke vrednosti jednačine Sluckog koja izražava: a) uticaj promene cene p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na tražnju proizvoda 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, i b) efekat promene cene p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na tražnju proizvoda 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. Interpretirati dobijene rezultate.</a:t>
            </a:r>
            <a:endParaRPr lang="en-US" sz="1500" dirty="0"/>
          </a:p>
          <a:p>
            <a:r>
              <a:rPr lang="sr-Latn-CS" sz="1500" b="1" i="1" u="sng" dirty="0">
                <a:solidFill>
                  <a:srgbClr val="FF0000"/>
                </a:solidFill>
              </a:rPr>
              <a:t>Rešenje: a) Jednačina Sluckog koja izražava uticaj cene p</a:t>
            </a:r>
            <a:r>
              <a:rPr lang="sr-Latn-CS" sz="1500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sz="1500" b="1" i="1" u="sng" dirty="0">
                <a:solidFill>
                  <a:srgbClr val="FF0000"/>
                </a:solidFill>
              </a:rPr>
              <a:t> na tražnju proizvoda X</a:t>
            </a:r>
            <a:r>
              <a:rPr lang="sr-Latn-CS" sz="1500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sz="1500" b="1" i="1" u="sng" dirty="0">
                <a:solidFill>
                  <a:srgbClr val="FF0000"/>
                </a:solidFill>
              </a:rPr>
              <a:t> ima oblik:</a:t>
            </a:r>
            <a:endParaRPr lang="en-US" sz="1500" b="1" u="sng" dirty="0">
              <a:solidFill>
                <a:srgbClr val="FF0000"/>
              </a:solidFill>
            </a:endParaRPr>
          </a:p>
          <a:p>
            <a:endParaRPr lang="en-US" sz="1500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3286116" y="3429824"/>
          <a:ext cx="2500330" cy="799286"/>
        </p:xfrm>
        <a:graphic>
          <a:graphicData uri="http://schemas.openxmlformats.org/presentationml/2006/ole">
            <p:oleObj spid="_x0000_s36865" name="Equation" r:id="rId3" imgW="1422400" imgH="4445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58"/>
            <a:ext cx="8229600" cy="371467"/>
          </a:xfrm>
        </p:spPr>
        <p:txBody>
          <a:bodyPr>
            <a:normAutofit/>
          </a:bodyPr>
          <a:lstStyle/>
          <a:p>
            <a:r>
              <a:rPr lang="sr-Latn-CS" sz="1500" i="1" dirty="0"/>
              <a:t>Na osnovu ranije dobijenih rezultata imamo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4429124" y="214296"/>
          <a:ext cx="3594534" cy="1571636"/>
        </p:xfrm>
        <a:graphic>
          <a:graphicData uri="http://schemas.openxmlformats.org/presentationml/2006/ole">
            <p:oleObj spid="_x0000_s37889" name="Equation" r:id="rId3" imgW="2590800" imgH="1130300" progId="Equation.3">
              <p:embed/>
            </p:oleObj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28596" y="1928808"/>
            <a:ext cx="8229600" cy="371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i="1" dirty="0"/>
              <a:t>Kako je</a:t>
            </a:r>
            <a:endParaRPr lang="en-US" sz="1500" i="1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4429123" y="2071684"/>
          <a:ext cx="4506089" cy="714380"/>
        </p:xfrm>
        <a:graphic>
          <a:graphicData uri="http://schemas.openxmlformats.org/presentationml/2006/ole">
            <p:oleObj spid="_x0000_s37892" name="Equation" r:id="rId4" imgW="2895600" imgH="457200" progId="Equation.3">
              <p:embed/>
            </p:oleObj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28596" y="2928940"/>
            <a:ext cx="8229600" cy="371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i="1" dirty="0"/>
              <a:t>gornja jednačina ima sledeće numeričke vrednosti:</a:t>
            </a:r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286248" y="3357568"/>
          <a:ext cx="4566537" cy="642942"/>
        </p:xfrm>
        <a:graphic>
          <a:graphicData uri="http://schemas.openxmlformats.org/presentationml/2006/ole">
            <p:oleObj spid="_x0000_s37894" name="Equation" r:id="rId5" imgW="3175000" imgH="44450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6"/>
            <a:ext cx="8229600" cy="1657351"/>
          </a:xfrm>
        </p:spPr>
        <p:txBody>
          <a:bodyPr>
            <a:normAutofit fontScale="40000" lnSpcReduction="20000"/>
          </a:bodyPr>
          <a:lstStyle/>
          <a:p>
            <a:r>
              <a:rPr lang="sr-Latn-CS" b="1" i="1" u="sng" dirty="0">
                <a:solidFill>
                  <a:srgbClr val="FF0000"/>
                </a:solidFill>
              </a:rPr>
              <a:t>Prema tome, porast cene p</a:t>
            </a:r>
            <a:r>
              <a:rPr lang="sr-Latn-CS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b="1" i="1" u="sng" dirty="0">
                <a:solidFill>
                  <a:srgbClr val="FF0000"/>
                </a:solidFill>
              </a:rPr>
              <a:t> za jednu jedinicu dovodi do smanjenja tražnje za 12,5 jedinica. Dohodni efekat iznosi –6,25, što znači da smanjenje realnog dohotka, nastalo usled porasta cene p</a:t>
            </a:r>
            <a:r>
              <a:rPr lang="sr-Latn-CS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b="1" i="1" u="sng" dirty="0">
                <a:solidFill>
                  <a:srgbClr val="FF0000"/>
                </a:solidFill>
              </a:rPr>
              <a:t>, dovodi do smanjenja tražnje proizvoda X</a:t>
            </a:r>
            <a:r>
              <a:rPr lang="sr-Latn-CS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b="1" i="1" u="sng" dirty="0">
                <a:solidFill>
                  <a:srgbClr val="FF0000"/>
                </a:solidFill>
              </a:rPr>
              <a:t> za 6,25 jedinica. </a:t>
            </a:r>
            <a:endParaRPr lang="en-US" b="1" i="1" u="sng" dirty="0" smtClean="0">
              <a:solidFill>
                <a:srgbClr val="FF0000"/>
              </a:solidFill>
            </a:endParaRPr>
          </a:p>
          <a:p>
            <a:r>
              <a:rPr lang="sr-Latn-CS" b="1" i="1" u="sng" dirty="0" smtClean="0">
                <a:solidFill>
                  <a:srgbClr val="FF0000"/>
                </a:solidFill>
              </a:rPr>
              <a:t>Supstitucioni </a:t>
            </a:r>
            <a:r>
              <a:rPr lang="sr-Latn-CS" b="1" i="1" u="sng" dirty="0">
                <a:solidFill>
                  <a:srgbClr val="FF0000"/>
                </a:solidFill>
              </a:rPr>
              <a:t>efekat takođe iznosi –6,25. To znači da porast cene proizvoda X</a:t>
            </a:r>
            <a:r>
              <a:rPr lang="sr-Latn-CS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b="1" i="1" u="sng" dirty="0">
                <a:solidFill>
                  <a:srgbClr val="FF0000"/>
                </a:solidFill>
              </a:rPr>
              <a:t> za jedinicu, pri nepromenjenom realnom dohotku, dovodi do smanjenja tražnje za tim proizvodom za 6,25 jedinica.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i="1" dirty="0"/>
              <a:t>S obzirom na to da je dohodni efekat negativan, proizvod X</a:t>
            </a:r>
            <a:r>
              <a:rPr lang="sr-Latn-CS" i="1" baseline="-25000" dirty="0"/>
              <a:t>1</a:t>
            </a:r>
            <a:r>
              <a:rPr lang="sr-Latn-CS" i="1" dirty="0"/>
              <a:t> spada u grupu normalnih proizvoda.</a:t>
            </a:r>
            <a:endParaRPr lang="en-US" dirty="0"/>
          </a:p>
          <a:p>
            <a:r>
              <a:rPr lang="sr-Latn-CS" i="1" dirty="0"/>
              <a:t>b) Jednačina Sluckog koja izražava efekat povećanja cene p</a:t>
            </a:r>
            <a:r>
              <a:rPr lang="sr-Latn-CS" i="1" baseline="-25000" dirty="0"/>
              <a:t>2</a:t>
            </a:r>
            <a:r>
              <a:rPr lang="sr-Latn-CS" i="1" dirty="0"/>
              <a:t> na tražnju proizvoda X</a:t>
            </a:r>
            <a:r>
              <a:rPr lang="sr-Latn-CS" i="1" baseline="-25000" dirty="0"/>
              <a:t>1</a:t>
            </a:r>
            <a:r>
              <a:rPr lang="sr-Latn-CS" i="1" dirty="0"/>
              <a:t> ima oblik</a:t>
            </a:r>
            <a:endParaRPr lang="en-US" dirty="0"/>
          </a:p>
          <a:p>
            <a:endParaRPr lang="en-US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2928926" y="1714495"/>
          <a:ext cx="2357454" cy="571504"/>
        </p:xfrm>
        <a:graphic>
          <a:graphicData uri="http://schemas.openxmlformats.org/presentationml/2006/ole">
            <p:oleObj spid="_x0000_s38913" name="Equation" r:id="rId3" imgW="1473200" imgH="457200" progId="Equation.3">
              <p:embed/>
            </p:oleObj>
          </a:graphicData>
        </a:graphic>
      </p:graphicFrame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643042" y="2500312"/>
          <a:ext cx="2286016" cy="642941"/>
        </p:xfrm>
        <a:graphic>
          <a:graphicData uri="http://schemas.openxmlformats.org/presentationml/2006/ole">
            <p:oleObj spid="_x0000_s38915" name="Equation" r:id="rId4" imgW="1371600" imgH="457200" progId="Equation.3">
              <p:embed/>
            </p:oleObj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357158" y="2643188"/>
            <a:ext cx="8229600" cy="371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i="1" dirty="0"/>
              <a:t>Kako je</a:t>
            </a:r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4714876" y="3429006"/>
          <a:ext cx="3351794" cy="571504"/>
        </p:xfrm>
        <a:graphic>
          <a:graphicData uri="http://schemas.openxmlformats.org/presentationml/2006/ole">
            <p:oleObj spid="_x0000_s38917" name="Equation" r:id="rId5" imgW="2578100" imgH="444500" progId="Equation.3">
              <p:embed/>
            </p:oleObj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285720" y="3286130"/>
            <a:ext cx="8229600" cy="371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r-Latn-CS" sz="1500" i="1" dirty="0"/>
              <a:t>gornja jednačina ima sledeći matematički izraz:</a:t>
            </a:r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57158" y="4071948"/>
            <a:ext cx="8229600" cy="3714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sr-Latn-CS" sz="1500" b="1" i="1" u="sng" dirty="0">
                <a:solidFill>
                  <a:srgbClr val="FF0000"/>
                </a:solidFill>
              </a:rPr>
              <a:t>Prema tome, bruto efekat promene cene p</a:t>
            </a:r>
            <a:r>
              <a:rPr lang="sr-Latn-CS" sz="1500" b="1" i="1" u="sng" baseline="-25000" dirty="0">
                <a:solidFill>
                  <a:srgbClr val="FF0000"/>
                </a:solidFill>
              </a:rPr>
              <a:t>2</a:t>
            </a:r>
            <a:r>
              <a:rPr lang="sr-Latn-CS" sz="1500" b="1" i="1" u="sng" dirty="0">
                <a:solidFill>
                  <a:srgbClr val="FF0000"/>
                </a:solidFill>
              </a:rPr>
              <a:t> na tražnju proizvoda X</a:t>
            </a:r>
            <a:r>
              <a:rPr lang="sr-Latn-CS" sz="1500" b="1" i="1" u="sng" baseline="-25000" dirty="0">
                <a:solidFill>
                  <a:srgbClr val="FF0000"/>
                </a:solidFill>
              </a:rPr>
              <a:t>1</a:t>
            </a:r>
            <a:r>
              <a:rPr lang="sr-Latn-CS" sz="1500" b="1" i="1" u="sng" dirty="0">
                <a:solidFill>
                  <a:srgbClr val="FF0000"/>
                </a:solidFill>
              </a:rPr>
              <a:t> jednak je nuli s obzirom na to da je pozitivni supstitucioni efekat (2,5) upravo kompenzirao negativno dejstvo smanjenja realnog dohotka (-2,5).</a:t>
            </a:r>
            <a:endParaRPr lang="en-US" sz="1500" b="1" u="sng" dirty="0">
              <a:solidFill>
                <a:srgbClr val="FF0000"/>
              </a:solidFill>
            </a:endParaRPr>
          </a:p>
          <a:p>
            <a:endParaRPr lang="en-US" sz="15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282" y="214296"/>
            <a:ext cx="5143536" cy="4714907"/>
          </a:xfrm>
        </p:spPr>
        <p:txBody>
          <a:bodyPr>
            <a:normAutofit fontScale="70000" lnSpcReduction="20000"/>
          </a:bodyPr>
          <a:lstStyle/>
          <a:p>
            <a:r>
              <a:rPr lang="sr-Latn-CS" dirty="0"/>
              <a:t>Vratimo se ponovo jednačini Sluckog i pretpostavimo da potrošač troši samo dva proizvoda </a:t>
            </a:r>
            <a:r>
              <a:rPr lang="sr-Latn-CS" i="1" dirty="0"/>
              <a:t>X</a:t>
            </a:r>
            <a:r>
              <a:rPr lang="sr-Latn-CS" baseline="-25000" dirty="0"/>
              <a:t>1</a:t>
            </a:r>
            <a:r>
              <a:rPr lang="sr-Latn-CS" dirty="0"/>
              <a:t> i </a:t>
            </a:r>
            <a:r>
              <a:rPr lang="sr-Latn-CS" i="1" dirty="0"/>
              <a:t>X</a:t>
            </a:r>
            <a:r>
              <a:rPr lang="sr-Latn-CS" baseline="-25000" dirty="0"/>
              <a:t>2</a:t>
            </a:r>
            <a:r>
              <a:rPr lang="sr-Latn-CS" dirty="0"/>
              <a:t>. </a:t>
            </a:r>
            <a:r>
              <a:rPr lang="sr-Latn-CS" u="sng" dirty="0">
                <a:solidFill>
                  <a:srgbClr val="FF0000"/>
                </a:solidFill>
              </a:rPr>
              <a:t>Elementi za geometrijsku analizu jednačine dati su na sl. 18.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u="sng" dirty="0">
                <a:solidFill>
                  <a:srgbClr val="FF0000"/>
                </a:solidFill>
              </a:rPr>
              <a:t>Inicijalna ravnotežna situacija </a:t>
            </a:r>
            <a:r>
              <a:rPr lang="sr-Latn-CS" dirty="0"/>
              <a:t>potrošača, koja se ostvaruje po cenama i  i dohotku </a:t>
            </a:r>
            <a:r>
              <a:rPr lang="sr-Latn-CS" i="1" dirty="0"/>
              <a:t>m</a:t>
            </a:r>
            <a:r>
              <a:rPr lang="sr-Latn-CS" dirty="0"/>
              <a:t>', </a:t>
            </a:r>
            <a:r>
              <a:rPr lang="sr-Latn-CS" u="sng" dirty="0">
                <a:solidFill>
                  <a:srgbClr val="FF0000"/>
                </a:solidFill>
              </a:rPr>
              <a:t>prikazana je tačkom </a:t>
            </a:r>
            <a:r>
              <a:rPr lang="sr-Latn-CS" i="1" u="sng" dirty="0">
                <a:solidFill>
                  <a:srgbClr val="FF0000"/>
                </a:solidFill>
              </a:rPr>
              <a:t>E</a:t>
            </a:r>
            <a:r>
              <a:rPr lang="sr-Latn-CS" u="sng" dirty="0">
                <a:solidFill>
                  <a:srgbClr val="FF0000"/>
                </a:solidFill>
              </a:rPr>
              <a:t> na krivulji indiferencije </a:t>
            </a:r>
            <a:r>
              <a:rPr lang="sr-Latn-CS" i="1" u="sng" dirty="0">
                <a:solidFill>
                  <a:srgbClr val="FF0000"/>
                </a:solidFill>
              </a:rPr>
              <a:t>C</a:t>
            </a:r>
            <a:r>
              <a:rPr lang="sr-Latn-CS" u="sng" baseline="-25000" dirty="0">
                <a:solidFill>
                  <a:srgbClr val="FF0000"/>
                </a:solidFill>
              </a:rPr>
              <a:t>2</a:t>
            </a:r>
            <a:r>
              <a:rPr lang="sr-Latn-CS" u="sng" dirty="0">
                <a:solidFill>
                  <a:srgbClr val="FF0000"/>
                </a:solidFill>
              </a:rPr>
              <a:t>.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b="1" u="sng" dirty="0"/>
              <a:t>Porast cene </a:t>
            </a:r>
            <a:r>
              <a:rPr lang="sr-Latn-CS" b="1" i="1" u="sng" dirty="0"/>
              <a:t>p</a:t>
            </a:r>
            <a:r>
              <a:rPr lang="sr-Latn-CS" b="1" u="sng" baseline="-25000" dirty="0"/>
              <a:t>1</a:t>
            </a:r>
            <a:r>
              <a:rPr lang="sr-Latn-CS" b="1" u="sng" dirty="0"/>
              <a:t> od  na  dovodi do rotacije budžetske linije ,  u pravcu manjih količina proizvoda </a:t>
            </a:r>
            <a:r>
              <a:rPr lang="sr-Latn-CS" b="1" i="1" u="sng" dirty="0"/>
              <a:t>X</a:t>
            </a:r>
            <a:r>
              <a:rPr lang="sr-Latn-CS" b="1" u="sng" baseline="-25000" dirty="0"/>
              <a:t>1</a:t>
            </a:r>
            <a:r>
              <a:rPr lang="sr-Latn-CS" dirty="0"/>
              <a:t>. </a:t>
            </a:r>
            <a:r>
              <a:rPr lang="sr-Latn-CS" u="sng" dirty="0">
                <a:solidFill>
                  <a:srgbClr val="FF0000"/>
                </a:solidFill>
              </a:rPr>
              <a:t>Novi ravnotežni položaj potrošača ostvaruje se u tački </a:t>
            </a:r>
            <a:r>
              <a:rPr lang="sr-Latn-CS" i="1" u="sng" dirty="0">
                <a:solidFill>
                  <a:srgbClr val="FF0000"/>
                </a:solidFill>
              </a:rPr>
              <a:t>F</a:t>
            </a:r>
            <a:r>
              <a:rPr lang="sr-Latn-CS" u="sng" dirty="0">
                <a:solidFill>
                  <a:srgbClr val="FF0000"/>
                </a:solidFill>
              </a:rPr>
              <a:t> na krivulji </a:t>
            </a:r>
            <a:r>
              <a:rPr lang="sr-Latn-CS" i="1" u="sng" dirty="0">
                <a:solidFill>
                  <a:srgbClr val="FF0000"/>
                </a:solidFill>
              </a:rPr>
              <a:t>C</a:t>
            </a:r>
            <a:r>
              <a:rPr lang="sr-Latn-CS" u="sng" baseline="-25000" dirty="0">
                <a:solidFill>
                  <a:srgbClr val="FF0000"/>
                </a:solidFill>
              </a:rPr>
              <a:t>1</a:t>
            </a:r>
            <a:r>
              <a:rPr lang="sr-Latn-CS" u="sng" dirty="0">
                <a:solidFill>
                  <a:srgbClr val="FF0000"/>
                </a:solidFill>
              </a:rPr>
              <a:t>, koja odražava niži nivo zadovoljenja potreba.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dirty="0"/>
              <a:t>Niži nivo zadovoljenja potreba označava da je potrošaču opao realni dohodak usled porasta cene </a:t>
            </a:r>
            <a:r>
              <a:rPr lang="sr-Latn-CS" i="1" dirty="0"/>
              <a:t>p</a:t>
            </a:r>
            <a:r>
              <a:rPr lang="sr-Latn-CS" baseline="-25000" dirty="0"/>
              <a:t>1</a:t>
            </a:r>
            <a:r>
              <a:rPr lang="sr-Latn-CS" dirty="0" smtClean="0"/>
              <a:t>.</a:t>
            </a:r>
            <a:endParaRPr lang="en-US" dirty="0"/>
          </a:p>
        </p:txBody>
      </p:sp>
      <p:pic>
        <p:nvPicPr>
          <p:cNvPr id="39938" name="Picture 2" descr="III%20deo%20-%20slika%20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642924"/>
            <a:ext cx="3175416" cy="25463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572132" y="3786196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/>
              <a:t>Efekat dohotka i supstitucije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Jednačina Sluckog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u="sng" dirty="0">
                <a:solidFill>
                  <a:srgbClr val="FF0000"/>
                </a:solidFill>
              </a:rPr>
              <a:t>Kompenzirajmo sada potrošaču gubitak realnog dohotka odnosno vratimo ga na krivulju indiferencije </a:t>
            </a:r>
            <a:r>
              <a:rPr lang="sr-Latn-CS" i="1" u="sng" dirty="0">
                <a:solidFill>
                  <a:srgbClr val="FF0000"/>
                </a:solidFill>
              </a:rPr>
              <a:t>C</a:t>
            </a:r>
            <a:r>
              <a:rPr lang="sr-Latn-CS" u="sng" baseline="-25000" dirty="0">
                <a:solidFill>
                  <a:srgbClr val="FF0000"/>
                </a:solidFill>
              </a:rPr>
              <a:t>2</a:t>
            </a:r>
            <a:r>
              <a:rPr lang="sr-Latn-CS" dirty="0"/>
              <a:t>. Međutim, povratak potrošača na krivulju </a:t>
            </a:r>
            <a:r>
              <a:rPr lang="sr-Latn-CS" i="1" dirty="0"/>
              <a:t>C</a:t>
            </a:r>
            <a:r>
              <a:rPr lang="sr-Latn-CS" baseline="-25000" dirty="0"/>
              <a:t>2</a:t>
            </a:r>
            <a:r>
              <a:rPr lang="sr-Latn-CS" dirty="0"/>
              <a:t> ostvaruje se u novim odnosima cena. Budžetska linija  izražava uvećani dohodak u novim odnosima cena, a izvršena kompenzacija promene cene iznosi, u dohotku, </a:t>
            </a:r>
            <a:r>
              <a:rPr lang="sr-Latn-CS" i="1" dirty="0"/>
              <a:t>m</a:t>
            </a:r>
            <a:r>
              <a:rPr lang="sr-Latn-CS" dirty="0"/>
              <a:t>'' – </a:t>
            </a:r>
            <a:r>
              <a:rPr lang="sr-Latn-CS" i="1" dirty="0"/>
              <a:t>m</a:t>
            </a:r>
            <a:r>
              <a:rPr lang="sr-Latn-CS" dirty="0"/>
              <a:t>'. </a:t>
            </a:r>
            <a:endParaRPr lang="en-US" dirty="0" smtClean="0"/>
          </a:p>
          <a:p>
            <a:r>
              <a:rPr lang="sr-Latn-CS" b="1" u="sng" dirty="0" smtClean="0">
                <a:solidFill>
                  <a:srgbClr val="FF0000"/>
                </a:solidFill>
              </a:rPr>
              <a:t>Ravnotežni </a:t>
            </a:r>
            <a:r>
              <a:rPr lang="sr-Latn-CS" b="1" u="sng" dirty="0">
                <a:solidFill>
                  <a:srgbClr val="FF0000"/>
                </a:solidFill>
              </a:rPr>
              <a:t>položaj potrošača ostvaruje se u tački </a:t>
            </a:r>
            <a:r>
              <a:rPr lang="sr-Latn-CS" b="1" i="1" u="sng" dirty="0">
                <a:solidFill>
                  <a:srgbClr val="FF0000"/>
                </a:solidFill>
              </a:rPr>
              <a:t>G</a:t>
            </a:r>
            <a:r>
              <a:rPr lang="sr-Latn-CS" b="1" u="sng" dirty="0">
                <a:solidFill>
                  <a:srgbClr val="FF0000"/>
                </a:solidFill>
              </a:rPr>
              <a:t>, u kojoj je budžetska linija  tangenta krivulje indiferencije </a:t>
            </a:r>
            <a:r>
              <a:rPr lang="sr-Latn-CS" b="1" i="1" u="sng" dirty="0">
                <a:solidFill>
                  <a:srgbClr val="FF0000"/>
                </a:solidFill>
              </a:rPr>
              <a:t>C</a:t>
            </a:r>
            <a:r>
              <a:rPr lang="sr-Latn-CS" b="1" u="sng" baseline="-25000" dirty="0">
                <a:solidFill>
                  <a:srgbClr val="FF0000"/>
                </a:solidFill>
              </a:rPr>
              <a:t>2</a:t>
            </a:r>
            <a:r>
              <a:rPr lang="sr-Latn-CS" b="1" u="sng" dirty="0">
                <a:solidFill>
                  <a:srgbClr val="FF0000"/>
                </a:solidFill>
              </a:rPr>
              <a:t>.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dirty="0"/>
              <a:t> </a:t>
            </a:r>
            <a:r>
              <a:rPr lang="sr-Latn-CS" b="1" u="sng" dirty="0"/>
              <a:t>Sada je sasvim jasno da kretanje od tačke </a:t>
            </a:r>
            <a:r>
              <a:rPr lang="sr-Latn-CS" b="1" i="1" u="sng" dirty="0"/>
              <a:t>E</a:t>
            </a:r>
            <a:r>
              <a:rPr lang="sr-Latn-CS" b="1" u="sng" dirty="0"/>
              <a:t> do tačke </a:t>
            </a:r>
            <a:r>
              <a:rPr lang="sr-Latn-CS" b="1" i="1" u="sng" dirty="0"/>
              <a:t>G</a:t>
            </a:r>
            <a:r>
              <a:rPr lang="sr-Latn-CS" b="1" u="sng" dirty="0"/>
              <a:t> označava efekat supstitucije</a:t>
            </a:r>
            <a:r>
              <a:rPr lang="sr-Latn-CS" dirty="0"/>
              <a:t>, pošto obe tačke karakteriše isti nivo realnog dohotka odnosno isti nivo zadovoljenja potreba. </a:t>
            </a:r>
            <a:endParaRPr lang="en-US" dirty="0" smtClean="0"/>
          </a:p>
          <a:p>
            <a:r>
              <a:rPr lang="sr-Latn-CS" b="1" u="sng" dirty="0" smtClean="0">
                <a:solidFill>
                  <a:srgbClr val="FF0000"/>
                </a:solidFill>
              </a:rPr>
              <a:t>Ako </a:t>
            </a:r>
            <a:r>
              <a:rPr lang="sr-Latn-CS" b="1" u="sng" dirty="0">
                <a:solidFill>
                  <a:srgbClr val="FF0000"/>
                </a:solidFill>
              </a:rPr>
              <a:t>sada potrošaču oduzmemo kompenzatorno povećanje dohotka (</a:t>
            </a:r>
            <a:r>
              <a:rPr lang="sr-Latn-CS" b="1" i="1" u="sng" dirty="0">
                <a:solidFill>
                  <a:srgbClr val="FF0000"/>
                </a:solidFill>
              </a:rPr>
              <a:t>m</a:t>
            </a:r>
            <a:r>
              <a:rPr lang="sr-Latn-CS" b="1" u="sng" dirty="0">
                <a:solidFill>
                  <a:srgbClr val="FF0000"/>
                </a:solidFill>
              </a:rPr>
              <a:t>'' – </a:t>
            </a:r>
            <a:r>
              <a:rPr lang="sr-Latn-CS" b="1" i="1" u="sng" dirty="0">
                <a:solidFill>
                  <a:srgbClr val="FF0000"/>
                </a:solidFill>
              </a:rPr>
              <a:t>m</a:t>
            </a:r>
            <a:r>
              <a:rPr lang="sr-Latn-CS" b="1" u="sng" dirty="0">
                <a:solidFill>
                  <a:srgbClr val="FF0000"/>
                </a:solidFill>
              </a:rPr>
              <a:t>'), on će se kretati od tačke </a:t>
            </a:r>
            <a:r>
              <a:rPr lang="sr-Latn-CS" b="1" i="1" u="sng" dirty="0">
                <a:solidFill>
                  <a:srgbClr val="FF0000"/>
                </a:solidFill>
              </a:rPr>
              <a:t>G</a:t>
            </a:r>
            <a:r>
              <a:rPr lang="sr-Latn-CS" b="1" u="sng" dirty="0">
                <a:solidFill>
                  <a:srgbClr val="FF0000"/>
                </a:solidFill>
              </a:rPr>
              <a:t> do tačke </a:t>
            </a:r>
            <a:r>
              <a:rPr lang="sr-Latn-CS" b="1" i="1" u="sng" dirty="0">
                <a:solidFill>
                  <a:srgbClr val="FF0000"/>
                </a:solidFill>
              </a:rPr>
              <a:t>F</a:t>
            </a:r>
            <a:r>
              <a:rPr lang="sr-Latn-CS" b="1" u="sng" dirty="0">
                <a:solidFill>
                  <a:srgbClr val="FF0000"/>
                </a:solidFill>
              </a:rPr>
              <a:t>, i to kretanje označava dohodni efekat promene cene </a:t>
            </a:r>
            <a:r>
              <a:rPr lang="sr-Latn-CS" b="1" i="1" u="sng" dirty="0">
                <a:solidFill>
                  <a:srgbClr val="FF0000"/>
                </a:solidFill>
              </a:rPr>
              <a:t>p</a:t>
            </a:r>
            <a:r>
              <a:rPr lang="sr-Latn-CS" b="1" u="sng" baseline="-25000" dirty="0">
                <a:solidFill>
                  <a:srgbClr val="FF0000"/>
                </a:solidFill>
              </a:rPr>
              <a:t>1</a:t>
            </a:r>
            <a:r>
              <a:rPr lang="sr-Latn-CS" b="1" u="sng" dirty="0">
                <a:solidFill>
                  <a:srgbClr val="FF0000"/>
                </a:solidFill>
              </a:rPr>
              <a:t>, meren promenom tražnje proizvoda </a:t>
            </a:r>
            <a:r>
              <a:rPr lang="sr-Latn-CS" b="1" i="1" u="sng" dirty="0">
                <a:solidFill>
                  <a:srgbClr val="FF0000"/>
                </a:solidFill>
              </a:rPr>
              <a:t>X</a:t>
            </a:r>
            <a:r>
              <a:rPr lang="sr-Latn-CS" b="1" u="sng" baseline="-25000" dirty="0">
                <a:solidFill>
                  <a:srgbClr val="FF0000"/>
                </a:solidFill>
              </a:rPr>
              <a:t>1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dirty="0"/>
              <a:t>. Supstitucioni (neto) efekat je, prema tome, dohodni efekat iznosi a ukupni (bruto) efekat predstavlja zbir ova dva efekta tj: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Jednačina Sluckog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b="1" u="sng" dirty="0"/>
              <a:t>Primetimo da oba efekta, dohodni i supstitucioni, deluju u istom pravcu, tako da tražnja datog dobra sa porastom cene opada, i obrnuto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sr-Latn-CS" b="1" u="sng" dirty="0" smtClean="0">
                <a:solidFill>
                  <a:srgbClr val="FF0000"/>
                </a:solidFill>
              </a:rPr>
              <a:t> </a:t>
            </a:r>
            <a:r>
              <a:rPr lang="sr-Latn-CS" b="1" u="sng" dirty="0">
                <a:solidFill>
                  <a:srgbClr val="FF0000"/>
                </a:solidFill>
              </a:rPr>
              <a:t>U opštem slučaju, efekat dohotka pojačava negativan efekat supstitucije, pri čemu kvantitativni značaj jednog i drugog efekta varira u zavisnosti od potrošača i robe u pitanju.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b="1" u="sng" dirty="0"/>
              <a:t>Jednačina Sluckog ne samo da objašnjava dobro poznati zakon opadajuće tražnje nego objašnjava i uslove pod kojima može da se javi izuzetak od tog zakona tj. </a:t>
            </a:r>
            <a:r>
              <a:rPr lang="sr-Latn-CS" b="1" i="1" u="sng" dirty="0"/>
              <a:t>Gifenov paradoks</a:t>
            </a:r>
            <a:r>
              <a:rPr lang="sr-Latn-CS" b="1" u="sng" dirty="0"/>
              <a:t> (R. Giffen). Ti uslovi su sledeći</a:t>
            </a:r>
            <a:endParaRPr lang="en-US" b="1" u="sng" dirty="0"/>
          </a:p>
          <a:p>
            <a:r>
              <a:rPr lang="sr-Latn-CS" dirty="0"/>
              <a:t> </a:t>
            </a:r>
            <a:r>
              <a:rPr lang="sr-Latn-CS" u="sng" dirty="0">
                <a:solidFill>
                  <a:srgbClr val="FF0000"/>
                </a:solidFill>
              </a:rPr>
              <a:t>1) roba mora da bude inferiorno dobro,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u="sng" dirty="0">
                <a:solidFill>
                  <a:srgbClr val="FF0000"/>
                </a:solidFill>
              </a:rPr>
              <a:t>2) efekat supstitucije treba da bude mali, i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sr-Latn-CS" u="sng" dirty="0">
                <a:solidFill>
                  <a:srgbClr val="FF0000"/>
                </a:solidFill>
              </a:rPr>
              <a:t>3) učešće izdataka u dohotku za to dobro mora da bude veliko. Ako su ti uslovi ispunjeni, pozitivni dohodni efekat savlađuje negativni efekat supstitucije, tako da sa porastom cene raste tražnja tog dobra.</a:t>
            </a:r>
            <a:endParaRPr lang="en-US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871533"/>
          </a:xfrm>
        </p:spPr>
        <p:txBody>
          <a:bodyPr>
            <a:normAutofit/>
          </a:bodyPr>
          <a:lstStyle/>
          <a:p>
            <a:r>
              <a:rPr lang="sr-Latn-CS" sz="1500" dirty="0"/>
              <a:t>Optimalna (za potrošača) kombinacija kupljenih količina određuje </a:t>
            </a:r>
            <a:r>
              <a:rPr lang="sr-Latn-CS" sz="1500" b="1" u="sng" dirty="0"/>
              <a:t>se anuliranjem parcijalnih izvoda prvog reda funkcije </a:t>
            </a:r>
            <a:r>
              <a:rPr lang="sr-Latn-CS" sz="1500" b="1" i="1" u="sng" dirty="0"/>
              <a:t>L</a:t>
            </a:r>
            <a:r>
              <a:rPr lang="sr-Latn-CS" sz="1500" b="1" u="sng" dirty="0"/>
              <a:t> po promenljivim </a:t>
            </a:r>
            <a:r>
              <a:rPr lang="sr-Latn-CS" sz="1500" b="1" i="1" u="sng" dirty="0"/>
              <a:t>x</a:t>
            </a:r>
            <a:r>
              <a:rPr lang="sr-Latn-CS" sz="1500" b="1" u="sng" baseline="-25000" dirty="0"/>
              <a:t>1</a:t>
            </a:r>
            <a:r>
              <a:rPr lang="sr-Latn-CS" sz="1500" b="1" u="sng" dirty="0"/>
              <a:t>,</a:t>
            </a:r>
            <a:r>
              <a:rPr lang="sr-Latn-CS" sz="1500" b="1" i="1" u="sng" dirty="0"/>
              <a:t>x</a:t>
            </a:r>
            <a:r>
              <a:rPr lang="sr-Latn-CS" sz="1500" b="1" u="sng" baseline="-25000" dirty="0"/>
              <a:t>2</a:t>
            </a:r>
            <a:r>
              <a:rPr lang="sr-Latn-CS" sz="1500" b="1" u="sng" dirty="0"/>
              <a:t>,...,</a:t>
            </a:r>
            <a:r>
              <a:rPr lang="sr-Latn-CS" sz="1500" b="1" i="1" u="sng" dirty="0"/>
              <a:t>x</a:t>
            </a:r>
            <a:r>
              <a:rPr lang="sr-Latn-CS" sz="1500" b="1" u="sng" baseline="-25000" dirty="0"/>
              <a:t>n</a:t>
            </a:r>
            <a:r>
              <a:rPr lang="sr-Latn-CS" sz="1500" b="1" u="sng" dirty="0"/>
              <a:t> i po Lagranžeovom multiplikatoru </a:t>
            </a:r>
            <a:r>
              <a:rPr lang="sr-Latn-CS" sz="1500" dirty="0"/>
              <a:t>λ: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857223" y="2000246"/>
          <a:ext cx="2095515" cy="785818"/>
        </p:xfrm>
        <a:graphic>
          <a:graphicData uri="http://schemas.openxmlformats.org/presentationml/2006/ole">
            <p:oleObj spid="_x0000_s15361" name="Equation" r:id="rId3" imgW="1143000" imgH="4318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4143372" y="2214560"/>
            <a:ext cx="1784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dirty="0"/>
              <a:t>(i = 1,2,...,</a:t>
            </a:r>
            <a:r>
              <a:rPr lang="sr-Latn-CS" i="1" dirty="0"/>
              <a:t>n</a:t>
            </a:r>
            <a:r>
              <a:rPr lang="sr-Latn-CS" dirty="0"/>
              <a:t>)(28a)</a:t>
            </a:r>
            <a:endParaRPr lang="en-US" dirty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785786" y="2928940"/>
          <a:ext cx="2289206" cy="714362"/>
        </p:xfrm>
        <a:graphic>
          <a:graphicData uri="http://schemas.openxmlformats.org/presentationml/2006/ole">
            <p:oleObj spid="_x0000_s15363" name="Equation" r:id="rId4" imgW="1346200" imgH="419100" progId="Equation.3">
              <p:embed/>
            </p:oleObj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000628" y="2857502"/>
          <a:ext cx="2089941" cy="785818"/>
        </p:xfrm>
        <a:graphic>
          <a:graphicData uri="http://schemas.openxmlformats.org/presentationml/2006/ole">
            <p:oleObj spid="_x0000_s15365" name="Equation" r:id="rId5" imgW="1193800" imgH="444500" progId="Equation.3">
              <p:embed/>
            </p:oleObj>
          </a:graphicData>
        </a:graphic>
      </p:graphicFrame>
      <p:sp>
        <p:nvSpPr>
          <p:cNvPr id="11" name="Rectangle 10"/>
          <p:cNvSpPr/>
          <p:nvPr/>
        </p:nvSpPr>
        <p:spPr>
          <a:xfrm>
            <a:off x="3500430" y="3071816"/>
            <a:ext cx="1005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odnosno</a:t>
            </a:r>
            <a:endParaRPr lang="en-US" dirty="0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072066" y="4017970"/>
          <a:ext cx="1214446" cy="539754"/>
        </p:xfrm>
        <a:graphic>
          <a:graphicData uri="http://schemas.openxmlformats.org/presentationml/2006/ole">
            <p:oleObj spid="_x0000_s15367" name="Equation" r:id="rId6" imgW="774364" imgH="342751" progId="Equation.3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/>
              <a:t>Kritička ocena teorije ordinalne </a:t>
            </a:r>
            <a:r>
              <a:rPr lang="sr-Latn-CS" b="1" dirty="0" smtClean="0"/>
              <a:t>korisnosti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CS" dirty="0"/>
              <a:t>1. </a:t>
            </a:r>
            <a:r>
              <a:rPr lang="sr-Latn-CS" b="1" u="sng" dirty="0"/>
              <a:t>Teorija ordinalne korisnosti pretpostavlja da su robe koje potrošač nabavlja dobro definisane i različite. To je, naizgled, vrlo stroga pretpostavka, s obzirom na to da gotovo svaka roba predstavlja grupnu oznaku za manje ili više precizno definisanu grupu sastavljenu od raznih elemenata sa različitim kvalitetima. </a:t>
            </a:r>
            <a:endParaRPr lang="en-US" b="1" u="sng" dirty="0"/>
          </a:p>
          <a:p>
            <a:pPr>
              <a:buNone/>
            </a:pPr>
            <a:endParaRPr lang="en-US" dirty="0"/>
          </a:p>
          <a:p>
            <a:r>
              <a:rPr lang="sr-Latn-CS" dirty="0"/>
              <a:t>2. </a:t>
            </a:r>
            <a:r>
              <a:rPr lang="sr-Latn-CS" b="1" u="sng" dirty="0">
                <a:solidFill>
                  <a:srgbClr val="FF0000"/>
                </a:solidFill>
              </a:rPr>
              <a:t>Jedan od osnovnih postulata teorije ordinalne korisnosti sadržan je u hipotezi da potrošač od svih, njemu dostupnih budžetskih alternativa bira onu koja mu obezbeđuje maksimalno (optimalno) zadovoljenje potreba. </a:t>
            </a:r>
            <a:r>
              <a:rPr lang="sr-Latn-CS" b="1" u="sng" dirty="0"/>
              <a:t>Ova pretpostavka može da izgleda kao prestroga, odnosno nerealistična, jer ne uzima u obzir slučajni karakter ponašanja potrošača</a:t>
            </a:r>
            <a:endParaRPr lang="en-US" b="1" u="sng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3100" b="1" dirty="0" smtClean="0"/>
              <a:t>Kritička ocena teorije ordinalne korisnost</a:t>
            </a:r>
            <a:r>
              <a:rPr lang="sr-Latn-CS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dirty="0"/>
              <a:t>3. Teorija ordinalne korisnosti odnosi se (kao i teorija kardinalne korisnosti) na tražnju pojedinačnog potrošača. </a:t>
            </a:r>
            <a:endParaRPr lang="en-US" dirty="0" smtClean="0"/>
          </a:p>
          <a:p>
            <a:r>
              <a:rPr lang="sr-Latn-CS" u="sng" dirty="0" smtClean="0"/>
              <a:t>Najjednostavniji </a:t>
            </a:r>
            <a:r>
              <a:rPr lang="sr-Latn-CS" u="sng" dirty="0"/>
              <a:t>i u praksi najčešće (ako ne i uvek) korišćeni prelaz od tražnje pojedinačnog potrošača (individualne tražnje) na tržišnu (ukupnu ili agregatnu) tražnju sastoji se u tome da se tržište posmatra kroz »tipičnog«, »prosečnog« potrošača koji reprezentuje strukturu tražnje čitavog tržišta. </a:t>
            </a:r>
            <a:endParaRPr lang="en-US" u="sng" dirty="0" smtClean="0"/>
          </a:p>
          <a:p>
            <a:r>
              <a:rPr lang="sr-Latn-CS" dirty="0" smtClean="0"/>
              <a:t>Na </a:t>
            </a:r>
            <a:r>
              <a:rPr lang="sr-Latn-CS" dirty="0"/>
              <a:t>taj način, </a:t>
            </a:r>
            <a:r>
              <a:rPr lang="sr-Latn-CS" u="sng" dirty="0">
                <a:solidFill>
                  <a:srgbClr val="FF0000"/>
                </a:solidFill>
              </a:rPr>
              <a:t>kao što smo rekli, u potpunosti se ignoriše problem agregiranja tražnje (i preferencija) individualnih potrošača u tržišnu tražnju (i agregatne preferencije). </a:t>
            </a:r>
            <a:endParaRPr lang="en-US" u="sng" dirty="0" smtClean="0">
              <a:solidFill>
                <a:srgbClr val="FF0000"/>
              </a:solidFill>
            </a:endParaRPr>
          </a:p>
          <a:p>
            <a:r>
              <a:rPr lang="sr-Latn-CS" dirty="0" smtClean="0"/>
              <a:t>U </a:t>
            </a:r>
            <a:r>
              <a:rPr lang="sr-Latn-CS" dirty="0"/>
              <a:t>osnovi takvog pristupa leži pretpostavka da svi potrošači imaju iste preferencije i, striktno uzevši, pretpostavka da svi potrošači imaju isti dohodak</a:t>
            </a:r>
            <a:r>
              <a:rPr lang="sr-Latn-CS" dirty="0" smtClean="0"/>
              <a:t>.</a:t>
            </a:r>
            <a:endParaRPr lang="en-US" dirty="0" smtClean="0"/>
          </a:p>
          <a:p>
            <a:r>
              <a:rPr lang="sr-Latn-CS" dirty="0" smtClean="0"/>
              <a:t> </a:t>
            </a:r>
            <a:r>
              <a:rPr lang="sr-Latn-CS" dirty="0"/>
              <a:t>Jasno je da pod ovim dvema pretpostavkama svi rezultati teorijskog modela, koji se odnose na individualnu tražnju, važe i za agregatnu tražnju.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14296"/>
            <a:ext cx="8229600" cy="857250"/>
          </a:xfrm>
        </p:spPr>
        <p:txBody>
          <a:bodyPr>
            <a:normAutofit/>
          </a:bodyPr>
          <a:lstStyle/>
          <a:p>
            <a:r>
              <a:rPr lang="sr-Latn-CS" sz="2800" b="1" dirty="0" smtClean="0"/>
              <a:t>Kritička ocena teorije ordinalne korisnosti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CS" dirty="0"/>
              <a:t>4. Osnovni faktori koji prema teorijskom modelu određuju tražnju potrošača jesu</a:t>
            </a:r>
            <a:r>
              <a:rPr lang="sr-Latn-CS" b="1" u="sng" dirty="0"/>
              <a:t>: (1) sistem (struktura) potreba potrošača, (2) dohodak potrošača, i (3) cene roba koje ulaze u njegovu potrošnju.</a:t>
            </a:r>
            <a:endParaRPr lang="en-US" b="1" u="sng" dirty="0"/>
          </a:p>
          <a:p>
            <a:r>
              <a:rPr lang="sr-Latn-CS" dirty="0"/>
              <a:t>Dohodak i cene predstavljaju ekonomske faktore tražnje</a:t>
            </a:r>
            <a:r>
              <a:rPr lang="sr-Latn-CS" u="sng" dirty="0">
                <a:solidFill>
                  <a:srgbClr val="FF0000"/>
                </a:solidFill>
              </a:rPr>
              <a:t>. Sa stanovišta potrošača, oni istupaju kao spoljni činioci, egzogeno određene veličine, na koje potrošač ne može da utiče</a:t>
            </a:r>
            <a:r>
              <a:rPr lang="sr-Latn-CS" u="sng" dirty="0" smtClean="0">
                <a:solidFill>
                  <a:srgbClr val="FF0000"/>
                </a:solidFill>
              </a:rPr>
              <a:t>.</a:t>
            </a:r>
            <a:endParaRPr lang="en-US" u="sng" dirty="0" smtClean="0">
              <a:solidFill>
                <a:srgbClr val="FF0000"/>
              </a:solidFill>
            </a:endParaRPr>
          </a:p>
          <a:p>
            <a:r>
              <a:rPr lang="sr-Latn-CS" dirty="0" smtClean="0"/>
              <a:t> </a:t>
            </a:r>
            <a:r>
              <a:rPr lang="sr-Latn-CS" dirty="0"/>
              <a:t>U tom smislu, dohodak i cene predstavljaju objektivne ekonomske determinante potrošačke tražnje. </a:t>
            </a:r>
            <a:endParaRPr lang="en-US" dirty="0" smtClean="0"/>
          </a:p>
          <a:p>
            <a:r>
              <a:rPr lang="sr-Latn-CS" u="sng" dirty="0" smtClean="0"/>
              <a:t>Sistem </a:t>
            </a:r>
            <a:r>
              <a:rPr lang="sr-Latn-CS" u="sng" dirty="0"/>
              <a:t>(struktura) potreba potrošača, shvaćen kao skala preferencije potrošača, izražava ukus potrošača, njegov odnos (stav) prema pojedinim robama, odnosno grupama </a:t>
            </a:r>
            <a:r>
              <a:rPr lang="sr-Latn-CS" dirty="0"/>
              <a:t>roba</a:t>
            </a:r>
            <a:r>
              <a:rPr lang="sr-Latn-CS" u="sng" dirty="0">
                <a:solidFill>
                  <a:srgbClr val="FF0000"/>
                </a:solidFill>
              </a:rPr>
              <a:t>, i u tom smislu predstavlja subjektivni faktor tražnje</a:t>
            </a:r>
            <a:endParaRPr lang="en-US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2800" b="1" dirty="0" smtClean="0"/>
              <a:t>Kritička ocena teorije ordinalne korisnosti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u="sng" dirty="0"/>
              <a:t>U analizi promena u tražnji u modelu se polazi od pretpostavke </a:t>
            </a:r>
            <a:r>
              <a:rPr lang="sr-Latn-CS" u="sng" dirty="0">
                <a:solidFill>
                  <a:srgbClr val="FF0000"/>
                </a:solidFill>
              </a:rPr>
              <a:t>da je skala preferencija, tj. struktura potreba potrošača data i da je za vreme analize nepromenjena,</a:t>
            </a:r>
            <a:r>
              <a:rPr lang="sr-Latn-CS" u="sng" dirty="0"/>
              <a:t> a da se promene u tražnji dešavaju pod uticajem promena u dohotku i cenama</a:t>
            </a:r>
            <a:r>
              <a:rPr lang="sr-Latn-CS" u="sng" dirty="0" smtClean="0"/>
              <a:t>.</a:t>
            </a:r>
            <a:endParaRPr lang="en-US" u="sng" dirty="0" smtClean="0"/>
          </a:p>
          <a:p>
            <a:r>
              <a:rPr lang="sr-Latn-CS" u="sng" dirty="0" smtClean="0"/>
              <a:t> </a:t>
            </a:r>
            <a:r>
              <a:rPr lang="sr-Latn-CS" u="sng" dirty="0"/>
              <a:t>Takva teorijska analiza može imati praktični značaj u slučaju proučavanja </a:t>
            </a:r>
            <a:r>
              <a:rPr lang="sr-Latn-CS" u="sng" dirty="0">
                <a:solidFill>
                  <a:srgbClr val="FF0000"/>
                </a:solidFill>
              </a:rPr>
              <a:t>kratkoročnih promena u tražnji</a:t>
            </a:r>
            <a:r>
              <a:rPr lang="sr-Latn-CS" u="sng" dirty="0"/>
              <a:t>, s obzirom da se faktori koji utiču na strukturu potreba potrošača relativno s</a:t>
            </a:r>
            <a:r>
              <a:rPr lang="sr-Latn-CS" dirty="0"/>
              <a:t>poro menjaju u odnosu na brzinu promene cena roba i dohodaka potrošača.</a:t>
            </a:r>
            <a:endParaRPr lang="en-US" dirty="0"/>
          </a:p>
          <a:p>
            <a:r>
              <a:rPr lang="sr-Latn-CS" dirty="0"/>
              <a:t>Normalno je očekivati da se sa povećanjem dužine vremenskog perioda na koji se analiza odnosi </a:t>
            </a:r>
            <a:r>
              <a:rPr lang="sr-Latn-CS" b="1" dirty="0"/>
              <a:t>smanjuje validnost pretpostavke o stabilnosti preferencija potrošača.</a:t>
            </a:r>
            <a:r>
              <a:rPr lang="sr-Latn-CS" dirty="0"/>
              <a:t> </a:t>
            </a:r>
            <a:endParaRPr lang="en-US" dirty="0" smtClean="0"/>
          </a:p>
          <a:p>
            <a:r>
              <a:rPr lang="sr-Latn-CS" b="1" u="sng" dirty="0" smtClean="0"/>
              <a:t>Zbog </a:t>
            </a:r>
            <a:r>
              <a:rPr lang="sr-Latn-CS" b="1" u="sng" dirty="0"/>
              <a:t>toga, proučavanje dugoročnih promena u tražnji i potrošnji zahteva da se u analizu potrošačke tražnje uključe svi bitni faktori koji opredeljuju dinamiku potrošačkih preferencija, odnosno strukturu njegovih potreb</a:t>
            </a:r>
            <a:r>
              <a:rPr lang="sr-Latn-CS" dirty="0"/>
              <a:t>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3100" b="1" dirty="0" smtClean="0"/>
              <a:t>Kritička ocena teorije ordinalne korisn</a:t>
            </a:r>
            <a:r>
              <a:rPr lang="sr-Latn-CS" b="1" dirty="0" smtClean="0"/>
              <a:t>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sr-Latn-CS" dirty="0"/>
              <a:t>U poređenju sa Maršalovim modelom, </a:t>
            </a:r>
            <a:r>
              <a:rPr lang="sr-Latn-CS" u="sng" dirty="0">
                <a:solidFill>
                  <a:srgbClr val="FF0000"/>
                </a:solidFill>
              </a:rPr>
              <a:t>teorija ordinalne korisnosti polazi od manje strogih (te realnijih) pretpostavki: </a:t>
            </a:r>
            <a:endParaRPr lang="en-US" u="sng" dirty="0">
              <a:solidFill>
                <a:srgbClr val="FF0000"/>
              </a:solidFill>
            </a:endParaRPr>
          </a:p>
          <a:p>
            <a:pPr lvl="0"/>
            <a:r>
              <a:rPr lang="sr-Latn-CS" b="1" u="sng" dirty="0"/>
              <a:t>umesto pretpostavke o nezavisnosti korisnosti, uvela je pretpostavku da u procesu potrošnje (pa, prema tome, i u procesu formiranja tražnje) postoji uzajamna zavisnost dobara; </a:t>
            </a:r>
            <a:endParaRPr lang="en-US" b="1" u="sng" dirty="0" smtClean="0"/>
          </a:p>
          <a:p>
            <a:pPr lvl="0">
              <a:buNone/>
            </a:pPr>
            <a:endParaRPr lang="en-US" b="1" u="sng" dirty="0"/>
          </a:p>
          <a:p>
            <a:pPr lvl="0"/>
            <a:r>
              <a:rPr lang="sr-Latn-CS" b="1" u="sng" dirty="0"/>
              <a:t>umesto pretpostavke o kardinalnoj korisnosti, uvela je pretpostavku da je korisnost ordinalna veličina</a:t>
            </a:r>
            <a:r>
              <a:rPr lang="sr-Latn-CS" b="1" u="sng" dirty="0" smtClean="0"/>
              <a:t>;</a:t>
            </a:r>
            <a:endParaRPr lang="en-US" b="1" u="sng" dirty="0" smtClean="0"/>
          </a:p>
          <a:p>
            <a:pPr lvl="0"/>
            <a:endParaRPr lang="en-US" b="1" u="sng" dirty="0"/>
          </a:p>
          <a:p>
            <a:pPr lvl="0"/>
            <a:r>
              <a:rPr lang="sr-Latn-CS" b="1" u="sng" dirty="0"/>
              <a:t>umesto pretpostavke o opadajućoj (kardinalnoj) graničnoj korisnosti, uvela je pretpostavku opadajuće (ordinalne) granične stope supstitucije</a:t>
            </a:r>
            <a:r>
              <a:rPr lang="sr-Latn-CS" b="1" u="sng" dirty="0" smtClean="0"/>
              <a:t>;</a:t>
            </a:r>
            <a:endParaRPr lang="en-US" b="1" u="sng" dirty="0" smtClean="0"/>
          </a:p>
          <a:p>
            <a:pPr lvl="0"/>
            <a:endParaRPr lang="en-US" b="1" u="sng" dirty="0"/>
          </a:p>
          <a:p>
            <a:pPr lvl="0"/>
            <a:r>
              <a:rPr lang="sr-Latn-CS" b="1" u="sng" dirty="0"/>
              <a:t> umesto pretpostavke o konstantnom dohotku i cenama drugih dobara, teorija ordinalne korisnosti »odmrzava« ove faktore i eksplicitno analizira njihov uticaj na tražnju.</a:t>
            </a:r>
            <a:endParaRPr lang="en-US" b="1" u="sng" dirty="0"/>
          </a:p>
          <a:p>
            <a:r>
              <a:rPr lang="sr-Latn-CS" b="1" u="sng" dirty="0">
                <a:solidFill>
                  <a:srgbClr val="FF0000"/>
                </a:solidFill>
              </a:rPr>
              <a:t> 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b="1" u="sng" dirty="0">
                <a:solidFill>
                  <a:srgbClr val="FF0000"/>
                </a:solidFill>
              </a:rPr>
              <a:t>Zahvaljujući tome teorija ordinalne korisnosti ostvarila je veliki progres u razvijanju teorijskih osnova za analizu realnog ponašanja potrošača na tržištu, zbog čega je kasnije doživela neposrednu (praktičnu) primenu i veoma bogatu ekonometrijsku razradu.</a:t>
            </a:r>
            <a:endParaRPr lang="en-US" b="1" u="sng" dirty="0">
              <a:solidFill>
                <a:srgbClr val="FF0000"/>
              </a:solidFill>
            </a:endParaRPr>
          </a:p>
          <a:p>
            <a:r>
              <a:rPr lang="pl-PL" dirty="0"/>
              <a:t>Videti opširnije: Hanić, H. </a:t>
            </a:r>
            <a:r>
              <a:rPr lang="pl-PL" i="1" dirty="0"/>
              <a:t>et al., op. cit</a:t>
            </a:r>
            <a:r>
              <a:rPr lang="pl-PL" dirty="0"/>
              <a:t>. str. 102-146.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dirty="0"/>
              <a:t>Uslov optimalnosti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CS" dirty="0"/>
              <a:t>Konkavne </a:t>
            </a:r>
            <a:r>
              <a:rPr lang="sr-Latn-CS" dirty="0" smtClean="0"/>
              <a:t>krivulje</a:t>
            </a:r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1071538" y="1665610"/>
          <a:ext cx="3000396" cy="2722008"/>
        </p:xfrm>
        <a:graphic>
          <a:graphicData uri="http://schemas.openxmlformats.org/presentationml/2006/ole">
            <p:oleObj spid="_x0000_s16386" name="Picture" r:id="rId3" imgW="1693080" imgH="1536120" progId="Word.Picture.8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>
            <p:ph sz="quarter" idx="4"/>
          </p:nvPr>
        </p:nvGraphicFramePr>
        <p:xfrm>
          <a:off x="5143504" y="1714494"/>
          <a:ext cx="2928957" cy="2677270"/>
        </p:xfrm>
        <a:graphic>
          <a:graphicData uri="http://schemas.openxmlformats.org/presentationml/2006/ole">
            <p:oleObj spid="_x0000_s16387" name="Picture" r:id="rId4" imgW="1681560" imgH="153684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CS" u="sng" dirty="0"/>
              <a:t>Rešavanjem sistema (29) koji sadrži (</a:t>
            </a:r>
            <a:r>
              <a:rPr lang="sr-Latn-CS" i="1" u="sng" dirty="0"/>
              <a:t>n</a:t>
            </a:r>
            <a:r>
              <a:rPr lang="sr-Latn-CS" u="sng" dirty="0"/>
              <a:t> + 1) jednačinu sa (</a:t>
            </a:r>
            <a:r>
              <a:rPr lang="sr-Latn-CS" i="1" u="sng" dirty="0"/>
              <a:t>n</a:t>
            </a:r>
            <a:r>
              <a:rPr lang="sr-Latn-CS" u="sng" dirty="0"/>
              <a:t> + 1) nepoznatih, dobija se optimalni budžet roba , tj. budžet koji </a:t>
            </a:r>
            <a:r>
              <a:rPr lang="sr-Latn-CS" dirty="0"/>
              <a:t>obezbeđuje maksimalno zadovoljenje potreba datog potrošača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b="1" u="sng" dirty="0" smtClean="0">
              <a:solidFill>
                <a:srgbClr val="FF0000"/>
              </a:solidFill>
            </a:endParaRPr>
          </a:p>
          <a:p>
            <a:r>
              <a:rPr lang="sr-Latn-CS" b="1" u="sng" dirty="0" smtClean="0">
                <a:solidFill>
                  <a:srgbClr val="FF0000"/>
                </a:solidFill>
              </a:rPr>
              <a:t>Uslov </a:t>
            </a:r>
            <a:r>
              <a:rPr lang="sr-Latn-CS" b="1" u="sng" dirty="0">
                <a:solidFill>
                  <a:srgbClr val="FF0000"/>
                </a:solidFill>
              </a:rPr>
              <a:t>(29) zahteva da odnos parcijalnih izvoda funkcije </a:t>
            </a:r>
            <a:r>
              <a:rPr lang="sr-Latn-CS" b="1" i="1" u="sng" dirty="0">
                <a:solidFill>
                  <a:srgbClr val="FF0000"/>
                </a:solidFill>
              </a:rPr>
              <a:t>u</a:t>
            </a:r>
            <a:r>
              <a:rPr lang="sr-Latn-CS" b="1" u="sng" dirty="0">
                <a:solidFill>
                  <a:srgbClr val="FF0000"/>
                </a:solidFill>
              </a:rPr>
              <a:t> po promenljivim </a:t>
            </a:r>
            <a:r>
              <a:rPr lang="sr-Latn-CS" b="1" i="1" u="sng" dirty="0">
                <a:solidFill>
                  <a:srgbClr val="FF0000"/>
                </a:solidFill>
              </a:rPr>
              <a:t>x</a:t>
            </a:r>
            <a:r>
              <a:rPr lang="sr-Latn-CS" b="1" u="sng" baseline="-25000" dirty="0">
                <a:solidFill>
                  <a:srgbClr val="FF0000"/>
                </a:solidFill>
              </a:rPr>
              <a:t>1</a:t>
            </a:r>
            <a:r>
              <a:rPr lang="sr-Latn-CS" b="1" u="sng" dirty="0">
                <a:solidFill>
                  <a:srgbClr val="FF0000"/>
                </a:solidFill>
              </a:rPr>
              <a:t>,</a:t>
            </a:r>
            <a:r>
              <a:rPr lang="sr-Latn-CS" b="1" i="1" u="sng" dirty="0">
                <a:solidFill>
                  <a:srgbClr val="FF0000"/>
                </a:solidFill>
              </a:rPr>
              <a:t>x</a:t>
            </a:r>
            <a:r>
              <a:rPr lang="sr-Latn-CS" b="1" u="sng" baseline="-25000" dirty="0">
                <a:solidFill>
                  <a:srgbClr val="FF0000"/>
                </a:solidFill>
              </a:rPr>
              <a:t>2</a:t>
            </a:r>
            <a:r>
              <a:rPr lang="sr-Latn-CS" b="1" u="sng" dirty="0">
                <a:solidFill>
                  <a:srgbClr val="FF0000"/>
                </a:solidFill>
              </a:rPr>
              <a:t>,...</a:t>
            </a:r>
            <a:r>
              <a:rPr lang="sr-Latn-CS" b="1" i="1" u="sng" dirty="0">
                <a:solidFill>
                  <a:srgbClr val="FF0000"/>
                </a:solidFill>
              </a:rPr>
              <a:t>x</a:t>
            </a:r>
            <a:r>
              <a:rPr lang="sr-Latn-CS" b="1" u="sng" baseline="-25000" dirty="0">
                <a:solidFill>
                  <a:srgbClr val="FF0000"/>
                </a:solidFill>
              </a:rPr>
              <a:t>n</a:t>
            </a:r>
            <a:r>
              <a:rPr lang="sr-Latn-CS" b="1" u="sng" dirty="0">
                <a:solidFill>
                  <a:srgbClr val="FF0000"/>
                </a:solidFill>
              </a:rPr>
              <a:t> i cena tih proizvoda bude isti za sve proizvode</a:t>
            </a:r>
            <a:r>
              <a:rPr lang="sr-Latn-CS" b="1" u="sng" dirty="0" smtClean="0">
                <a:solidFill>
                  <a:srgbClr val="FF0000"/>
                </a:solidFill>
              </a:rPr>
              <a:t>.</a:t>
            </a:r>
            <a:endParaRPr lang="en-US" b="1" u="sng" dirty="0" smtClean="0">
              <a:solidFill>
                <a:srgbClr val="FF0000"/>
              </a:solidFill>
            </a:endParaRPr>
          </a:p>
          <a:p>
            <a:endParaRPr lang="en-US" b="1" u="sng" dirty="0">
              <a:solidFill>
                <a:srgbClr val="FF0000"/>
              </a:solidFill>
            </a:endParaRPr>
          </a:p>
          <a:p>
            <a:r>
              <a:rPr lang="sr-Latn-CS" dirty="0" smtClean="0"/>
              <a:t> </a:t>
            </a:r>
            <a:r>
              <a:rPr lang="sr-Latn-CS" dirty="0"/>
              <a:t>Uslov optimalnog izbora može da se interpretira i tako da </a:t>
            </a:r>
            <a:r>
              <a:rPr lang="sr-Latn-CS" b="1" u="sng" dirty="0"/>
              <a:t>granična stopa supstitucije (</a:t>
            </a:r>
            <a:r>
              <a:rPr lang="sr-Latn-CS" b="1" i="1" u="sng" dirty="0"/>
              <a:t>u</a:t>
            </a:r>
            <a:r>
              <a:rPr lang="sr-Latn-CS" b="1" u="sng" baseline="-25000" dirty="0"/>
              <a:t>i</a:t>
            </a:r>
            <a:r>
              <a:rPr lang="sr-Latn-CS" b="1" u="sng" dirty="0"/>
              <a:t>/</a:t>
            </a:r>
            <a:r>
              <a:rPr lang="sr-Latn-CS" b="1" i="1" u="sng" dirty="0"/>
              <a:t>u</a:t>
            </a:r>
            <a:r>
              <a:rPr lang="sr-Latn-CS" b="1" u="sng" baseline="-25000" dirty="0"/>
              <a:t>j</a:t>
            </a:r>
            <a:r>
              <a:rPr lang="sr-Latn-CS" b="1" u="sng" dirty="0"/>
              <a:t>) mora da bude jednaka odnosima cena (</a:t>
            </a:r>
            <a:r>
              <a:rPr lang="sr-Latn-CS" b="1" i="1" u="sng" dirty="0"/>
              <a:t>p</a:t>
            </a:r>
            <a:r>
              <a:rPr lang="sr-Latn-CS" b="1" u="sng" baseline="-25000" dirty="0"/>
              <a:t>i</a:t>
            </a:r>
            <a:r>
              <a:rPr lang="sr-Latn-CS" b="1" u="sng" dirty="0"/>
              <a:t>/</a:t>
            </a:r>
            <a:r>
              <a:rPr lang="sr-Latn-CS" b="1" i="1" u="sng" dirty="0"/>
              <a:t>p</a:t>
            </a:r>
            <a:r>
              <a:rPr lang="sr-Latn-CS" b="1" u="sng" baseline="-25000" dirty="0"/>
              <a:t>j</a:t>
            </a:r>
            <a:r>
              <a:rPr lang="sr-Latn-CS" b="1" u="sng" dirty="0"/>
              <a:t>)</a:t>
            </a:r>
            <a:r>
              <a:rPr lang="sr-Latn-CS" dirty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sr-Latn-CS" dirty="0" smtClean="0"/>
              <a:t>Jednakost </a:t>
            </a:r>
            <a:r>
              <a:rPr lang="sr-Latn-CS" dirty="0"/>
              <a:t>granične stope supstitucije i odnosa cena može, takođe, da se tumači i tako da </a:t>
            </a:r>
            <a:r>
              <a:rPr lang="sr-Latn-CS" b="1" u="sng" dirty="0">
                <a:solidFill>
                  <a:srgbClr val="FF0000"/>
                </a:solidFill>
              </a:rPr>
              <a:t>stopa po kojoj se proizvodi zamenjuju u potrošnji bude jednaka stopi po kojoj se oni razmenjuju na tržištu.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/>
              <a:t>Optimizacija potrošnje</a:t>
            </a:r>
            <a:r>
              <a:rPr lang="sr-Latn-CS" b="1" cap="small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2657483"/>
          </a:xfrm>
        </p:spPr>
        <p:txBody>
          <a:bodyPr>
            <a:normAutofit fontScale="40000" lnSpcReduction="20000"/>
          </a:bodyPr>
          <a:lstStyle/>
          <a:p>
            <a:r>
              <a:rPr lang="sr-Latn-CS" dirty="0"/>
              <a:t>Na slici 15. data je geometrijska ilustracija uslova optimalnosti u slučaju dva proizvoda</a:t>
            </a:r>
            <a:r>
              <a:rPr lang="sr-Latn-CS" u="sng" dirty="0"/>
              <a:t>. Razmotrimo tačku </a:t>
            </a:r>
            <a:r>
              <a:rPr lang="sr-Latn-CS" i="1" u="sng" dirty="0"/>
              <a:t>F</a:t>
            </a:r>
            <a:r>
              <a:rPr lang="sr-Latn-CS" u="sng" dirty="0"/>
              <a:t> koja leži na krivulji indiferencije </a:t>
            </a:r>
            <a:r>
              <a:rPr lang="sr-Latn-CS" i="1" u="sng" dirty="0"/>
              <a:t>C</a:t>
            </a:r>
            <a:r>
              <a:rPr lang="sr-Latn-CS" u="sng" baseline="-25000" dirty="0"/>
              <a:t>1</a:t>
            </a:r>
            <a:r>
              <a:rPr lang="sr-Latn-CS" u="sng" dirty="0"/>
              <a:t>. Ta tačka ne može da bude tačka optimuma, jer se kretanjem duž budžetske linije u pravcu tačke </a:t>
            </a:r>
            <a:r>
              <a:rPr lang="sr-Latn-CS" i="1" u="sng" dirty="0"/>
              <a:t>E</a:t>
            </a:r>
            <a:r>
              <a:rPr lang="sr-Latn-CS" u="sng" dirty="0"/>
              <a:t> nailazi na krivulje indiferencije koje odgovaraju višem nivou zadovoljenja potreba. </a:t>
            </a:r>
            <a:endParaRPr lang="en-US" u="sng" dirty="0" smtClean="0"/>
          </a:p>
          <a:p>
            <a:pPr>
              <a:buNone/>
            </a:pPr>
            <a:endParaRPr lang="en-US" u="sng" dirty="0" smtClean="0"/>
          </a:p>
          <a:p>
            <a:r>
              <a:rPr lang="sr-Latn-CS" b="1" u="sng" dirty="0" smtClean="0">
                <a:solidFill>
                  <a:srgbClr val="FF0000"/>
                </a:solidFill>
              </a:rPr>
              <a:t>Takvo povećanje nivoa zadovoljenja potreba bez povećanja dohotka može da se ostvaruje sve dok se ne dođe do tačke </a:t>
            </a:r>
            <a:r>
              <a:rPr lang="sr-Latn-CS" b="1" i="1" u="sng" dirty="0" smtClean="0">
                <a:solidFill>
                  <a:srgbClr val="FF0000"/>
                </a:solidFill>
              </a:rPr>
              <a:t>E</a:t>
            </a:r>
            <a:r>
              <a:rPr lang="sr-Latn-CS" b="1" u="sng" dirty="0" smtClean="0">
                <a:solidFill>
                  <a:srgbClr val="FF0000"/>
                </a:solidFill>
              </a:rPr>
              <a:t>, u kojoj je zadovoljen uslov </a:t>
            </a:r>
            <a:r>
              <a:rPr lang="sr-Latn-CS" b="1" u="sng" dirty="0">
                <a:solidFill>
                  <a:srgbClr val="FF0000"/>
                </a:solidFill>
              </a:rPr>
              <a:t>optimalnosti, tj. u kojoj je nagib krivulje indiferencije </a:t>
            </a:r>
            <a:r>
              <a:rPr lang="sr-Latn-CS" b="1" i="1" u="sng" dirty="0">
                <a:solidFill>
                  <a:srgbClr val="FF0000"/>
                </a:solidFill>
              </a:rPr>
              <a:t>C</a:t>
            </a:r>
            <a:r>
              <a:rPr lang="sr-Latn-CS" b="1" u="sng" baseline="-25000" dirty="0">
                <a:solidFill>
                  <a:srgbClr val="FF0000"/>
                </a:solidFill>
              </a:rPr>
              <a:t>2</a:t>
            </a:r>
            <a:r>
              <a:rPr lang="sr-Latn-CS" b="1" u="sng" dirty="0">
                <a:solidFill>
                  <a:srgbClr val="FF0000"/>
                </a:solidFill>
              </a:rPr>
              <a:t> jednak nagibu budžetske linije. </a:t>
            </a:r>
            <a:endParaRPr lang="en-US" b="1" u="sng" dirty="0" smtClean="0">
              <a:solidFill>
                <a:srgbClr val="FF0000"/>
              </a:solidFill>
            </a:endParaRPr>
          </a:p>
          <a:p>
            <a:endParaRPr lang="en-US" b="1" u="sng" dirty="0"/>
          </a:p>
          <a:p>
            <a:pPr>
              <a:buNone/>
            </a:pPr>
            <a:r>
              <a:rPr lang="sr-Latn-CS" dirty="0"/>
              <a:t> </a:t>
            </a:r>
            <a:r>
              <a:rPr lang="sr-Latn-CS" b="1" u="sng" dirty="0" smtClean="0"/>
              <a:t>Ako bi se od tačke </a:t>
            </a:r>
            <a:r>
              <a:rPr lang="sr-Latn-CS" b="1" i="1" u="sng" dirty="0" smtClean="0"/>
              <a:t>E</a:t>
            </a:r>
            <a:r>
              <a:rPr lang="sr-Latn-CS" b="1" u="sng" dirty="0" smtClean="0"/>
              <a:t> kretalo i dalje duž budžetske linije u pravcu tačke </a:t>
            </a:r>
            <a:r>
              <a:rPr lang="sr-Latn-CS" b="1" i="1" u="sng" dirty="0" smtClean="0"/>
              <a:t>G</a:t>
            </a:r>
            <a:r>
              <a:rPr lang="sr-Latn-CS" b="1" u="sng" dirty="0" smtClean="0"/>
              <a:t>, uslov optimalnosti bilo bi ponovo narušen. Krivulja indiferencije </a:t>
            </a:r>
            <a:r>
              <a:rPr lang="sr-Latn-CS" b="1" i="1" u="sng" dirty="0" smtClean="0"/>
              <a:t>C</a:t>
            </a:r>
            <a:r>
              <a:rPr lang="sr-Latn-CS" b="1" u="sng" baseline="-25000" dirty="0" smtClean="0"/>
              <a:t>3</a:t>
            </a:r>
            <a:r>
              <a:rPr lang="sr-Latn-CS" b="1" u="sng" dirty="0" smtClean="0"/>
              <a:t> nema zajedničkih tačaka sa budžetskom linijom, pa označava onu vrednost indeksa korisnosti, tj. onaj stepen zadovoljenja potreba koji se datim dohotkom ne može postići.</a:t>
            </a:r>
            <a:endParaRPr lang="en-US" dirty="0"/>
          </a:p>
          <a:p>
            <a:r>
              <a:rPr lang="sr-Latn-CS" dirty="0"/>
              <a:t>U slučaju dva proizvoda uslov drugog reda (</a:t>
            </a:r>
            <a:r>
              <a:rPr lang="sr-Latn-CS" i="1" dirty="0"/>
              <a:t>dovoljan uslov</a:t>
            </a:r>
            <a:r>
              <a:rPr lang="sr-Latn-CS" dirty="0"/>
              <a:t>) zahteva da determinanta oivičene matrice </a:t>
            </a:r>
            <a:r>
              <a:rPr lang="sr-Latn-CS" b="1" i="1" dirty="0"/>
              <a:t>U</a:t>
            </a:r>
            <a:r>
              <a:rPr lang="sr-Latn-CS" dirty="0"/>
              <a:t> bude pozitivna, tj.</a:t>
            </a:r>
            <a:endParaRPr 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3571868" y="3786196"/>
          <a:ext cx="2000264" cy="1020543"/>
        </p:xfrm>
        <a:graphic>
          <a:graphicData uri="http://schemas.openxmlformats.org/presentationml/2006/ole">
            <p:oleObj spid="_x0000_s17409" name="Equation" r:id="rId3" imgW="1397000" imgH="71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00114"/>
            <a:ext cx="8229600" cy="2786082"/>
          </a:xfrm>
        </p:spPr>
        <p:txBody>
          <a:bodyPr>
            <a:normAutofit fontScale="47500" lnSpcReduction="20000"/>
          </a:bodyPr>
          <a:lstStyle/>
          <a:p>
            <a:r>
              <a:rPr lang="sr-Latn-CS" i="1" dirty="0" smtClean="0"/>
              <a:t>Neka </a:t>
            </a:r>
            <a:r>
              <a:rPr lang="sr-Latn-CS" i="1" dirty="0"/>
              <a:t>je sistem preferencija jednog potrošača opisan funkcijom</a:t>
            </a:r>
            <a:endParaRPr lang="en-US" dirty="0"/>
          </a:p>
          <a:p>
            <a:pPr algn="ctr">
              <a:buNone/>
            </a:pPr>
            <a:r>
              <a:rPr lang="sr-Latn-CS" i="1" dirty="0"/>
              <a:t>u = x</a:t>
            </a:r>
            <a:r>
              <a:rPr lang="sr-Latn-CS" i="1" baseline="-25000" dirty="0"/>
              <a:t>1</a:t>
            </a:r>
            <a:r>
              <a:rPr lang="sr-Latn-CS" i="1" dirty="0"/>
              <a:t> · x</a:t>
            </a:r>
            <a:r>
              <a:rPr lang="sr-Latn-CS" i="1" baseline="-25000" dirty="0"/>
              <a:t>2</a:t>
            </a:r>
            <a:endParaRPr lang="en-US" dirty="0"/>
          </a:p>
          <a:p>
            <a:r>
              <a:rPr lang="sr-Latn-CS" i="1" dirty="0"/>
              <a:t>i neka cene proizvoda X</a:t>
            </a:r>
            <a:r>
              <a:rPr lang="sr-Latn-CS" i="1" baseline="-25000" dirty="0"/>
              <a:t>1</a:t>
            </a:r>
            <a:r>
              <a:rPr lang="sr-Latn-CS" i="1" dirty="0"/>
              <a:t> i X</a:t>
            </a:r>
            <a:r>
              <a:rPr lang="sr-Latn-CS" i="1" baseline="-25000" dirty="0"/>
              <a:t>2</a:t>
            </a:r>
            <a:r>
              <a:rPr lang="sr-Latn-CS" i="1" dirty="0"/>
              <a:t> iznose 2 i 5 dinara. Ako dohodak potrošača iznosi 100 dinara, odrediti onaj budžet roba koji pri datom dohotku potrošača i postojećim cenama omogućava maksimalno zadovoljenje potreba.</a:t>
            </a:r>
            <a:endParaRPr lang="en-US" dirty="0"/>
          </a:p>
          <a:p>
            <a:r>
              <a:rPr lang="sr-Latn-CS" i="1" dirty="0"/>
              <a:t>Od svih budžeta roba koji zadovoljavaju ograničenje</a:t>
            </a:r>
            <a:endParaRPr lang="en-US" dirty="0"/>
          </a:p>
          <a:p>
            <a:pPr algn="ctr">
              <a:buNone/>
            </a:pPr>
            <a:r>
              <a:rPr lang="sr-Latn-CS" i="1" dirty="0"/>
              <a:t>2x</a:t>
            </a:r>
            <a:r>
              <a:rPr lang="sr-Latn-CS" i="1" baseline="-25000" dirty="0"/>
              <a:t>1</a:t>
            </a:r>
            <a:r>
              <a:rPr lang="sr-Latn-CS" i="1" dirty="0"/>
              <a:t> + 5x</a:t>
            </a:r>
            <a:r>
              <a:rPr lang="sr-Latn-CS" i="1" baseline="-25000" dirty="0"/>
              <a:t>2</a:t>
            </a:r>
            <a:r>
              <a:rPr lang="sr-Latn-CS" i="1" dirty="0"/>
              <a:t> = 100</a:t>
            </a:r>
            <a:endParaRPr lang="en-US" dirty="0"/>
          </a:p>
          <a:p>
            <a:r>
              <a:rPr lang="sr-Latn-CS" i="1" dirty="0"/>
              <a:t>treba naći onaj budžet roba, tj. onu strukturu potrošnje koja obezbeđuje maksimum funkcije</a:t>
            </a:r>
            <a:endParaRPr lang="en-US" dirty="0"/>
          </a:p>
          <a:p>
            <a:pPr algn="ctr">
              <a:buNone/>
            </a:pPr>
            <a:r>
              <a:rPr lang="sr-Latn-CS" i="1" dirty="0"/>
              <a:t>u = x</a:t>
            </a:r>
            <a:r>
              <a:rPr lang="sr-Latn-CS" i="1" baseline="-25000" dirty="0"/>
              <a:t>1</a:t>
            </a:r>
            <a:r>
              <a:rPr lang="sr-Latn-CS" i="1" dirty="0"/>
              <a:t> · x</a:t>
            </a:r>
            <a:r>
              <a:rPr lang="sr-Latn-CS" i="1" baseline="-25000" dirty="0"/>
              <a:t>2</a:t>
            </a:r>
            <a:endParaRPr lang="en-US" dirty="0"/>
          </a:p>
          <a:p>
            <a:r>
              <a:rPr lang="sr-Latn-CS" i="1" dirty="0"/>
              <a:t>Optimalan budžet roba određujemo anuliranjem prvih parcijalnih izvoda Lagranžeove funkcije</a:t>
            </a:r>
            <a:endParaRPr lang="en-US" dirty="0"/>
          </a:p>
          <a:p>
            <a:pPr algn="ctr">
              <a:buNone/>
            </a:pPr>
            <a:r>
              <a:rPr lang="sr-Latn-CS" i="1" dirty="0"/>
              <a:t>L = x</a:t>
            </a:r>
            <a:r>
              <a:rPr lang="sr-Latn-CS" i="1" baseline="-25000" dirty="0"/>
              <a:t>1</a:t>
            </a:r>
            <a:r>
              <a:rPr lang="sr-Latn-CS" i="1" dirty="0"/>
              <a:t> · x</a:t>
            </a:r>
            <a:r>
              <a:rPr lang="sr-Latn-CS" i="1" baseline="-25000" dirty="0"/>
              <a:t>2</a:t>
            </a:r>
            <a:r>
              <a:rPr lang="sr-Latn-CS" i="1" dirty="0"/>
              <a:t> + λ(100 – 2x</a:t>
            </a:r>
            <a:r>
              <a:rPr lang="sr-Latn-CS" i="1" baseline="-25000" dirty="0"/>
              <a:t>1</a:t>
            </a:r>
            <a:r>
              <a:rPr lang="sr-Latn-CS" i="1" dirty="0"/>
              <a:t> – 5x</a:t>
            </a:r>
            <a:r>
              <a:rPr lang="sr-Latn-CS" i="1" baseline="-25000" dirty="0"/>
              <a:t>2</a:t>
            </a:r>
            <a:r>
              <a:rPr lang="sr-Latn-CS" i="1" dirty="0"/>
              <a:t>)</a:t>
            </a:r>
            <a:endParaRPr lang="en-US" dirty="0"/>
          </a:p>
          <a:p>
            <a:pPr>
              <a:buNone/>
            </a:pPr>
            <a:r>
              <a:rPr lang="sr-Latn-CS" i="1" dirty="0"/>
              <a:t>po promenljivim x</a:t>
            </a:r>
            <a:r>
              <a:rPr lang="sr-Latn-CS" i="1" baseline="-25000" dirty="0"/>
              <a:t>1</a:t>
            </a:r>
            <a:r>
              <a:rPr lang="sr-Latn-CS" i="1" dirty="0"/>
              <a:t>, x</a:t>
            </a:r>
            <a:r>
              <a:rPr lang="sr-Latn-CS" i="1" baseline="-25000" dirty="0"/>
              <a:t>2</a:t>
            </a:r>
            <a:r>
              <a:rPr lang="sr-Latn-CS" i="1" dirty="0"/>
              <a:t> i λ, tj.</a:t>
            </a:r>
            <a:endParaRPr lang="en-US" dirty="0"/>
          </a:p>
          <a:p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571604" y="3857634"/>
          <a:ext cx="1076325" cy="428625"/>
        </p:xfrm>
        <a:graphic>
          <a:graphicData uri="http://schemas.openxmlformats.org/presentationml/2006/ole">
            <p:oleObj spid="_x0000_s19457" name="Equation" r:id="rId3" imgW="1079500" imgH="431800" progId="Equation.3">
              <p:embed/>
            </p:oleObj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786182" y="3857634"/>
          <a:ext cx="1114425" cy="428625"/>
        </p:xfrm>
        <a:graphic>
          <a:graphicData uri="http://schemas.openxmlformats.org/presentationml/2006/ole">
            <p:oleObj spid="_x0000_s19459" r:id="rId4" imgW="1117600" imgH="431800" progId="">
              <p:embed/>
            </p:oleObj>
          </a:graphicData>
        </a:graphic>
      </p:graphicFrame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6143636" y="3857634"/>
          <a:ext cx="1562100" cy="390525"/>
        </p:xfrm>
        <a:graphic>
          <a:graphicData uri="http://schemas.openxmlformats.org/presentationml/2006/ole">
            <p:oleObj spid="_x0000_s19461" name="Equation" r:id="rId5" imgW="1562100" imgH="3937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0034" y="4357700"/>
            <a:ext cx="59293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1500" i="1" dirty="0"/>
              <a:t>Rešavanjem ovog sistema jednačina, dobijamo: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4714876" y="4500576"/>
          <a:ext cx="3203981" cy="371476"/>
        </p:xfrm>
        <a:graphic>
          <a:graphicData uri="http://schemas.openxmlformats.org/presentationml/2006/ole">
            <p:oleObj spid="_x0000_s19463" name="Equation" r:id="rId6" imgW="19685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728789"/>
          </a:xfrm>
        </p:spPr>
        <p:txBody>
          <a:bodyPr>
            <a:normAutofit/>
          </a:bodyPr>
          <a:lstStyle/>
          <a:p>
            <a:r>
              <a:rPr lang="sr-Latn-CS" sz="1500" i="1" dirty="0"/>
              <a:t>Prvi i drugi parcijalni izvodi funkcije u = 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· 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su: u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= 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, u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= 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, u</a:t>
            </a:r>
            <a:r>
              <a:rPr lang="sr-Latn-CS" sz="1500" i="1" baseline="-25000" dirty="0"/>
              <a:t>11</a:t>
            </a:r>
            <a:r>
              <a:rPr lang="sr-Latn-CS" sz="1500" i="1" dirty="0"/>
              <a:t> = 0, u</a:t>
            </a:r>
            <a:r>
              <a:rPr lang="sr-Latn-CS" sz="1500" i="1" baseline="-25000" dirty="0"/>
              <a:t>22</a:t>
            </a:r>
            <a:r>
              <a:rPr lang="sr-Latn-CS" sz="1500" i="1" dirty="0"/>
              <a:t> = 0, u</a:t>
            </a:r>
            <a:r>
              <a:rPr lang="sr-Latn-CS" sz="1500" i="1" baseline="-25000" dirty="0"/>
              <a:t>12</a:t>
            </a:r>
            <a:r>
              <a:rPr lang="sr-Latn-CS" sz="1500" i="1" dirty="0"/>
              <a:t> = 1, u</a:t>
            </a:r>
            <a:r>
              <a:rPr lang="sr-Latn-CS" sz="1500" i="1" baseline="-25000" dirty="0"/>
              <a:t>21</a:t>
            </a:r>
            <a:r>
              <a:rPr lang="sr-Latn-CS" sz="1500" i="1" dirty="0"/>
              <a:t> = 1.</a:t>
            </a:r>
            <a:endParaRPr lang="en-US" sz="1500" dirty="0"/>
          </a:p>
          <a:p>
            <a:r>
              <a:rPr lang="sr-Latn-CS" sz="1500" i="1" dirty="0"/>
              <a:t> Vrednost ovih izvoda u tački x</a:t>
            </a:r>
            <a:r>
              <a:rPr lang="sr-Latn-CS" sz="1500" i="1" baseline="30000" dirty="0"/>
              <a:t>*</a:t>
            </a:r>
            <a:r>
              <a:rPr lang="sr-Latn-CS" sz="1500" i="1" dirty="0"/>
              <a:t> = (25;10) iznosi:</a:t>
            </a:r>
            <a:endParaRPr lang="en-US" sz="1500" dirty="0"/>
          </a:p>
          <a:p>
            <a:r>
              <a:rPr lang="sr-Latn-CS" sz="1500" i="1" dirty="0"/>
              <a:t>u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= 10	u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= 25</a:t>
            </a:r>
            <a:endParaRPr lang="en-US" sz="1500" dirty="0"/>
          </a:p>
          <a:p>
            <a:r>
              <a:rPr lang="sr-Latn-CS" sz="1500" i="1" dirty="0"/>
              <a:t>u</a:t>
            </a:r>
            <a:r>
              <a:rPr lang="sr-Latn-CS" sz="1500" i="1" baseline="-25000" dirty="0"/>
              <a:t>11</a:t>
            </a:r>
            <a:r>
              <a:rPr lang="sr-Latn-CS" sz="1500" i="1" dirty="0"/>
              <a:t> = 0	u</a:t>
            </a:r>
            <a:r>
              <a:rPr lang="sr-Latn-CS" sz="1500" i="1" baseline="-25000" dirty="0"/>
              <a:t>22</a:t>
            </a:r>
            <a:r>
              <a:rPr lang="sr-Latn-CS" sz="1500" i="1" dirty="0"/>
              <a:t> = 0</a:t>
            </a:r>
            <a:endParaRPr lang="en-US" sz="1500" dirty="0"/>
          </a:p>
          <a:p>
            <a:r>
              <a:rPr lang="sr-Latn-CS" sz="1500" i="1" dirty="0"/>
              <a:t>u</a:t>
            </a:r>
            <a:r>
              <a:rPr lang="sr-Latn-CS" sz="1500" i="1" baseline="-25000" dirty="0"/>
              <a:t>12</a:t>
            </a:r>
            <a:r>
              <a:rPr lang="sr-Latn-CS" sz="1500" i="1" dirty="0"/>
              <a:t> = 1	u</a:t>
            </a:r>
            <a:r>
              <a:rPr lang="sr-Latn-CS" sz="1500" i="1" baseline="-25000" dirty="0"/>
              <a:t>21</a:t>
            </a:r>
            <a:r>
              <a:rPr lang="sr-Latn-CS" sz="1500" i="1" dirty="0"/>
              <a:t> = 1</a:t>
            </a:r>
            <a:endParaRPr lang="en-US" sz="1500" dirty="0"/>
          </a:p>
          <a:p>
            <a:r>
              <a:rPr lang="sr-Latn-CS" sz="1500" i="1" dirty="0"/>
              <a:t>S obzirom na to da je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000364" y="2000246"/>
          <a:ext cx="3827153" cy="1000127"/>
        </p:xfrm>
        <a:graphic>
          <a:graphicData uri="http://schemas.openxmlformats.org/presentationml/2006/ole">
            <p:oleObj spid="_x0000_s20481" name="Equation" r:id="rId3" imgW="2730500" imgH="7112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57554" y="3071816"/>
            <a:ext cx="4714908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CS" i="1" dirty="0"/>
              <a:t>zaključujemo da u tački x</a:t>
            </a:r>
            <a:r>
              <a:rPr lang="sr-Latn-CS" i="1" baseline="30000" dirty="0"/>
              <a:t>*</a:t>
            </a:r>
            <a:r>
              <a:rPr lang="sr-Latn-CS" i="1" dirty="0"/>
              <a:t> = (25;10) funkcije u = x</a:t>
            </a:r>
            <a:r>
              <a:rPr lang="sr-Latn-CS" i="1" baseline="-25000" dirty="0"/>
              <a:t>1</a:t>
            </a:r>
            <a:r>
              <a:rPr lang="sr-Latn-CS" i="1" dirty="0"/>
              <a:t>x</a:t>
            </a:r>
            <a:r>
              <a:rPr lang="sr-Latn-CS" i="1" baseline="-25000" dirty="0"/>
              <a:t>2</a:t>
            </a:r>
            <a:r>
              <a:rPr lang="sr-Latn-CS" i="1" dirty="0"/>
              <a:t> dostiže maksimum.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00034" y="3143254"/>
          <a:ext cx="1905000" cy="1819275"/>
        </p:xfrm>
        <a:graphic>
          <a:graphicData uri="http://schemas.openxmlformats.org/presentationml/2006/ole">
            <p:oleObj spid="_x0000_s20483" name="Picture" r:id="rId4" imgW="2365248" imgH="2250948" progId="Word.Picture.8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57488" y="4643452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/>
              <a:t>Geometrijska ilustracija optimalnog budžeta roba</a:t>
            </a:r>
            <a:endParaRPr lang="en-US" b="1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1800227"/>
          </a:xfrm>
        </p:spPr>
        <p:txBody>
          <a:bodyPr>
            <a:normAutofit/>
          </a:bodyPr>
          <a:lstStyle/>
          <a:p>
            <a:r>
              <a:rPr lang="sr-Latn-CS" sz="1500" i="1" dirty="0"/>
              <a:t>Na sl. 17. data je geometrijska ilustracija optimalnog budžeta roba. Iz slike se jasno vidi da je u tački x</a:t>
            </a:r>
            <a:r>
              <a:rPr lang="sr-Latn-CS" sz="1500" i="1" baseline="30000" dirty="0"/>
              <a:t>*</a:t>
            </a:r>
            <a:r>
              <a:rPr lang="sr-Latn-CS" sz="1500" i="1" dirty="0"/>
              <a:t>, koja predstavlja optimalni budžet roba, nagib krivulje indiferencije u = 250 jednak nagibu linije budžeta. Krivulja indiferencije u = 250 je, očevidno, »najviša« krivulja koju potrošač u datim uslovima cena i dohotka može da dosegne.</a:t>
            </a:r>
            <a:endParaRPr lang="en-US" sz="1500" dirty="0"/>
          </a:p>
          <a:p>
            <a:r>
              <a:rPr lang="sr-Latn-CS" sz="1500" i="1" dirty="0"/>
              <a:t>Lako se može i analitičkim putem pokazati da je u tački x</a:t>
            </a:r>
            <a:r>
              <a:rPr lang="sr-Latn-CS" sz="1500" i="1" baseline="30000" dirty="0"/>
              <a:t>*</a:t>
            </a:r>
            <a:r>
              <a:rPr lang="sr-Latn-CS" sz="1500" i="1" dirty="0"/>
              <a:t> = (25;10) nagib krivulje indiferencije jednak nagibu linije budžeta. Naime, nagib linije budžeta 2x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+ 5x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= 100, odnosno </a:t>
            </a:r>
            <a:r>
              <a:rPr lang="en-US" sz="1500" i="1" dirty="0" smtClean="0"/>
              <a:t>              </a:t>
            </a:r>
            <a:r>
              <a:rPr lang="sr-Latn-CS" sz="1500" i="1" dirty="0" smtClean="0"/>
              <a:t> je </a:t>
            </a:r>
            <a:r>
              <a:rPr lang="sr-Latn-CS" sz="1500" i="1" dirty="0"/>
              <a:t>konstantan i iznosi</a:t>
            </a:r>
            <a:endParaRPr lang="en-US" sz="1500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7215206" y="2428874"/>
          <a:ext cx="628650" cy="295275"/>
        </p:xfrm>
        <a:graphic>
          <a:graphicData uri="http://schemas.openxmlformats.org/presentationml/2006/ole">
            <p:oleObj spid="_x0000_s21505" name="Equation" r:id="rId3" imgW="851269" imgH="393871" progId="Equation.3">
              <p:embed/>
            </p:oleObj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428860" y="2714626"/>
          <a:ext cx="1000132" cy="666755"/>
        </p:xfrm>
        <a:graphic>
          <a:graphicData uri="http://schemas.openxmlformats.org/presentationml/2006/ole">
            <p:oleObj spid="_x0000_s21507" name="Equation" r:id="rId4" imgW="660400" imgH="4445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596" y="3357568"/>
            <a:ext cx="8358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1500" i="1" dirty="0"/>
              <a:t>S druge strane, nagib krivulje indiferencije 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· 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= 250, odnosno x</a:t>
            </a:r>
            <a:r>
              <a:rPr lang="sr-Latn-CS" sz="1500" i="1" baseline="-25000" dirty="0"/>
              <a:t>2</a:t>
            </a:r>
            <a:r>
              <a:rPr lang="sr-Latn-CS" sz="1500" i="1" dirty="0"/>
              <a:t> = 250/x</a:t>
            </a:r>
            <a:r>
              <a:rPr lang="sr-Latn-CS" sz="1500" i="1" baseline="-25000" dirty="0"/>
              <a:t>1</a:t>
            </a:r>
            <a:r>
              <a:rPr lang="sr-Latn-CS" sz="1500" i="1" dirty="0"/>
              <a:t> u tački x</a:t>
            </a:r>
            <a:r>
              <a:rPr lang="sr-Latn-CS" sz="1500" i="1" baseline="30000" dirty="0"/>
              <a:t>*</a:t>
            </a:r>
            <a:r>
              <a:rPr lang="sr-Latn-CS" sz="1500" i="1" dirty="0"/>
              <a:t>= (25;10) jeste</a:t>
            </a:r>
            <a:endParaRPr lang="en-US" sz="1500" dirty="0"/>
          </a:p>
          <a:p>
            <a:endParaRPr lang="en-US" sz="1500" dirty="0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357422" y="3714758"/>
          <a:ext cx="1914538" cy="500066"/>
        </p:xfrm>
        <a:graphic>
          <a:graphicData uri="http://schemas.openxmlformats.org/presentationml/2006/ole">
            <p:oleObj spid="_x0000_s21509" name="Equation" r:id="rId5" imgW="1701800" imgH="4445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00034" y="4214824"/>
            <a:ext cx="83582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1500" i="1" dirty="0"/>
              <a:t>S obzirom na to da je drugi izvod krivulje indiferencije pozitivan, tj</a:t>
            </a:r>
            <a:r>
              <a:rPr lang="sr-Latn-CS" sz="1500" i="1" dirty="0" smtClean="0"/>
              <a:t>.</a:t>
            </a:r>
            <a:endParaRPr lang="en-US" sz="1500" i="1" dirty="0" smtClean="0"/>
          </a:p>
          <a:p>
            <a:r>
              <a:rPr lang="sr-Latn-CS" sz="1600" i="1" dirty="0" smtClean="0"/>
              <a:t>zaključujemo </a:t>
            </a:r>
            <a:r>
              <a:rPr lang="sr-Latn-CS" sz="1600" i="1" dirty="0"/>
              <a:t>da je krivulja indiferencije x</a:t>
            </a:r>
            <a:r>
              <a:rPr lang="sr-Latn-CS" sz="1600" i="1" baseline="-25000" dirty="0"/>
              <a:t>1</a:t>
            </a:r>
            <a:r>
              <a:rPr lang="sr-Latn-CS" sz="1600" i="1" dirty="0"/>
              <a:t> · x</a:t>
            </a:r>
            <a:r>
              <a:rPr lang="sr-Latn-CS" sz="1600" i="1" baseline="-25000" dirty="0"/>
              <a:t>2</a:t>
            </a:r>
            <a:r>
              <a:rPr lang="sr-Latn-CS" sz="1600" i="1" dirty="0"/>
              <a:t> = 250 konveksna u odnosu na koordinatni početak, što potvrđuje da je tačka x</a:t>
            </a:r>
            <a:r>
              <a:rPr lang="sr-Latn-CS" sz="1600" i="1" baseline="30000" dirty="0"/>
              <a:t>*</a:t>
            </a:r>
            <a:r>
              <a:rPr lang="sr-Latn-CS" sz="1600" i="1" dirty="0"/>
              <a:t> = (25;10) tačka maksimuma funkcije u = x</a:t>
            </a:r>
            <a:r>
              <a:rPr lang="sr-Latn-CS" sz="1600" i="1" baseline="-25000" dirty="0"/>
              <a:t>1</a:t>
            </a:r>
            <a:r>
              <a:rPr lang="sr-Latn-CS" sz="1600" i="1" dirty="0"/>
              <a:t> · x</a:t>
            </a:r>
            <a:r>
              <a:rPr lang="sr-Latn-CS" sz="1600" i="1" baseline="-25000" dirty="0"/>
              <a:t>2</a:t>
            </a:r>
            <a:r>
              <a:rPr lang="sr-Latn-CS" sz="1600" i="1" dirty="0"/>
              <a:t>.</a:t>
            </a:r>
            <a:endParaRPr lang="en-US" sz="1600" dirty="0"/>
          </a:p>
          <a:p>
            <a:endParaRPr lang="en-US" sz="1500" dirty="0"/>
          </a:p>
          <a:p>
            <a:endParaRPr lang="en-US" sz="1500" dirty="0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072198" y="3929072"/>
          <a:ext cx="2277076" cy="595314"/>
        </p:xfrm>
        <a:graphic>
          <a:graphicData uri="http://schemas.openxmlformats.org/presentationml/2006/ole">
            <p:oleObj spid="_x0000_s21511" name="Equation" r:id="rId6" imgW="1866900" imgH="48260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3543</Words>
  <Application>Microsoft Office PowerPoint</Application>
  <PresentationFormat>On-screen Show (16:9)</PresentationFormat>
  <Paragraphs>193</Paragraphs>
  <Slides>35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Office Theme</vt:lpstr>
      <vt:lpstr>Equation</vt:lpstr>
      <vt:lpstr>Picture</vt:lpstr>
      <vt:lpstr>Optimizacija potrošnje </vt:lpstr>
      <vt:lpstr>Optimizacija potrošnje </vt:lpstr>
      <vt:lpstr>Optimizacija potrošnje </vt:lpstr>
      <vt:lpstr>Optimizacija potrošnje </vt:lpstr>
      <vt:lpstr>Optimizacija potrošnje </vt:lpstr>
      <vt:lpstr>Optimizacija potrošnje </vt:lpstr>
      <vt:lpstr>Primer</vt:lpstr>
      <vt:lpstr>Primer</vt:lpstr>
      <vt:lpstr>Primer</vt:lpstr>
      <vt:lpstr>Optimizacija potrošnje </vt:lpstr>
      <vt:lpstr>Funkcije tražnje</vt:lpstr>
      <vt:lpstr>Slide 12</vt:lpstr>
      <vt:lpstr>Funkcije tražnje</vt:lpstr>
      <vt:lpstr>Slide 14</vt:lpstr>
      <vt:lpstr>Funkcije tražnje</vt:lpstr>
      <vt:lpstr>Jednačina Sluckog</vt:lpstr>
      <vt:lpstr>Slide 17</vt:lpstr>
      <vt:lpstr>Jednačina Sluckog</vt:lpstr>
      <vt:lpstr>Jednačina Sluckog</vt:lpstr>
      <vt:lpstr>Slide 20</vt:lpstr>
      <vt:lpstr>Jednačina Sluckog</vt:lpstr>
      <vt:lpstr>Slide 22</vt:lpstr>
      <vt:lpstr>Jednačina Sluckog</vt:lpstr>
      <vt:lpstr>Primer</vt:lpstr>
      <vt:lpstr>Slide 25</vt:lpstr>
      <vt:lpstr>Slide 26</vt:lpstr>
      <vt:lpstr>Slide 27</vt:lpstr>
      <vt:lpstr>Jednačina Sluckog</vt:lpstr>
      <vt:lpstr>Jednačina Sluckog</vt:lpstr>
      <vt:lpstr>Kritička ocena teorije ordinalne korisnosti</vt:lpstr>
      <vt:lpstr>Kritička ocena teorije ordinalne korisnosti</vt:lpstr>
      <vt:lpstr>Kritička ocena teorije ordinalne korisnosti</vt:lpstr>
      <vt:lpstr>Kritička ocena teorije ordinalne korisnosti</vt:lpstr>
      <vt:lpstr>Kritička ocena teorije ordinalne korisnosti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Optimizacija potrošnje</dc:title>
  <dc:creator>imijailovic</dc:creator>
  <cp:lastModifiedBy>vjerinic</cp:lastModifiedBy>
  <cp:revision>6</cp:revision>
  <dcterms:created xsi:type="dcterms:W3CDTF">2021-01-27T13:46:55Z</dcterms:created>
  <dcterms:modified xsi:type="dcterms:W3CDTF">2021-02-24T12:10:48Z</dcterms:modified>
</cp:coreProperties>
</file>