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385" r:id="rId4"/>
    <p:sldId id="258" r:id="rId5"/>
    <p:sldId id="259" r:id="rId6"/>
    <p:sldId id="260" r:id="rId7"/>
    <p:sldId id="261" r:id="rId8"/>
    <p:sldId id="262" r:id="rId9"/>
    <p:sldId id="387" r:id="rId10"/>
    <p:sldId id="388" r:id="rId11"/>
    <p:sldId id="389" r:id="rId12"/>
    <p:sldId id="390" r:id="rId13"/>
    <p:sldId id="391" r:id="rId14"/>
    <p:sldId id="392" r:id="rId15"/>
    <p:sldId id="386" r:id="rId16"/>
    <p:sldId id="264" r:id="rId17"/>
    <p:sldId id="265" r:id="rId18"/>
    <p:sldId id="393" r:id="rId19"/>
    <p:sldId id="266" r:id="rId20"/>
    <p:sldId id="267" r:id="rId21"/>
    <p:sldId id="268" r:id="rId22"/>
    <p:sldId id="270" r:id="rId23"/>
    <p:sldId id="271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6" r:id="rId37"/>
    <p:sldId id="287" r:id="rId38"/>
    <p:sldId id="288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C8099-C1DC-4D45-A61E-45035371A94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8033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0ADB-FCBB-4B67-BB09-7A474B57830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040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0ADB-FCBB-4B67-BB09-7A474B57830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3309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0ADB-FCBB-4B67-BB09-7A474B578302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94224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0ADB-FCBB-4B67-BB09-7A474B57830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9289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0ADB-FCBB-4B67-BB09-7A474B57830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23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0ADB-FCBB-4B67-BB09-7A474B57830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38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0ADB-FCBB-4B67-BB09-7A474B57830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74924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0ADB-FCBB-4B67-BB09-7A474B57830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07445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3F56446-2410-EFDA-D9EF-A9B18053EC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413FA3D-367B-0644-27F3-7AC10DAC73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AC877F1C-9C69-6F12-FC99-6D6DE1002B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823D0E-E514-495B-9C5C-66F9816FEF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0110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0ADB-FCBB-4B67-BB09-7A474B57830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6937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928E2-4CE2-4943-A62B-0764B9A534D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5779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0ADB-FCBB-4B67-BB09-7A474B57830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0973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0ADB-FCBB-4B67-BB09-7A474B57830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8936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8855-0A5C-4A81-922F-A208918AC8D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1105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BD681-BAB4-4EBA-810F-6450AACE35D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5437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0ADB-FCBB-4B67-BB09-7A474B57830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195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179A1-39A0-4BE1-85BE-5DE6B6D9F56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867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09B0ADB-FCBB-4B67-BB09-7A474B57830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2192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  <p:sldLayoutId id="2147483691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3DF2AD9-CDB7-6065-B0C7-F83A03E39DB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13259" y="479792"/>
            <a:ext cx="6517482" cy="2509213"/>
          </a:xfrm>
        </p:spPr>
        <p:txBody>
          <a:bodyPr/>
          <a:lstStyle/>
          <a:p>
            <a:pPr algn="ctr" eaLnBrk="1" hangingPunct="1"/>
            <a:r>
              <a:rPr lang="en-US" altLang="en-US" sz="4400" b="1" dirty="0"/>
              <a:t>OSNOVI RA</a:t>
            </a:r>
            <a:r>
              <a:rPr lang="sr-Latn-CS" altLang="en-US" sz="4400" b="1" dirty="0"/>
              <a:t>Č</a:t>
            </a:r>
            <a:r>
              <a:rPr lang="en-US" altLang="en-US" sz="4400" b="1" dirty="0"/>
              <a:t>UNOVODSTVA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92354F6-A9B6-6A35-0CDD-2381B2D2F8C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13259" y="3429001"/>
            <a:ext cx="6517482" cy="1828800"/>
          </a:xfrm>
        </p:spPr>
        <p:txBody>
          <a:bodyPr/>
          <a:lstStyle/>
          <a:p>
            <a:pPr algn="ctr" eaLnBrk="1" hangingPunct="1"/>
            <a:r>
              <a:rPr lang="sr-Latn-CS" altLang="en-US" sz="3600" b="1" i="1" dirty="0">
                <a:solidFill>
                  <a:schemeClr val="tx1"/>
                </a:solidFill>
              </a:rPr>
              <a:t>PRIMENA SISTEMA DVOJNOG KNJIGOVODSTVA</a:t>
            </a:r>
            <a:endParaRPr lang="en-US" altLang="en-US" sz="36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63EEFAB-8101-0F6A-5CCD-B1A94267E2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CS" altLang="en-US" sz="3600" b="1" dirty="0"/>
              <a:t>Pribavljanje sopstvenog kapitala</a:t>
            </a:r>
            <a:endParaRPr lang="en-US" altLang="en-US" sz="3600" b="1" dirty="0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FB2A2A4-3373-E1D4-15F5-1F82ECAE18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1" y="2367094"/>
            <a:ext cx="8077200" cy="387238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sr-Latn-CS" altLang="en-US" sz="2400" b="1" dirty="0"/>
              <a:t>Rezerve – računi grupe 32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en-US" sz="2400" dirty="0"/>
              <a:t>Postoje: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en-US" sz="2400" u="sng" dirty="0"/>
              <a:t>1) kapitalne rezerve ili emisiona premija 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en-US" sz="2400" dirty="0"/>
              <a:t>Kapitalne rezerve (emisiona premija) nastaju: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sr-Latn-CS" altLang="en-US" sz="2200" dirty="0"/>
              <a:t>Kod akcionarskog društva – kao razlika nominalne vrednosti akcija i njihove prodajne vrednosti (pozitivna – ažio; negativna – disažio)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sr-Latn-CS" altLang="en-US" sz="2200" dirty="0"/>
              <a:t>Kod</a:t>
            </a:r>
            <a:r>
              <a:rPr lang="sr-Latn-CS" altLang="en-US" sz="2200" b="1" dirty="0"/>
              <a:t> </a:t>
            </a:r>
            <a:r>
              <a:rPr lang="sr-Latn-CS" altLang="en-US" sz="2200" dirty="0"/>
              <a:t>društava sa</a:t>
            </a:r>
            <a:r>
              <a:rPr lang="sr-Latn-CS" altLang="en-US" sz="2200" b="1" dirty="0"/>
              <a:t> </a:t>
            </a:r>
            <a:r>
              <a:rPr lang="sr-Latn-CS" altLang="en-US" sz="2200" dirty="0"/>
              <a:t>ograničenom odgovornošću – ova razlika može nastati kada unos udela vežemo za neku valutu, npr. dolar, ero</a:t>
            </a:r>
          </a:p>
          <a:p>
            <a:pPr eaLnBrk="1" hangingPunct="1">
              <a:lnSpc>
                <a:spcPct val="90000"/>
              </a:lnSpc>
            </a:pPr>
            <a:endParaRPr lang="sr-Latn-CS" altLang="en-US" sz="24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sr-Latn-C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F57054C-EA14-60CB-A867-CCCDA135BA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CS" altLang="en-US" sz="3600" b="1" dirty="0"/>
              <a:t>Pribavljanje sopstvenog kapitala</a:t>
            </a:r>
            <a:endParaRPr lang="en-US" altLang="en-US" sz="3600" b="1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9040163-6EE7-CCE7-CB58-68A75B5840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1" y="2367094"/>
            <a:ext cx="8077200" cy="387238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sr-Latn-CS" altLang="en-US" sz="2800" u="sng" dirty="0"/>
              <a:t>2) rezerve iz dobiti </a:t>
            </a:r>
            <a:r>
              <a:rPr lang="sr-Latn-CS" altLang="en-US" sz="2800" dirty="0"/>
              <a:t>– društva (u zavisnosti od Zakonske regulative) izdvajaju</a:t>
            </a:r>
            <a:r>
              <a:rPr lang="en-US" altLang="en-US" sz="2800" dirty="0"/>
              <a:t> </a:t>
            </a:r>
            <a:r>
              <a:rPr lang="sr-Latn-CS" altLang="en-US" sz="2800" b="1" dirty="0"/>
              <a:t>iz dobiti</a:t>
            </a:r>
            <a:r>
              <a:rPr lang="sr-Latn-CS" altLang="en-US" sz="2800" dirty="0"/>
              <a:t> deo za rezerve a deo za dividende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en-US" sz="2800" dirty="0"/>
              <a:t>Rezerve iz dobiti mogu biti: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sr-Latn-CS" altLang="en-US" sz="2800" dirty="0"/>
              <a:t>zakonske – definisane su Zakonom i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sr-Latn-CS" altLang="en-US" sz="2800" dirty="0"/>
              <a:t>statutarne i druge rezerve – nastaju na osnovu internih akata preduzeća – statut, odluke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0DD38FD-E2F3-EACA-894E-BA0B15FF01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CS" altLang="en-US" sz="3600" b="1" dirty="0"/>
              <a:t>Pribavljanje sopstvenog kapitala</a:t>
            </a:r>
            <a:endParaRPr lang="en-US" altLang="en-US" sz="3600" b="1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F652D03E-0D27-D945-89B3-D0C26D409D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331" y="2514600"/>
            <a:ext cx="7773339" cy="3276601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sr-Latn-CS" altLang="en-US" sz="3200" b="1" dirty="0"/>
              <a:t>Revalorizacione rezerve – računi grupe 33</a:t>
            </a:r>
          </a:p>
          <a:p>
            <a:pPr eaLnBrk="1" hangingPunct="1"/>
            <a:endParaRPr lang="sr-Latn-CS" altLang="en-US" sz="3200" dirty="0"/>
          </a:p>
          <a:p>
            <a:pPr eaLnBrk="1" hangingPunct="1"/>
            <a:r>
              <a:rPr lang="sr-Latn-CS" altLang="en-US" sz="3200" dirty="0"/>
              <a:t>Nastaju povećanjem vrednosti (revalorizacijom) pojedinih pozicija aktive</a:t>
            </a:r>
            <a:endParaRPr lang="en-US" alt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FB19A15D-5BCD-C914-7FD5-A236E01550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CS" altLang="en-US" sz="3600" b="1" dirty="0"/>
              <a:t>Pribavljanje sopstvenog kapitala</a:t>
            </a:r>
            <a:endParaRPr lang="en-US" altLang="en-US" sz="3600" b="1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9246C79-B9CB-6BF5-736B-E3E522B5F9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331" y="2667000"/>
            <a:ext cx="7773339" cy="3124201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sr-Latn-CS" altLang="en-US" sz="3200" b="1" dirty="0"/>
              <a:t>Neraspoređeni dobitak – računi grupe 34</a:t>
            </a:r>
          </a:p>
          <a:p>
            <a:pPr eaLnBrk="1" hangingPunct="1"/>
            <a:endParaRPr lang="sr-Latn-CS" altLang="en-US" sz="3200" b="1" dirty="0"/>
          </a:p>
          <a:p>
            <a:pPr eaLnBrk="1" hangingPunct="1"/>
            <a:r>
              <a:rPr lang="sr-Latn-CS" altLang="en-US" sz="3200" dirty="0"/>
              <a:t>Obuhvata neraspoređeni dobitak tekuće godine i neraspoređeni dobitak iz prethodnih godina</a:t>
            </a:r>
            <a:endParaRPr lang="en-US" alt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1A9B94D-0747-F2B0-4A98-258D7C7B8F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CS" altLang="en-US" sz="3600" b="1" dirty="0"/>
              <a:t>Pribavljanje sopstvenog kapitala</a:t>
            </a:r>
            <a:endParaRPr lang="en-US" altLang="en-US" sz="3600" b="1" dirty="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017CEF6-2381-B05B-7288-D2D275C84A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332" y="2367094"/>
            <a:ext cx="7773338" cy="3872388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sr-Latn-CS" altLang="en-US" sz="2600" b="1" dirty="0"/>
              <a:t>Gubitak – računi grupe 35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sr-Latn-CS" altLang="en-US" sz="2600" dirty="0"/>
              <a:t>Gubitak do visine kapitala – pokazuje gubitak u tekućoj ili gubitak koji je nastao u prethodnim godinama</a:t>
            </a:r>
            <a:r>
              <a:rPr lang="en-US" altLang="en-US" sz="2600" dirty="0"/>
              <a:t>,</a:t>
            </a:r>
            <a:r>
              <a:rPr lang="sr-Latn-CS" altLang="en-US" sz="2600" dirty="0"/>
              <a:t> a da nije pokriven; pokazuje koji deo kapitala PD nije uspelo da održi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sr-Latn-CS" altLang="en-US" sz="2600" dirty="0"/>
              <a:t>Gubitak iznad visine kapitala – pokazuje da je društvo potrošilo kapital, iznos gubitka preko visine kapitala unosi se u aktivu (to je signal za poverioce da neće moći da se namire iz društva – (sredstva </a:t>
            </a:r>
            <a:r>
              <a:rPr lang="en-US" altLang="en-US" sz="2600" dirty="0"/>
              <a:t>&lt; </a:t>
            </a:r>
            <a:r>
              <a:rPr lang="sr-Latn-CS" altLang="en-US" sz="2600" dirty="0"/>
              <a:t>obaveza)</a:t>
            </a:r>
            <a:endParaRPr lang="en-US" altLang="en-US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038C9B2-6017-4328-2299-159986F2EB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1" y="228600"/>
            <a:ext cx="7773338" cy="1596177"/>
          </a:xfrm>
        </p:spPr>
        <p:txBody>
          <a:bodyPr/>
          <a:lstStyle/>
          <a:p>
            <a:pPr algn="ctr" eaLnBrk="1" hangingPunct="1"/>
            <a:r>
              <a:rPr lang="sr-Latn-CS" altLang="en-US" sz="3600" b="1" dirty="0"/>
              <a:t>Pribavljanje sopstvenog kapitala</a:t>
            </a:r>
            <a:endParaRPr lang="en-US" altLang="en-US" sz="3600" b="1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185E685-2938-2206-5B23-B5948188FB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495800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sr-Latn-CS" altLang="en-US" sz="3400" dirty="0"/>
              <a:t>Sopstveni kapital se može povećavati ili smanjivati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sr-Latn-CS" altLang="en-US" sz="3400" dirty="0"/>
              <a:t>Načini povećanja: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CS" altLang="en-US" sz="3400" dirty="0"/>
              <a:t>osnivanjem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CS" altLang="en-US" sz="3400" dirty="0"/>
              <a:t>povećanjem uloga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CS" altLang="en-US" sz="3400" dirty="0"/>
              <a:t>iz dobiti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altLang="en-US" sz="3400" dirty="0"/>
              <a:t>Načini smanjenja: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CS" altLang="en-US" sz="3400" dirty="0"/>
              <a:t>povlačenjem osnivačkog kapitala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CS" altLang="en-US" sz="3400" dirty="0"/>
              <a:t>pokrićem gubitka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CS" altLang="en-US" sz="3400" dirty="0"/>
              <a:t>prestankom rada, promenom oblika organizovanja</a:t>
            </a:r>
          </a:p>
          <a:p>
            <a:pPr marL="457200" lvl="1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en-US" altLang="en-US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D553935-94E4-D873-92AA-66A54A5F45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001000" cy="1216025"/>
          </a:xfrm>
        </p:spPr>
        <p:txBody>
          <a:bodyPr/>
          <a:lstStyle/>
          <a:p>
            <a:pPr algn="ctr" eaLnBrk="1" hangingPunct="1"/>
            <a:r>
              <a:rPr lang="sr-Latn-CS" altLang="en-US" sz="3200" b="1" dirty="0"/>
              <a:t>Pribavljanje i evidencija </a:t>
            </a:r>
            <a:r>
              <a:rPr lang="sr-Latn-CS" altLang="en-US" sz="3200" b="1" u="sng" dirty="0"/>
              <a:t>kapitala akcionarskih društava</a:t>
            </a:r>
            <a:endParaRPr lang="en-US" altLang="en-US" sz="3200" b="1" u="sng" dirty="0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0498AF5-0EBC-0AF7-719F-3E469EC606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6738" y="2209800"/>
            <a:ext cx="80010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Latn-CS" altLang="en-US" sz="2700" dirty="0"/>
              <a:t>Akcionarsko društvo – pojam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Latn-CS" altLang="en-US" sz="2700" b="1" dirty="0"/>
              <a:t>Zakon o privrednim društvima -  minimalni osnovni kapital 3.000.000 dinara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Latn-CS" altLang="en-US" sz="2700" dirty="0"/>
              <a:t>Vrste AD prema Zakonu o privrednim društvima: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CS" altLang="en-US" sz="2300" dirty="0"/>
              <a:t>javna AD – upisa akcija vrše putem javne ponude ili nekim drugim javnim putem preko organizovanog tržišta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CS" altLang="en-US" sz="2300" dirty="0"/>
              <a:t>nejavna AD – upisa akcija vrše van organizovanog tržišta</a:t>
            </a:r>
            <a:endParaRPr lang="en-US" alt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9E2734D8-05B0-0506-0459-F06A07E5F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0569" y="304800"/>
            <a:ext cx="7773338" cy="1596177"/>
          </a:xfrm>
        </p:spPr>
        <p:txBody>
          <a:bodyPr/>
          <a:lstStyle/>
          <a:p>
            <a:pPr algn="ctr" eaLnBrk="1" hangingPunct="1"/>
            <a:r>
              <a:rPr lang="sr-Latn-CS" altLang="en-US" sz="3200" b="1" dirty="0"/>
              <a:t>Pribavljanje i evidencija kapitala akcionarskih društava</a:t>
            </a:r>
            <a:endParaRPr lang="en-US" altLang="en-US" sz="3200" b="1" dirty="0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37479B1-80A0-10A9-86C5-D1DC22913E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6738" y="2209800"/>
            <a:ext cx="8001000" cy="38100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sr-Latn-CS" altLang="en-US" sz="3200" dirty="0"/>
              <a:t>Akcije – definisanje</a:t>
            </a:r>
          </a:p>
          <a:p>
            <a:pPr eaLnBrk="1" hangingPunct="1"/>
            <a:r>
              <a:rPr lang="sr-Latn-CS" altLang="en-US" sz="3200" dirty="0"/>
              <a:t>Podela akcija prema obimu prava koje nose: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2800" dirty="0"/>
              <a:t>obične (redovne) akcije i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2800" dirty="0"/>
              <a:t>preferencijalne (povlašćene, prioritetne) akcije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sr-Latn-CS" altLang="en-US" sz="3200" dirty="0"/>
              <a:t>Razlika između navedenih akcija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endParaRPr lang="en-US" alt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E70FC60-C845-20E2-8243-05B0FF7065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0569" y="228600"/>
            <a:ext cx="7773338" cy="1596177"/>
          </a:xfrm>
        </p:spPr>
        <p:txBody>
          <a:bodyPr/>
          <a:lstStyle/>
          <a:p>
            <a:pPr algn="ctr" eaLnBrk="1" hangingPunct="1"/>
            <a:r>
              <a:rPr lang="sr-Latn-CS" altLang="en-US" sz="3200" b="1" dirty="0"/>
              <a:t>Pribavljanje i evidencija kapitala akcionarskih društava</a:t>
            </a:r>
            <a:endParaRPr lang="en-US" altLang="en-US" sz="3200" b="1" dirty="0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6141EF5B-F345-37BA-81C8-DD8D74BD1F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6738" y="2362200"/>
            <a:ext cx="8001000" cy="3657600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altLang="en-US" sz="3200" dirty="0"/>
              <a:t>Izdate akcije AD glase na ime i moraju se upisati u centralni registar HOV</a:t>
            </a:r>
          </a:p>
          <a:p>
            <a:pPr marL="0" indent="0" eaLnBrk="1" hangingPunct="1">
              <a:buNone/>
            </a:pPr>
            <a:endParaRPr lang="sr-Latn-CS" altLang="en-US" sz="3200" dirty="0"/>
          </a:p>
          <a:p>
            <a:pPr eaLnBrk="1" hangingPunct="1"/>
            <a:r>
              <a:rPr lang="sr-Latn-CS" altLang="en-US" sz="3200" dirty="0"/>
              <a:t>Akcionarom se smatra samo ono lice koje je upisano u Centralni registar</a:t>
            </a:r>
            <a:endParaRPr lang="en-US" alt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A7D9C2CB-9A0E-25A4-9E28-FA47681F55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3900" y="152400"/>
            <a:ext cx="7773338" cy="1596177"/>
          </a:xfrm>
        </p:spPr>
        <p:txBody>
          <a:bodyPr/>
          <a:lstStyle/>
          <a:p>
            <a:pPr algn="ctr" eaLnBrk="1" hangingPunct="1"/>
            <a:r>
              <a:rPr lang="sr-Latn-CS" altLang="en-US" sz="3200" b="1" dirty="0"/>
              <a:t>Pribavljanje i evidencija kapitala akcionarskih društava</a:t>
            </a:r>
            <a:endParaRPr lang="en-US" altLang="en-US" sz="3200" b="1" dirty="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A298360-8057-3887-287D-2332E2A588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2057400"/>
            <a:ext cx="8034338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Latn-CS" altLang="en-US" sz="2400" dirty="0"/>
              <a:t>Različite vrednosti akcija: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CS" altLang="en-US" sz="2000" b="1" dirty="0"/>
              <a:t>nominalna vrednost </a:t>
            </a:r>
            <a:r>
              <a:rPr lang="sr-Latn-CS" altLang="en-US" sz="2000" dirty="0">
                <a:solidFill>
                  <a:schemeClr val="accent2"/>
                </a:solidFill>
              </a:rPr>
              <a:t>– </a:t>
            </a:r>
            <a:r>
              <a:rPr lang="sr-Latn-CS" altLang="en-US" sz="2000" dirty="0"/>
              <a:t>vrednost na koju akcija glasi (NV jedne akcije ne može biti niša od 100 din.)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CS" altLang="en-US" sz="2000" b="1" dirty="0"/>
              <a:t>knjigovodstvena vrednost </a:t>
            </a:r>
            <a:r>
              <a:rPr lang="sr-Latn-CS" altLang="en-US" sz="2000" dirty="0">
                <a:solidFill>
                  <a:schemeClr val="accent2"/>
                </a:solidFill>
              </a:rPr>
              <a:t>– </a:t>
            </a:r>
            <a:r>
              <a:rPr lang="sr-Latn-CS" altLang="en-US" sz="2000" dirty="0"/>
              <a:t>U Srbiji se utvrđuje: vrednost ukupnog kapitala (vrednost kapitala u klasi 3) – gubitak /broj emitovanih akcija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CS" altLang="en-US" sz="2000" b="1" dirty="0"/>
              <a:t>tržišna vrednost </a:t>
            </a:r>
            <a:r>
              <a:rPr lang="sr-Latn-CS" altLang="en-US" sz="2000" dirty="0">
                <a:solidFill>
                  <a:schemeClr val="accent2"/>
                </a:solidFill>
              </a:rPr>
              <a:t>– </a:t>
            </a:r>
            <a:r>
              <a:rPr lang="sr-Latn-CS" altLang="en-US" sz="2000" dirty="0"/>
              <a:t>vrednost po kojoj se akcija prodaje na organizovanom finansijskom tržištu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sr-Latn-CS" altLang="en-US" sz="2400" b="1" dirty="0"/>
              <a:t>Akcijski kapital = broj akcija x nominalna vrednost akcija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sr-Latn-CS" altLang="en-US" sz="2400" dirty="0"/>
              <a:t>Prethodna jednakost važi ukoliko sve izdate akcije imaju istu nominalnu vrednost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alt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7ABA2BF-8BEF-971E-C1A2-4944267C22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CS" altLang="en-US" sz="3400" b="1" dirty="0"/>
              <a:t>Pribavljanje kapitala privrednih društava</a:t>
            </a:r>
            <a:endParaRPr lang="en-US" altLang="en-US" sz="3400" b="1" dirty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6CAEC98-F960-2F9E-3A59-BA467D5055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dirty="0"/>
              <a:t>Pribavljanje kapitala – prva faza poslovnog ciklusa</a:t>
            </a:r>
          </a:p>
          <a:p>
            <a:pPr eaLnBrk="1" hangingPunct="1"/>
            <a:r>
              <a:rPr lang="sr-Latn-CS" altLang="en-US" dirty="0"/>
              <a:t>Osnivač obezbeđuje kapital</a:t>
            </a:r>
          </a:p>
          <a:p>
            <a:pPr eaLnBrk="1" hangingPunct="1"/>
            <a:r>
              <a:rPr lang="sr-Latn-CS" altLang="en-US" dirty="0"/>
              <a:t>Podela kapitala prema </a:t>
            </a:r>
            <a:r>
              <a:rPr lang="sr-Latn-CS" altLang="en-US" b="1" dirty="0"/>
              <a:t>poreklu</a:t>
            </a:r>
            <a:r>
              <a:rPr lang="sr-Latn-CS" altLang="en-US" dirty="0"/>
              <a:t> (pripadnosti, vlasništvu):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CS" altLang="en-US" dirty="0"/>
              <a:t>sopstveni 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CS" altLang="en-US" dirty="0"/>
              <a:t>pozajmljeni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en-US" dirty="0"/>
          </a:p>
          <a:p>
            <a:pPr eaLnBrk="1" hangingPunct="1"/>
            <a:endParaRPr lang="sr-Latn-C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73EDFF78-86B8-3BBD-F09B-5D64ADEDA5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CS" altLang="en-US" sz="3200" b="1" dirty="0"/>
              <a:t>Pribavljanje i evidencija kapitala akcionarskih društava</a:t>
            </a:r>
            <a:endParaRPr lang="en-US" altLang="en-US" sz="3200" b="1" dirty="0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CA68911-DEE6-45C0-75DA-C69A95CF3E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6738" y="2133600"/>
            <a:ext cx="8001000" cy="3886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sr-Latn-CS" altLang="en-US" sz="2800" dirty="0"/>
              <a:t>Promene na računu akcijski kapital: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sr-Latn-CS" altLang="en-US" sz="2800" b="1" dirty="0"/>
              <a:t>Povećanje:</a:t>
            </a:r>
            <a:r>
              <a:rPr lang="sr-Latn-CS" altLang="en-US" sz="2800" dirty="0"/>
              <a:t> (</a:t>
            </a:r>
            <a:r>
              <a:rPr lang="sr-Latn-CS" altLang="en-US" sz="2800" u="sng" dirty="0"/>
              <a:t>novim ulozima </a:t>
            </a:r>
            <a:r>
              <a:rPr lang="sr-Latn-CS" altLang="en-US" sz="2800" dirty="0"/>
              <a:t>– emisijom i prodajom običnih akcija, </a:t>
            </a:r>
            <a:r>
              <a:rPr lang="sr-Latn-CS" altLang="en-US" sz="2800" u="sng" dirty="0"/>
              <a:t>iz sredstava društva</a:t>
            </a:r>
            <a:r>
              <a:rPr lang="sr-Latn-CS" altLang="en-US" sz="2800" dirty="0"/>
              <a:t> – zadržana dobit, </a:t>
            </a:r>
            <a:r>
              <a:rPr lang="sr-Latn-CS" altLang="en-US" sz="2800" u="sng" dirty="0"/>
              <a:t>pretvaranjem zamenljivih obveznica u akcije</a:t>
            </a:r>
            <a:r>
              <a:rPr lang="sr-Latn-CS" altLang="en-US" sz="2800" dirty="0"/>
              <a:t>)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sr-Latn-CS" altLang="en-US" sz="2800" b="1" dirty="0"/>
              <a:t>Smanjenje:</a:t>
            </a:r>
            <a:r>
              <a:rPr lang="sr-Latn-CS" altLang="en-US" sz="2800" dirty="0"/>
              <a:t> (u redovnom postupku – </a:t>
            </a:r>
            <a:r>
              <a:rPr lang="sr-Latn-CS" altLang="en-US" sz="2800" u="sng" dirty="0"/>
              <a:t>otkup sopstvenih akcija</a:t>
            </a:r>
            <a:r>
              <a:rPr lang="sr-Latn-CS" altLang="en-US" sz="2800" dirty="0"/>
              <a:t>, </a:t>
            </a:r>
            <a:r>
              <a:rPr lang="sr-Latn-CS" altLang="en-US" sz="2800" u="sng" dirty="0"/>
              <a:t>radi pokrića gubitka, radi pretvaranja u rezerve</a:t>
            </a:r>
            <a:r>
              <a:rPr lang="sr-Latn-CS" altLang="en-US" sz="2800" dirty="0"/>
              <a:t>)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59AC1FC1-8600-D6B5-1364-62C6D90DA6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0569" y="228600"/>
            <a:ext cx="7773338" cy="1596177"/>
          </a:xfrm>
        </p:spPr>
        <p:txBody>
          <a:bodyPr/>
          <a:lstStyle/>
          <a:p>
            <a:pPr algn="ctr" eaLnBrk="1" hangingPunct="1"/>
            <a:r>
              <a:rPr lang="sr-Latn-CS" altLang="en-US" sz="3200" b="1" dirty="0"/>
              <a:t>Pribavljanje i evidencija kapitala akcionarskih društava</a:t>
            </a:r>
            <a:endParaRPr lang="en-US" altLang="en-US" sz="3200" b="1" dirty="0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180CB192-3202-C261-06CD-290CA54EDA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6738" y="2286000"/>
            <a:ext cx="8001000" cy="37338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Latn-CS" altLang="en-US" sz="2800" dirty="0"/>
              <a:t>Obavezne evidencije: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CS" altLang="en-US" sz="2800" dirty="0"/>
              <a:t>sintetička evidencija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CS" altLang="en-US" sz="2800" dirty="0"/>
              <a:t>analitička evidencija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sr-Latn-CS" altLang="en-US" sz="2800" dirty="0"/>
              <a:t>Dokumentacija na osnovu kojih dolazi do knjženja promena: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CS" altLang="en-US" sz="2800" dirty="0"/>
              <a:t>ugovor o osnivanju, izvod tekućeg računa i deviznog računa, zapisnik o prijemu i proceni ovlašćenog procenjivača, blagajnička dokumenta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BD6D57BB-CC07-C0A0-EFDD-7AD1076A8B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0569" y="152400"/>
            <a:ext cx="7773338" cy="159617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r-Latn-CS" altLang="en-US" sz="3200" b="1" dirty="0"/>
              <a:t>Pribavljanje i evidencija kapitala kod </a:t>
            </a:r>
            <a:r>
              <a:rPr lang="sr-Latn-CS" altLang="en-US" sz="3200" b="1" u="sng" dirty="0"/>
              <a:t>društava sa ograničenom odgovornošću</a:t>
            </a:r>
            <a:endParaRPr lang="en-US" altLang="en-US" sz="3200" b="1" u="sng" dirty="0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B5E4F7A6-4A4B-B72F-1609-F00A2D7C1C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2362200"/>
            <a:ext cx="8305800" cy="41910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sr-Latn-CS" altLang="en-US" sz="2600" dirty="0"/>
              <a:t>Društva sa ograničenom odgovornošću – pojam (odgovornost društva za svoje obaveze – celokupnom imovinom, odgovornost članova društva – ograničena)</a:t>
            </a:r>
          </a:p>
          <a:p>
            <a:pPr eaLnBrk="1" hangingPunct="1"/>
            <a:r>
              <a:rPr lang="sr-Latn-CS" altLang="en-US" sz="2600" dirty="0"/>
              <a:t>Osnovni kapital – fomira se po osnovu udela (novac, nenovčana sredstva)</a:t>
            </a:r>
          </a:p>
          <a:p>
            <a:pPr eaLnBrk="1" hangingPunct="1"/>
            <a:r>
              <a:rPr lang="sr-Latn-CS" altLang="en-US" sz="2600" dirty="0"/>
              <a:t>Udeli nisu hartije od vrednosti</a:t>
            </a:r>
          </a:p>
          <a:p>
            <a:pPr eaLnBrk="1" hangingPunct="1"/>
            <a:r>
              <a:rPr lang="sr-Latn-CS" altLang="en-US" sz="2600" dirty="0"/>
              <a:t>O</a:t>
            </a:r>
            <a:r>
              <a:rPr lang="en-US" altLang="en-US" sz="2600" dirty="0" err="1"/>
              <a:t>snovni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kapital</a:t>
            </a:r>
            <a:r>
              <a:rPr lang="sr-Latn-CS" altLang="en-US" sz="2600" dirty="0"/>
              <a:t> društva iznosi minimalno 100 dinara</a:t>
            </a:r>
            <a:endParaRPr lang="en-US" altLang="en-US" sz="2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8BFF651-801C-4FBA-D8C9-31FC76C864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0569" y="228600"/>
            <a:ext cx="7773338" cy="159617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r-Latn-CS" altLang="en-US" sz="3200" b="1" dirty="0"/>
              <a:t>Pribavljanje i evidencija kapitala kod društava sa ograničenom odgovornošću</a:t>
            </a:r>
            <a:endParaRPr lang="en-US" altLang="en-US" sz="3200" b="1" dirty="0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B836C30-9B86-B2CD-471D-9B3A7FCFE8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6738" y="2286000"/>
            <a:ext cx="8001000" cy="40386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sr-Latn-CS" altLang="en-US" sz="3200" dirty="0"/>
              <a:t>Promena kapitala (povećanje i smanjenje)</a:t>
            </a:r>
          </a:p>
          <a:p>
            <a:pPr lvl="1" eaLnBrk="1" hangingPunct="1"/>
            <a:r>
              <a:rPr lang="sr-Latn-CS" altLang="en-US" sz="2800" b="1" dirty="0"/>
              <a:t>Povećanje</a:t>
            </a:r>
            <a:r>
              <a:rPr lang="sr-Latn-CS" altLang="en-US" sz="2800" dirty="0"/>
              <a:t>: (novim udelima, pretvaranjem sredstava rezervi i raspodelom neraspoređene dobiti u osnovni kapital)</a:t>
            </a:r>
          </a:p>
          <a:p>
            <a:pPr lvl="1" eaLnBrk="1" hangingPunct="1"/>
            <a:r>
              <a:rPr lang="sr-Latn-CS" altLang="en-US" sz="2800" b="1" dirty="0"/>
              <a:t>Smanjenje</a:t>
            </a:r>
            <a:r>
              <a:rPr lang="sr-Latn-CS" altLang="en-US" sz="2800" dirty="0"/>
              <a:t>: (zbog pokrića gubitka, povlačenjem udela)</a:t>
            </a:r>
          </a:p>
          <a:p>
            <a:r>
              <a:rPr lang="sr-Latn-CS" altLang="en-US" sz="3200" dirty="0"/>
              <a:t>Obavezne evidencije: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CS" altLang="en-US" sz="2600" dirty="0"/>
              <a:t>sintetička evidencija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CS" altLang="en-US" sz="2600" dirty="0"/>
              <a:t>analitička evidencija</a:t>
            </a:r>
          </a:p>
          <a:p>
            <a:pPr lvl="1" eaLnBrk="1" hangingPunct="1"/>
            <a:endParaRPr lang="sr-Latn-CS" altLang="en-US" sz="2800" dirty="0"/>
          </a:p>
          <a:p>
            <a:pPr eaLnBrk="1" hangingPunct="1"/>
            <a:endParaRPr lang="en-US" altLang="en-US" sz="3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73FC0448-4645-1401-8199-76858C1BE2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1" y="152400"/>
            <a:ext cx="7773338" cy="159617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r-Latn-CS" altLang="en-US" sz="3200" b="1" dirty="0"/>
              <a:t>Pribavljanje i evidencija </a:t>
            </a:r>
            <a:r>
              <a:rPr lang="sr-Latn-CS" altLang="en-US" sz="3200" b="1" u="sng" dirty="0"/>
              <a:t>kapitala ortačkih i komanditnih društava</a:t>
            </a:r>
            <a:endParaRPr lang="en-US" altLang="en-US" sz="3200" b="1" u="sng" dirty="0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841D025F-322D-9B83-B763-18E99FC1FF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sr-Latn-CS" altLang="en-US" sz="3200" b="1" dirty="0"/>
              <a:t>Ortačko društvo</a:t>
            </a:r>
            <a:r>
              <a:rPr lang="sr-Latn-CS" altLang="en-US" sz="3200" dirty="0"/>
              <a:t> – pojam (odgovornost ortaka – neograničena, celokupnom imovinom)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en-US" sz="3200" b="1" dirty="0"/>
              <a:t>Osnovni kapital</a:t>
            </a:r>
            <a:r>
              <a:rPr lang="sr-Latn-CS" altLang="en-US" sz="3200" dirty="0"/>
              <a:t> – ulog ortaka (novac, stvari, prava, rad ili usluge)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en-US" sz="3200" dirty="0"/>
              <a:t>Ortak ne može smanjiti svoj ulog bez saglasnosti svih ostalih ortaka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7B59B293-1C79-E49C-7B8F-C9B0B8768E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2" y="268710"/>
            <a:ext cx="7773338" cy="159617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r-Latn-CS" altLang="en-US" sz="3200" b="1" dirty="0"/>
              <a:t>Pribavljanje i evidencija kapitala ortačkih i komanditnih društava</a:t>
            </a:r>
            <a:endParaRPr lang="en-US" altLang="en-US" sz="3200" b="1" dirty="0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527EB003-8456-6090-1A61-246043CFCD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sr-Latn-CS" altLang="en-US" sz="3600" dirty="0"/>
              <a:t>Evidencija preko računa: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CS" altLang="en-US" sz="3600" b="1" dirty="0"/>
              <a:t>ulozi</a:t>
            </a:r>
            <a:r>
              <a:rPr lang="sr-Latn-CS" altLang="en-US" sz="3600" dirty="0"/>
              <a:t> – klasa 3 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CS" altLang="en-US" sz="3600" b="1" dirty="0"/>
              <a:t>lična primanja poslodavca</a:t>
            </a:r>
            <a:r>
              <a:rPr lang="sr-Latn-CS" altLang="en-US" sz="3600" dirty="0"/>
              <a:t> (723) – služi za evidenciju rashoda vlasnika kapitala – ortaka (odvajaju se od poslovnih rashoda)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3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58F0D196-1E4E-BEFA-90BF-48299C69B6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2" y="268710"/>
            <a:ext cx="7773338" cy="159617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r-Latn-CS" altLang="en-US" sz="3200" b="1" dirty="0"/>
              <a:t>Pribavljanje i evidencija kapitala ortačkih i komanditnih društava</a:t>
            </a:r>
            <a:endParaRPr lang="en-US" altLang="en-US" sz="3200" b="1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F417EC93-67B3-DF54-66AD-F2B1008562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332" y="2367094"/>
            <a:ext cx="7773338" cy="3805106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sr-Latn-CS" altLang="en-US" sz="3200" dirty="0"/>
              <a:t>Komanditno društvo – pojam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sr-Latn-CS" altLang="en-US" sz="3200" dirty="0"/>
              <a:t>Lica: </a:t>
            </a:r>
            <a:r>
              <a:rPr lang="sr-Latn-CS" altLang="en-US" sz="3200" b="1" dirty="0"/>
              <a:t>komplementar</a:t>
            </a:r>
            <a:r>
              <a:rPr lang="sr-Latn-CS" altLang="en-US" sz="3200" dirty="0"/>
              <a:t> i </a:t>
            </a:r>
            <a:r>
              <a:rPr lang="sr-Latn-CS" altLang="en-US" sz="3200" b="1" dirty="0"/>
              <a:t>komanditor</a:t>
            </a:r>
            <a:r>
              <a:rPr lang="sr-Latn-CS" altLang="en-US" sz="3200" dirty="0"/>
              <a:t>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sr-Latn-CS" altLang="en-US" sz="3200" dirty="0"/>
              <a:t>KD za obaveze odgovara celokupnom imovinom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sr-Latn-CS" altLang="en-US" sz="3200" dirty="0"/>
              <a:t>Evidencija stanja i promena na kapitalu – preko istog računa kao kod OD (ulozi)</a:t>
            </a:r>
          </a:p>
          <a:p>
            <a:pPr eaLnBrk="1" hangingPunct="1">
              <a:lnSpc>
                <a:spcPct val="90000"/>
              </a:lnSpc>
            </a:pPr>
            <a:endParaRPr lang="en-US" altLang="en-US" sz="3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3832811B-AEA8-D810-93AA-57F1402650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2" y="268710"/>
            <a:ext cx="7773338" cy="159617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r-Latn-CS" altLang="en-US" sz="3200" b="1" dirty="0"/>
              <a:t>Pribavljanje i evidencija kapitala ortačkih i komanditnih društava</a:t>
            </a:r>
            <a:endParaRPr lang="en-US" altLang="en-US" sz="3200" b="1" dirty="0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D60BF8BC-5214-BA75-9ACC-5E093FB8A6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sr-Latn-CS" altLang="en-US" sz="3600" dirty="0"/>
              <a:t>Promene kapitala (povećanje i smanjenje):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3200" dirty="0"/>
              <a:t>povećanje (prijem novih ortaka, po osnovu dobitka)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3200" dirty="0"/>
              <a:t>smanjenje (istupanje ortaka, pokriće gubitka)</a:t>
            </a:r>
            <a:endParaRPr lang="en-US" altLang="en-US" sz="3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73B0171C-1F13-2ACF-F4FE-5D33B8819A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0569" y="152400"/>
            <a:ext cx="7773338" cy="159617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r-Latn-CS" altLang="en-US" sz="3200" b="1" dirty="0"/>
              <a:t>Pribavljanje </a:t>
            </a:r>
            <a:r>
              <a:rPr lang="sr-Latn-CS" altLang="en-US" sz="3200" b="1" u="sng" dirty="0"/>
              <a:t>pozajmljenog kapitala</a:t>
            </a:r>
            <a:endParaRPr lang="en-US" altLang="en-US" sz="3200" b="1" u="sng" dirty="0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517D7E0E-B7C8-BFB3-4E12-10854E80C1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6738" y="2133600"/>
            <a:ext cx="8001000" cy="3886200"/>
          </a:xfrm>
        </p:spPr>
        <p:txBody>
          <a:bodyPr/>
          <a:lstStyle/>
          <a:p>
            <a:pPr eaLnBrk="1" hangingPunct="1"/>
            <a:r>
              <a:rPr lang="sr-Latn-CS" altLang="en-US" sz="3200" dirty="0"/>
              <a:t>Podela kapitala prema </a:t>
            </a:r>
            <a:r>
              <a:rPr lang="sr-Latn-CS" altLang="en-US" sz="3200" u="sng" dirty="0"/>
              <a:t>poreklu</a:t>
            </a:r>
            <a:r>
              <a:rPr lang="sr-Latn-CS" altLang="en-US" sz="3200" dirty="0"/>
              <a:t> (pripadnosti, vlasništvu):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2800" dirty="0"/>
              <a:t>sopstveni kapital (obezbeđuju osnivači) i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2800" dirty="0"/>
              <a:t>pozajmljeni kapital (obezbeđuje se iz pozajmljenih izvora)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sr-Latn-CS" altLang="en-US" sz="3200" dirty="0"/>
              <a:t>Pozajmljeni kapital - definisanje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endParaRPr lang="sr-Latn-CS" altLang="en-US" sz="3200" dirty="0"/>
          </a:p>
          <a:p>
            <a:pPr eaLnBrk="1" hangingPunct="1">
              <a:buFont typeface="Wingdings" panose="05000000000000000000" pitchFamily="2" charset="2"/>
              <a:buChar char="§"/>
            </a:pPr>
            <a:endParaRPr lang="sr-Latn-CS" altLang="en-US" sz="2600" dirty="0"/>
          </a:p>
          <a:p>
            <a:pPr eaLnBrk="1" hangingPunct="1"/>
            <a:endParaRPr lang="en-US" altLang="en-US" sz="2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77C0D2CF-AF74-13BC-8A32-A6B4EA345F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0569" y="304800"/>
            <a:ext cx="7773338" cy="1596177"/>
          </a:xfrm>
        </p:spPr>
        <p:txBody>
          <a:bodyPr/>
          <a:lstStyle/>
          <a:p>
            <a:pPr algn="ctr" eaLnBrk="1" hangingPunct="1"/>
            <a:r>
              <a:rPr lang="sr-Latn-CS" altLang="en-US" sz="3400" b="1" dirty="0"/>
              <a:t>Pribavljanje pozajmljenog kapitala</a:t>
            </a:r>
            <a:endParaRPr lang="en-US" altLang="en-US" sz="3400" b="1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DA73E4CA-C664-84E7-E8B2-F53A95DCA0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6738" y="2209800"/>
            <a:ext cx="8001000" cy="3810000"/>
          </a:xfrm>
        </p:spPr>
        <p:txBody>
          <a:bodyPr/>
          <a:lstStyle/>
          <a:p>
            <a:pPr eaLnBrk="1" hangingPunct="1"/>
            <a:r>
              <a:rPr lang="sr-Latn-CS" altLang="en-US" sz="2600" b="1" dirty="0"/>
              <a:t>Osnovni pozajmljeni izvori: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2200" dirty="0"/>
              <a:t>krediti banaka i drugih finansijsih institucija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2200" dirty="0"/>
              <a:t>emitovane hartije od vrednosti (npr. obveznice)</a:t>
            </a:r>
            <a:endParaRPr lang="en-US" altLang="en-US" sz="2200" dirty="0"/>
          </a:p>
          <a:p>
            <a:pPr marL="471487" lvl="1" indent="0" eaLnBrk="1" hangingPunct="1">
              <a:buNone/>
            </a:pPr>
            <a:endParaRPr lang="sr-Latn-CS" altLang="en-US" sz="2200" dirty="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sr-Latn-CS" altLang="en-US" sz="2600" b="1" dirty="0"/>
              <a:t>Podela obaveza prema roku dospeća: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2200" dirty="0"/>
              <a:t>dugoročne obaveze</a:t>
            </a:r>
            <a:r>
              <a:rPr lang="en-US" altLang="en-US" sz="2200" dirty="0"/>
              <a:t> </a:t>
            </a:r>
            <a:r>
              <a:rPr lang="sr-Latn-CS" altLang="en-US" sz="2200" dirty="0"/>
              <a:t>(rok dospeća duži od 1 godine)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2200" dirty="0"/>
              <a:t>kratkoročne obaveze (rok dospeća do 1 godine)</a:t>
            </a:r>
            <a:endParaRPr lang="en-US" alt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B0D933B7-5FC2-5F3E-6905-2D0B3C57BE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1" y="381000"/>
            <a:ext cx="7773338" cy="1596177"/>
          </a:xfrm>
        </p:spPr>
        <p:txBody>
          <a:bodyPr/>
          <a:lstStyle/>
          <a:p>
            <a:pPr algn="ctr" eaLnBrk="1" hangingPunct="1"/>
            <a:r>
              <a:rPr lang="sr-Latn-CS" altLang="en-US" sz="3400" b="1" dirty="0"/>
              <a:t>Pribavljanje kapitala privrednih društava</a:t>
            </a:r>
            <a:endParaRPr lang="en-US" altLang="en-US" sz="3400" b="1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ECE5DE7-83C6-6E2F-4D80-C337CB5CBF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2367094"/>
            <a:ext cx="8381999" cy="3424107"/>
          </a:xfrm>
        </p:spPr>
        <p:txBody>
          <a:bodyPr>
            <a:normAutofit fontScale="70000" lnSpcReduction="20000"/>
          </a:bodyPr>
          <a:lstStyle/>
          <a:p>
            <a:pPr marL="0" indent="0" algn="ctr" eaLnBrk="1" hangingPunct="1">
              <a:buNone/>
            </a:pPr>
            <a:endParaRPr lang="en-US" altLang="en-US" sz="3600" b="1" dirty="0"/>
          </a:p>
          <a:p>
            <a:pPr marL="0" indent="0" algn="ctr" eaLnBrk="1" hangingPunct="1">
              <a:buNone/>
            </a:pPr>
            <a:r>
              <a:rPr lang="sr-Latn-CS" altLang="en-US" sz="5200" b="1" dirty="0"/>
              <a:t>Aktiva = Pasivi</a:t>
            </a:r>
          </a:p>
          <a:p>
            <a:pPr marL="0" indent="0" algn="ctr" eaLnBrk="1" hangingPunct="1">
              <a:buNone/>
            </a:pPr>
            <a:endParaRPr lang="en-US" altLang="en-US" sz="1800" dirty="0"/>
          </a:p>
          <a:p>
            <a:pPr marL="0" indent="0" algn="ctr" eaLnBrk="1" hangingPunct="1">
              <a:buNone/>
            </a:pPr>
            <a:endParaRPr lang="en-US" altLang="en-US" sz="1800" dirty="0"/>
          </a:p>
          <a:p>
            <a:pPr marL="0" indent="0" algn="ctr" eaLnBrk="1" hangingPunct="1">
              <a:buNone/>
            </a:pPr>
            <a:endParaRPr lang="en-US" altLang="en-US" sz="1800" dirty="0"/>
          </a:p>
          <a:p>
            <a:pPr marL="0" indent="0" algn="ctr" eaLnBrk="1" hangingPunct="1">
              <a:buNone/>
            </a:pPr>
            <a:r>
              <a:rPr lang="sr-Latn-CS" altLang="en-US" sz="2400" dirty="0"/>
              <a:t>Stalna sredstva (imovina) + </a:t>
            </a:r>
            <a:r>
              <a:rPr lang="en-US" altLang="en-US" sz="2400" dirty="0"/>
              <a:t>O</a:t>
            </a:r>
            <a:r>
              <a:rPr lang="sr-Latn-CS" altLang="en-US" sz="2400" dirty="0"/>
              <a:t>brtana sredstva (imovina) </a:t>
            </a:r>
            <a:endParaRPr lang="en-US" altLang="en-US" sz="2400" dirty="0"/>
          </a:p>
          <a:p>
            <a:pPr marL="0" indent="0" algn="ctr" eaLnBrk="1" hangingPunct="1">
              <a:buNone/>
            </a:pPr>
            <a:r>
              <a:rPr lang="sr-Latn-CS" altLang="en-US" sz="2400" dirty="0"/>
              <a:t>= </a:t>
            </a:r>
            <a:endParaRPr lang="en-US" altLang="en-US" sz="2400" dirty="0"/>
          </a:p>
          <a:p>
            <a:pPr marL="0" indent="0" algn="ctr" eaLnBrk="1" hangingPunct="1">
              <a:buNone/>
            </a:pPr>
            <a:r>
              <a:rPr lang="en-US" altLang="en-US" sz="2400" dirty="0"/>
              <a:t>S</a:t>
            </a:r>
            <a:r>
              <a:rPr lang="sr-Latn-CS" altLang="en-US" sz="2400" dirty="0"/>
              <a:t>opstveni kapital (izvori) + Pozajmljeni izvori (obaveze)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63B47C34-074B-633E-88E2-5F9EDBA005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1" y="228600"/>
            <a:ext cx="7773338" cy="1596177"/>
          </a:xfrm>
        </p:spPr>
        <p:txBody>
          <a:bodyPr/>
          <a:lstStyle/>
          <a:p>
            <a:pPr algn="ctr" eaLnBrk="1" hangingPunct="1"/>
            <a:r>
              <a:rPr lang="sr-Latn-CS" altLang="en-US" sz="3400" b="1" dirty="0"/>
              <a:t>Pribavljanje pozajmljenog kapitala</a:t>
            </a:r>
            <a:endParaRPr lang="en-US" altLang="en-US" sz="3400" b="1" dirty="0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4F4B70FD-71EB-95E3-58B0-C59223388E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331" y="2367094"/>
            <a:ext cx="7925269" cy="3576506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sr-Latn-CS" altLang="en-US" sz="3600" b="1" dirty="0"/>
              <a:t>Evidencija stanja i promena obaveza vrši se: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en-US" sz="3600" b="1" dirty="0"/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CS" altLang="en-US" sz="3600" b="1" dirty="0"/>
              <a:t>u okviru Klase 4 – Dugoročna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i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kratkoro</a:t>
            </a:r>
            <a:r>
              <a:rPr lang="sr-Latn-RS" altLang="en-US" sz="3600" b="1" dirty="0"/>
              <a:t>čna</a:t>
            </a:r>
            <a:r>
              <a:rPr lang="sr-Latn-CS" altLang="en-US" sz="3600" b="1" dirty="0"/>
              <a:t> rezervisanja i obavze</a:t>
            </a:r>
            <a:endParaRPr lang="en-US" altLang="en-US" sz="36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4B282018-43A3-75E1-BC71-79D7F77A18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CS" altLang="en-US" sz="4000" b="1" dirty="0"/>
              <a:t>Dugoročne obaveze</a:t>
            </a:r>
            <a:endParaRPr lang="en-US" altLang="en-US" sz="4000" b="1" dirty="0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493C29F-8CB9-4339-7263-92FF381AFE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6738" y="1981200"/>
            <a:ext cx="8001000" cy="4038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sr-Latn-CS" altLang="en-US" sz="3200" b="1" dirty="0"/>
              <a:t>Dugoročne obaveze</a:t>
            </a:r>
            <a:r>
              <a:rPr lang="sr-Latn-CS" altLang="en-US" sz="3200" dirty="0"/>
              <a:t> – definisanje</a:t>
            </a:r>
          </a:p>
          <a:p>
            <a:pPr eaLnBrk="1" hangingPunct="1"/>
            <a:r>
              <a:rPr lang="sr-Latn-CS" altLang="en-US" sz="3200" b="1" dirty="0"/>
              <a:t>Dugoročne obaveze obuhvataju</a:t>
            </a:r>
            <a:r>
              <a:rPr lang="sr-Latn-CS" altLang="en-US" sz="3200" dirty="0"/>
              <a:t>: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2800" dirty="0"/>
              <a:t>dugoročne kredite (u zemlji i inostranstvu)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2800" dirty="0"/>
              <a:t>obaveze po dugoročnim HOV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2800" dirty="0"/>
              <a:t>ostale dugoročne obaveze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sr-Latn-CS" altLang="en-US" sz="3200" dirty="0"/>
              <a:t>Iskazivanje u </a:t>
            </a:r>
            <a:r>
              <a:rPr lang="sr-Latn-CS" altLang="en-US" sz="3200" dirty="0">
                <a:solidFill>
                  <a:schemeClr val="accent2"/>
                </a:solidFill>
              </a:rPr>
              <a:t>nominalnoj vrednosti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endParaRPr lang="en-US" altLang="en-US" sz="32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783B8D05-2059-114B-187C-ED83E8BD7D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2" y="152400"/>
            <a:ext cx="7773338" cy="1596177"/>
          </a:xfrm>
        </p:spPr>
        <p:txBody>
          <a:bodyPr/>
          <a:lstStyle/>
          <a:p>
            <a:pPr algn="ctr" eaLnBrk="1" hangingPunct="1"/>
            <a:r>
              <a:rPr lang="sr-Latn-CS" altLang="en-US" sz="4000" b="1" dirty="0"/>
              <a:t>Dugoročne obaveze</a:t>
            </a:r>
            <a:endParaRPr lang="en-US" altLang="en-US" sz="4000" b="1" dirty="0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502DA97B-06C9-31CA-B077-BA9AF63EE2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331" y="2367094"/>
            <a:ext cx="7849069" cy="3805106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sr-Latn-CS" altLang="en-US" sz="2800" b="1" dirty="0"/>
              <a:t>Dugoročni krediti</a:t>
            </a:r>
            <a:r>
              <a:rPr lang="sr-Latn-CS" altLang="en-US" sz="2800" dirty="0"/>
              <a:t> – odobravanje, vraćanje, ugovor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sr-Latn-CS" altLang="en-US" sz="2800" b="1" dirty="0"/>
              <a:t>Anuitet = otplata (deo glavnice) + kamata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sr-Latn-CS" altLang="en-US" sz="2800" b="1" dirty="0"/>
              <a:t>Kamata – finansijski rashod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sr-Latn-CS" altLang="en-US" sz="2800" dirty="0"/>
              <a:t>Pozajmljeni kapital preduzeće – može obezbediti i emisijom i prodajom obveznica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sr-Latn-CS" altLang="en-US" sz="2800" dirty="0"/>
              <a:t>Obveznica - definisanje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19AD8EEA-C2F4-545F-62DD-AA92CE6FA1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1" y="152400"/>
            <a:ext cx="7773338" cy="1596177"/>
          </a:xfrm>
        </p:spPr>
        <p:txBody>
          <a:bodyPr/>
          <a:lstStyle/>
          <a:p>
            <a:pPr algn="ctr" eaLnBrk="1" hangingPunct="1"/>
            <a:r>
              <a:rPr lang="sr-Latn-CS" altLang="en-US" sz="4000" b="1" dirty="0"/>
              <a:t>Dugoročne obaveze</a:t>
            </a:r>
            <a:endParaRPr lang="en-US" altLang="en-US" sz="4000" b="1" dirty="0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EDC3A2E1-1DB2-52D5-C8AB-080362E62F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331" y="2367094"/>
            <a:ext cx="7849069" cy="387238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spcAft>
                <a:spcPts val="600"/>
              </a:spcAft>
            </a:pPr>
            <a:r>
              <a:rPr lang="sr-Latn-CS" altLang="en-US" sz="3200" dirty="0"/>
              <a:t>Razlika između kapitala pribavljenog emisijom i prodajom obveznica i kapitala dobijenog uzimanjem kredita</a:t>
            </a:r>
          </a:p>
          <a:p>
            <a:pPr eaLnBrk="1" hangingPunct="1">
              <a:spcAft>
                <a:spcPts val="600"/>
              </a:spcAft>
            </a:pPr>
            <a:r>
              <a:rPr lang="sr-Latn-CS" altLang="en-US" sz="3200" dirty="0"/>
              <a:t>Prednost obveznica</a:t>
            </a:r>
          </a:p>
          <a:p>
            <a:pPr eaLnBrk="1" hangingPunct="1">
              <a:spcAft>
                <a:spcPts val="600"/>
              </a:spcAft>
            </a:pPr>
            <a:r>
              <a:rPr lang="sr-Latn-CS" altLang="en-US" sz="3200" b="1" dirty="0"/>
              <a:t>Evidencije: </a:t>
            </a:r>
            <a:r>
              <a:rPr lang="sr-Latn-CS" altLang="en-US" sz="3200" dirty="0"/>
              <a:t>sintetička evidencija  (glavna knjiga i dnevnik); po potrebi analitička evidencija</a:t>
            </a:r>
            <a:endParaRPr lang="en-US" altLang="en-US" sz="32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C6097F03-557E-CBBE-DE66-6314CAB5C8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0569" y="152400"/>
            <a:ext cx="7773338" cy="1596177"/>
          </a:xfrm>
        </p:spPr>
        <p:txBody>
          <a:bodyPr/>
          <a:lstStyle/>
          <a:p>
            <a:pPr algn="ctr" eaLnBrk="1" hangingPunct="1"/>
            <a:r>
              <a:rPr lang="sr-Latn-CS" altLang="en-US" sz="4000" b="1" dirty="0"/>
              <a:t>Dugoročne obaveze</a:t>
            </a:r>
            <a:endParaRPr lang="en-US" altLang="en-US" sz="4000" b="1" dirty="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FEBB37B5-B916-C8F2-E350-0CB33F5873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6738" y="1981200"/>
            <a:ext cx="8120062" cy="4267200"/>
          </a:xfrm>
        </p:spPr>
        <p:txBody>
          <a:bodyPr/>
          <a:lstStyle/>
          <a:p>
            <a:pPr eaLnBrk="1" hangingPunct="1"/>
            <a:r>
              <a:rPr lang="sr-Latn-CS" altLang="en-US" sz="3600" b="1" dirty="0"/>
              <a:t>Dokumentacija</a:t>
            </a:r>
            <a:r>
              <a:rPr lang="sr-Latn-CS" altLang="en-US" sz="3600" dirty="0"/>
              <a:t> na osnovu kojih dolazi do knj</a:t>
            </a:r>
            <a:r>
              <a:rPr lang="en-US" altLang="en-US" sz="3600" dirty="0" err="1"/>
              <a:t>i</a:t>
            </a:r>
            <a:r>
              <a:rPr lang="sr-Latn-CS" altLang="en-US" sz="3600" dirty="0"/>
              <a:t>ženja promena: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3200" dirty="0"/>
              <a:t>izvod tekućeg računa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3200" dirty="0"/>
              <a:t>izvod deviznog računa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3200" dirty="0"/>
              <a:t>obračunski list za kamatu (obračuni kamata)</a:t>
            </a:r>
            <a:endParaRPr lang="en-US" altLang="en-US" sz="32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1D5724C5-05ED-FAE6-DC79-911A1190DD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0569" y="381000"/>
            <a:ext cx="7773338" cy="1596177"/>
          </a:xfrm>
        </p:spPr>
        <p:txBody>
          <a:bodyPr/>
          <a:lstStyle/>
          <a:p>
            <a:pPr algn="ctr" eaLnBrk="1" hangingPunct="1"/>
            <a:r>
              <a:rPr lang="sr-Latn-CS" altLang="en-US" sz="4000" b="1" dirty="0"/>
              <a:t>Dugoročne obaveze</a:t>
            </a:r>
            <a:endParaRPr lang="en-US" altLang="en-US" sz="4000" b="1" dirty="0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E56D88CE-2C64-A8EA-C41C-ABC178498F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6738" y="2209800"/>
            <a:ext cx="8001000" cy="3810000"/>
          </a:xfrm>
        </p:spPr>
        <p:txBody>
          <a:bodyPr/>
          <a:lstStyle/>
          <a:p>
            <a:pPr eaLnBrk="1" hangingPunct="1"/>
            <a:r>
              <a:rPr lang="sr-Latn-CS" altLang="en-US" sz="3200" b="1" dirty="0"/>
              <a:t>Knjiženje: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2800" dirty="0"/>
              <a:t>dugorčni kredit dobijen od banke i sredstva preneta na tekući račun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2800" dirty="0"/>
              <a:t>obaveze prema dobavljačima izmirene iz odobrenog dugoročnog kredita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2800" dirty="0"/>
              <a:t>otplata kredita odjednom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3600" b="1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7FBA93C8-6D73-135D-2750-29DE1A126C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0569" y="205584"/>
            <a:ext cx="7773338" cy="1596177"/>
          </a:xfrm>
        </p:spPr>
        <p:txBody>
          <a:bodyPr/>
          <a:lstStyle/>
          <a:p>
            <a:pPr algn="ctr" eaLnBrk="1" hangingPunct="1"/>
            <a:r>
              <a:rPr lang="sr-Latn-CS" altLang="en-US" sz="4000" b="1" dirty="0"/>
              <a:t>Kratkoročne obaveze</a:t>
            </a:r>
            <a:endParaRPr lang="en-US" altLang="en-US" sz="4000" b="1" dirty="0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290971A0-BDC1-6373-1EA8-9B451B8F3F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6738" y="2286000"/>
            <a:ext cx="8001000" cy="35814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sr-Latn-CS" altLang="en-US" sz="3200" b="1" dirty="0"/>
              <a:t>Kratkoročne obaveze</a:t>
            </a:r>
            <a:r>
              <a:rPr lang="sr-Latn-CS" altLang="en-US" sz="3200" dirty="0"/>
              <a:t> – definisanje</a:t>
            </a:r>
          </a:p>
          <a:p>
            <a:pPr marL="0" indent="0" eaLnBrk="1" hangingPunct="1">
              <a:buNone/>
            </a:pPr>
            <a:endParaRPr lang="en-US" altLang="en-US" sz="3200" dirty="0"/>
          </a:p>
          <a:p>
            <a:pPr eaLnBrk="1" hangingPunct="1"/>
            <a:r>
              <a:rPr lang="sr-Latn-CS" altLang="en-US" sz="3200" b="1" dirty="0"/>
              <a:t>Kratkoročne obaveze obuhvataju: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2400" dirty="0"/>
              <a:t>kratkoročne kredite (u zemlji i inostranstvu),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2400" dirty="0"/>
              <a:t>obaveze po kratkoročnim hartijama od vrednosti i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CS" altLang="en-US" sz="2400" dirty="0"/>
              <a:t>ostale kratkoročne obaveze</a:t>
            </a:r>
            <a:endParaRPr lang="en-US" altLang="en-US" sz="2400" dirty="0"/>
          </a:p>
          <a:p>
            <a:pPr eaLnBrk="1" hangingPunct="1"/>
            <a:endParaRPr lang="en-US" altLang="en-US" sz="36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C5F35922-782E-03AB-AD9C-FB9AB63D4E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CS" altLang="en-US" sz="4000" b="1" dirty="0"/>
              <a:t>Kratkoročne obaveze</a:t>
            </a:r>
            <a:endParaRPr lang="en-US" altLang="en-US" sz="4000" b="1" dirty="0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D265703B-A8E8-0268-7739-3DB96941C4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1" y="2367094"/>
            <a:ext cx="8305800" cy="4109906"/>
          </a:xfrm>
        </p:spPr>
        <p:txBody>
          <a:bodyPr>
            <a:normAutofit/>
          </a:bodyPr>
          <a:lstStyle/>
          <a:p>
            <a:pPr eaLnBrk="1" hangingPunct="1">
              <a:spcAft>
                <a:spcPts val="600"/>
              </a:spcAft>
            </a:pPr>
            <a:r>
              <a:rPr lang="sr-Latn-CS" altLang="en-US" sz="3200" b="1" dirty="0"/>
              <a:t>Kratkoročni krediti</a:t>
            </a:r>
            <a:r>
              <a:rPr lang="sr-Latn-CS" altLang="en-US" sz="3200" dirty="0"/>
              <a:t> – definisanje</a:t>
            </a:r>
          </a:p>
          <a:p>
            <a:pPr eaLnBrk="1" hangingPunct="1">
              <a:spcAft>
                <a:spcPts val="600"/>
              </a:spcAft>
            </a:pPr>
            <a:r>
              <a:rPr lang="sr-Latn-CS" altLang="en-US" sz="3200" b="1" dirty="0"/>
              <a:t>Odobravanje</a:t>
            </a:r>
            <a:r>
              <a:rPr lang="sr-Latn-CS" altLang="en-US" sz="3200" dirty="0"/>
              <a:t> vrše domaće i strane banke i druge finansijske institucije</a:t>
            </a:r>
          </a:p>
          <a:p>
            <a:pPr eaLnBrk="1" hangingPunct="1">
              <a:spcAft>
                <a:spcPts val="600"/>
              </a:spcAft>
            </a:pPr>
            <a:r>
              <a:rPr lang="sr-Latn-CS" altLang="en-US" sz="3200" b="1" dirty="0"/>
              <a:t>Namena</a:t>
            </a:r>
            <a:r>
              <a:rPr lang="sr-Latn-CS" altLang="en-US" sz="3200" dirty="0"/>
              <a:t> kratkoročnih kredita</a:t>
            </a:r>
          </a:p>
          <a:p>
            <a:pPr eaLnBrk="1" hangingPunct="1">
              <a:spcAft>
                <a:spcPts val="600"/>
              </a:spcAft>
            </a:pPr>
            <a:r>
              <a:rPr lang="sr-Latn-CS" altLang="en-US" sz="3200" b="1" dirty="0"/>
              <a:t>Kamata</a:t>
            </a:r>
            <a:r>
              <a:rPr lang="sr-Latn-CS" altLang="en-US" sz="3200" dirty="0"/>
              <a:t> – </a:t>
            </a:r>
            <a:r>
              <a:rPr lang="sr-Latn-CS" altLang="en-US" sz="3200" b="1" dirty="0"/>
              <a:t>redovan finansijski rashod</a:t>
            </a:r>
            <a:endParaRPr lang="en-US" altLang="en-US" sz="32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648AC1BA-829B-100C-907A-311F8CC5D2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0569" y="152400"/>
            <a:ext cx="7773338" cy="1596177"/>
          </a:xfrm>
        </p:spPr>
        <p:txBody>
          <a:bodyPr/>
          <a:lstStyle/>
          <a:p>
            <a:pPr algn="ctr" eaLnBrk="1" hangingPunct="1"/>
            <a:r>
              <a:rPr lang="sr-Latn-CS" altLang="en-US" sz="4000" b="1" dirty="0"/>
              <a:t>Kratkoročne obaveze</a:t>
            </a:r>
            <a:endParaRPr lang="en-US" altLang="en-US" sz="4000" b="1" dirty="0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CFC1F432-1F8D-45A2-CA99-DCB38CDA19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6738" y="2057400"/>
            <a:ext cx="80010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sr-Latn-CS" altLang="en-US" sz="2300" dirty="0"/>
              <a:t>Kratkoročne obaveze često nastaju izdavanjem i prodajom kratkoročnih HOV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Latn-CS" altLang="en-US" sz="2300" b="1" dirty="0"/>
              <a:t>Komercijalni zapisi</a:t>
            </a:r>
            <a:r>
              <a:rPr lang="sr-Latn-CS" altLang="en-US" sz="2400" dirty="0"/>
              <a:t> – definisanje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Latn-CS" altLang="en-US" sz="2400" b="1" dirty="0"/>
              <a:t>Evidencija </a:t>
            </a:r>
            <a:r>
              <a:rPr lang="sr-Latn-CS" altLang="en-US" sz="2400" dirty="0"/>
              <a:t>– u glavnoj knjizi i dnevniku (po potrebi analitička evidencija)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Latn-CS" altLang="en-US" sz="2400" b="1" dirty="0"/>
              <a:t>Dokumentacija</a:t>
            </a:r>
            <a:r>
              <a:rPr lang="sr-Latn-CS" altLang="en-US" sz="2400" dirty="0"/>
              <a:t> na osnovu kojih dolazi do knj</a:t>
            </a:r>
            <a:r>
              <a:rPr lang="en-US" altLang="en-US" sz="2400" dirty="0" err="1"/>
              <a:t>i</a:t>
            </a:r>
            <a:r>
              <a:rPr lang="sr-Latn-CS" altLang="en-US" sz="2400" dirty="0"/>
              <a:t>ženja promena: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CS" altLang="en-US" sz="2000" dirty="0"/>
              <a:t>izvod tekućeg računa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CS" altLang="en-US" sz="2000" dirty="0"/>
              <a:t>izvod deviznog računa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sr-Latn-CS" altLang="en-US" sz="2000" dirty="0"/>
              <a:t>obračuni kamata, itd.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endParaRPr lang="sr-Latn-C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endParaRPr lang="sr-Latn-CS" altLang="en-US" sz="1900" dirty="0"/>
          </a:p>
          <a:p>
            <a:pPr eaLnBrk="1" hangingPunct="1">
              <a:lnSpc>
                <a:spcPct val="90000"/>
              </a:lnSpc>
            </a:pPr>
            <a:endParaRPr lang="sr-Latn-CS" altLang="en-US" sz="1900" dirty="0"/>
          </a:p>
          <a:p>
            <a:pPr eaLnBrk="1" hangingPunct="1">
              <a:lnSpc>
                <a:spcPct val="90000"/>
              </a:lnSpc>
            </a:pPr>
            <a:endParaRPr lang="en-US" alt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B59A4AB-FDEB-3533-4FBF-D811AD1C9F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CS" altLang="en-US" sz="3600" b="1" dirty="0"/>
              <a:t>Pribavljanje </a:t>
            </a:r>
            <a:r>
              <a:rPr lang="sr-Latn-CS" altLang="en-US" sz="3600" b="1" u="sng" dirty="0"/>
              <a:t>sopstvenog kapitala</a:t>
            </a:r>
            <a:endParaRPr lang="en-US" altLang="en-US" sz="3600" b="1" u="sng" dirty="0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4472463-7042-667B-CB96-3759D3FFCC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331" y="2819400"/>
            <a:ext cx="7773339" cy="2971801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sr-Latn-CS" altLang="en-US" sz="2400" b="1" dirty="0"/>
              <a:t>Imovina (aktiva) </a:t>
            </a:r>
            <a:r>
              <a:rPr lang="sr-Latn-CS" altLang="en-US" sz="2400" dirty="0"/>
              <a:t>= sopstveni kapital + obaveze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sr-Latn-CS" altLang="en-US" sz="2400" b="1" dirty="0"/>
              <a:t>Sopstveni kapital </a:t>
            </a:r>
            <a:r>
              <a:rPr lang="sr-Latn-CS" altLang="en-US" sz="2400" dirty="0"/>
              <a:t>= imovina (aktiva) - obaveze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sr-Latn-CS" altLang="en-US" sz="2400" b="1" dirty="0"/>
              <a:t>Neto imovina </a:t>
            </a:r>
            <a:r>
              <a:rPr lang="sr-Latn-CS" altLang="en-US" sz="2400" dirty="0"/>
              <a:t>= Imovina (aktiva) – obaveze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sr-Latn-CS" altLang="en-US" sz="2400" dirty="0"/>
              <a:t>Način pribavljanja sopstvenog kapitala utiče na pravnu formu preduzeća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954CFC5-48C6-0332-3146-AE2A3B51DA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CS" altLang="en-US" sz="3600" b="1" dirty="0"/>
              <a:t>Pribavljanje sopstvenog kapitala</a:t>
            </a:r>
            <a:endParaRPr lang="en-US" altLang="en-US" sz="3600" b="1" dirty="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89914EA-6EA4-20B3-C5C9-26D2132227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331" y="2367094"/>
            <a:ext cx="7773339" cy="4033706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sr-Latn-CS" altLang="en-US" sz="2800" dirty="0"/>
              <a:t>Pravne forme preduzeća: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sr-Latn-CS" altLang="en-US" sz="2800" dirty="0"/>
              <a:t>inokosne firme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sr-Latn-CS" altLang="en-US" sz="2800" dirty="0"/>
              <a:t>društva lica</a:t>
            </a:r>
          </a:p>
          <a:p>
            <a:pPr lvl="1">
              <a:lnSpc>
                <a:spcPct val="9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sr-Latn-CS" altLang="en-US" sz="2800" dirty="0"/>
              <a:t>društva kapitala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en-US" sz="2800" dirty="0"/>
              <a:t>Zakon o privrednim društvima razlikuje: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sr-Latn-CS" altLang="en-US" sz="2800" dirty="0"/>
              <a:t>privredno društvo (pravno lice)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sr-Latn-CS" altLang="en-US" sz="2800" dirty="0"/>
              <a:t>preduzetnika (fizičko lice)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8546299-4385-5CA5-0B5C-7A35F0B111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2" y="152400"/>
            <a:ext cx="7773338" cy="1596177"/>
          </a:xfrm>
        </p:spPr>
        <p:txBody>
          <a:bodyPr/>
          <a:lstStyle/>
          <a:p>
            <a:pPr algn="ctr" eaLnBrk="1" hangingPunct="1"/>
            <a:r>
              <a:rPr lang="sr-Latn-CS" altLang="en-US" sz="3600" b="1" dirty="0"/>
              <a:t>Pribavljanje sopstvenog kapitala</a:t>
            </a:r>
            <a:endParaRPr lang="en-US" altLang="en-US" sz="3600" b="1" dirty="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5D0179F-D381-78BD-6690-476154D97D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>
              <a:spcBef>
                <a:spcPts val="600"/>
              </a:spcBef>
              <a:spcAft>
                <a:spcPts val="1200"/>
              </a:spcAft>
            </a:pPr>
            <a:r>
              <a:rPr lang="sr-Latn-CS" altLang="en-US" sz="3600" dirty="0"/>
              <a:t>Definisanje pojma privredno društvo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</a:pPr>
            <a:r>
              <a:rPr lang="sr-Latn-CS" altLang="en-US" sz="3600" dirty="0"/>
              <a:t>Definisanje pojma preduzetnik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</a:pPr>
            <a:r>
              <a:rPr lang="sr-Latn-CS" altLang="en-US" sz="3600" dirty="0"/>
              <a:t>Privredna društva mogu biti: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sr-Latn-CS" altLang="en-US" sz="3400" dirty="0"/>
              <a:t>društva lica i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sr-Latn-CS" altLang="en-US" sz="3400" dirty="0"/>
              <a:t>društva kapitala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en-US" sz="3600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8215851-EA2A-BDCA-4741-A3B5483152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0248" y="268710"/>
            <a:ext cx="7773338" cy="1596177"/>
          </a:xfrm>
        </p:spPr>
        <p:txBody>
          <a:bodyPr/>
          <a:lstStyle/>
          <a:p>
            <a:pPr algn="ctr" eaLnBrk="1" hangingPunct="1"/>
            <a:r>
              <a:rPr lang="sr-Latn-CS" altLang="en-US" sz="3600" b="1" dirty="0"/>
              <a:t>Pribavljanje sopstvenog kapitala</a:t>
            </a:r>
            <a:endParaRPr lang="en-US" altLang="en-US" sz="3600" b="1" dirty="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A919FC2-6CD2-6D06-6152-4618B796B7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sr-Latn-CS" altLang="en-US" sz="3600" b="1" dirty="0"/>
              <a:t>Društva lica</a:t>
            </a:r>
            <a:r>
              <a:rPr lang="sr-Latn-CS" altLang="en-US" sz="3600" dirty="0"/>
              <a:t>: ortačka društva (o.d.) i komanditna društva (k.d.)</a:t>
            </a:r>
          </a:p>
          <a:p>
            <a:pPr marL="0" indent="0" eaLnBrk="1" hangingPunct="1">
              <a:buNone/>
            </a:pPr>
            <a:endParaRPr lang="sr-Latn-CS" altLang="en-US" sz="3600" dirty="0"/>
          </a:p>
          <a:p>
            <a:pPr eaLnBrk="1" hangingPunct="1"/>
            <a:r>
              <a:rPr lang="sr-Latn-CS" altLang="en-US" sz="3600" b="1" dirty="0"/>
              <a:t>Društva kapitala: </a:t>
            </a:r>
            <a:r>
              <a:rPr lang="sr-Latn-CS" altLang="en-US" sz="3600" dirty="0"/>
              <a:t>akcionarska društva (a.d.) i društva sa ograničenom odgovornošću (d.o.o.)</a:t>
            </a:r>
            <a:endParaRPr lang="en-US" alt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C5498FD-F0B1-198E-8A41-D3B0D39379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CS" altLang="en-US" sz="3600" b="1" dirty="0"/>
              <a:t>Pribavljanje sopstvenog kapitala</a:t>
            </a:r>
            <a:endParaRPr lang="en-US" altLang="en-US" sz="3600" b="1" dirty="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A5BE128-150D-2FB1-35C8-488DF5E7B0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1" y="2367094"/>
            <a:ext cx="8305800" cy="3957506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sr-Latn-CS" altLang="en-US" sz="2800" b="1" dirty="0"/>
              <a:t>Evidencija stanja i promena kapitala</a:t>
            </a:r>
            <a:r>
              <a:rPr lang="sr-Latn-CS" altLang="en-US" sz="2800" dirty="0"/>
              <a:t> –  </a:t>
            </a:r>
            <a:r>
              <a:rPr lang="sr-Latn-CS" altLang="en-US" sz="2800" b="1" dirty="0"/>
              <a:t>klasa 3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en-US" sz="2800" dirty="0">
              <a:solidFill>
                <a:schemeClr val="accent2"/>
              </a:solidFill>
            </a:endParaRPr>
          </a:p>
          <a:p>
            <a:pPr eaLnBrk="1" hangingPunct="1"/>
            <a:r>
              <a:rPr lang="sr-Latn-CS" altLang="en-US" sz="2800" b="1" dirty="0"/>
              <a:t>Osnovni kapital – računi grupe 30</a:t>
            </a:r>
          </a:p>
          <a:p>
            <a:pPr eaLnBrk="1" hangingPunct="1"/>
            <a:r>
              <a:rPr lang="sr-Latn-CS" altLang="en-US" sz="2800" dirty="0"/>
              <a:t>Osnovni kapital – iskazuje se po nominalnoj vrednosti, predstavlja iznos koji su osnivači uplatili prilikom osnivanja ili naknadnom uplatom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575C0A8-599A-3E30-5FF0-2A81A44108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2" y="268710"/>
            <a:ext cx="7773338" cy="1596177"/>
          </a:xfrm>
        </p:spPr>
        <p:txBody>
          <a:bodyPr/>
          <a:lstStyle/>
          <a:p>
            <a:pPr algn="ctr" eaLnBrk="1" hangingPunct="1"/>
            <a:r>
              <a:rPr lang="sr-Latn-CS" altLang="en-US" sz="3600" b="1" dirty="0"/>
              <a:t>Pribavljanje sopstvenog kapitala</a:t>
            </a:r>
            <a:endParaRPr lang="en-US" altLang="en-US" sz="3600" b="1" dirty="0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3ECCB44-2355-294E-1CB7-9B5AD06FAB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1" y="2367094"/>
            <a:ext cx="8305800" cy="3576506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altLang="en-US" sz="2800" b="1" dirty="0"/>
              <a:t>Neuplaćeni upisani kapital – računi grupe 31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en-US" sz="2800" b="1" dirty="0"/>
          </a:p>
          <a:p>
            <a:pPr eaLnBrk="1" hangingPunct="1"/>
            <a:r>
              <a:rPr lang="sr-Latn-CS" altLang="en-US" sz="2800" dirty="0"/>
              <a:t>Neuplaćeni upisani kapital – predstavlja obećani iznos dela osnovnog kapitala koji treba uneti u društvo, definisan je Ugovorom ili Odlukom o osnivanju</a:t>
            </a:r>
            <a:endParaRPr lang="en-US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2241</TotalTime>
  <Words>1470</Words>
  <Application>Microsoft Office PowerPoint</Application>
  <PresentationFormat>On-screen Show (4:3)</PresentationFormat>
  <Paragraphs>215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2" baseType="lpstr">
      <vt:lpstr>Arial</vt:lpstr>
      <vt:lpstr>Tw Cen MT</vt:lpstr>
      <vt:lpstr>Wingdings</vt:lpstr>
      <vt:lpstr>Droplet</vt:lpstr>
      <vt:lpstr>OSNOVI RAČUNOVODSTVA</vt:lpstr>
      <vt:lpstr>Pribavljanje kapitala privrednih društava</vt:lpstr>
      <vt:lpstr>Pribavljanje kapitala privrednih društava</vt:lpstr>
      <vt:lpstr>Pribavljanje sopstvenog kapitala</vt:lpstr>
      <vt:lpstr>Pribavljanje sopstvenog kapitala</vt:lpstr>
      <vt:lpstr>Pribavljanje sopstvenog kapitala</vt:lpstr>
      <vt:lpstr>Pribavljanje sopstvenog kapitala</vt:lpstr>
      <vt:lpstr>Pribavljanje sopstvenog kapitala</vt:lpstr>
      <vt:lpstr>Pribavljanje sopstvenog kapitala</vt:lpstr>
      <vt:lpstr>Pribavljanje sopstvenog kapitala</vt:lpstr>
      <vt:lpstr>Pribavljanje sopstvenog kapitala</vt:lpstr>
      <vt:lpstr>Pribavljanje sopstvenog kapitala</vt:lpstr>
      <vt:lpstr>Pribavljanje sopstvenog kapitala</vt:lpstr>
      <vt:lpstr>Pribavljanje sopstvenog kapitala</vt:lpstr>
      <vt:lpstr>Pribavljanje sopstvenog kapitala</vt:lpstr>
      <vt:lpstr>Pribavljanje i evidencija kapitala akcionarskih društava</vt:lpstr>
      <vt:lpstr>Pribavljanje i evidencija kapitala akcionarskih društava</vt:lpstr>
      <vt:lpstr>Pribavljanje i evidencija kapitala akcionarskih društava</vt:lpstr>
      <vt:lpstr>Pribavljanje i evidencija kapitala akcionarskih društava</vt:lpstr>
      <vt:lpstr>Pribavljanje i evidencija kapitala akcionarskih društava</vt:lpstr>
      <vt:lpstr>Pribavljanje i evidencija kapitala akcionarskih društava</vt:lpstr>
      <vt:lpstr>Pribavljanje i evidencija kapitala kod društava sa ograničenom odgovornošću</vt:lpstr>
      <vt:lpstr>Pribavljanje i evidencija kapitala kod društava sa ograničenom odgovornošću</vt:lpstr>
      <vt:lpstr>Pribavljanje i evidencija kapitala ortačkih i komanditnih društava</vt:lpstr>
      <vt:lpstr>Pribavljanje i evidencija kapitala ortačkih i komanditnih društava</vt:lpstr>
      <vt:lpstr>Pribavljanje i evidencija kapitala ortačkih i komanditnih društava</vt:lpstr>
      <vt:lpstr>Pribavljanje i evidencija kapitala ortačkih i komanditnih društava</vt:lpstr>
      <vt:lpstr>Pribavljanje pozajmljenog kapitala</vt:lpstr>
      <vt:lpstr>Pribavljanje pozajmljenog kapitala</vt:lpstr>
      <vt:lpstr>Pribavljanje pozajmljenog kapitala</vt:lpstr>
      <vt:lpstr>Dugoročne obaveze</vt:lpstr>
      <vt:lpstr>Dugoročne obaveze</vt:lpstr>
      <vt:lpstr>Dugoročne obaveze</vt:lpstr>
      <vt:lpstr>Dugoročne obaveze</vt:lpstr>
      <vt:lpstr>Dugoročne obaveze</vt:lpstr>
      <vt:lpstr>Kratkoročne obaveze</vt:lpstr>
      <vt:lpstr>Kratkoročne obaveze</vt:lpstr>
      <vt:lpstr>Kratkoročne obaveze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</dc:creator>
  <cp:lastModifiedBy>Marina Janković Perić</cp:lastModifiedBy>
  <cp:revision>104</cp:revision>
  <cp:lastPrinted>1601-01-01T00:00:00Z</cp:lastPrinted>
  <dcterms:created xsi:type="dcterms:W3CDTF">1601-01-01T00:00:00Z</dcterms:created>
  <dcterms:modified xsi:type="dcterms:W3CDTF">2026-04-18T16:55:56Z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