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3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62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990600"/>
            <a:ext cx="10363200" cy="1371600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30400" y="3429000"/>
            <a:ext cx="93472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67EA81C7-C57B-4C07-AAD3-3D7E4681AD5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7175" name="AutoShape 7"/>
          <p:cNvSpPr>
            <a:spLocks noChangeArrowheads="1"/>
          </p:cNvSpPr>
          <p:nvPr/>
        </p:nvSpPr>
        <p:spPr bwMode="auto">
          <a:xfrm>
            <a:off x="914400" y="2393950"/>
            <a:ext cx="10363200" cy="109538"/>
          </a:xfrm>
          <a:custGeom>
            <a:avLst/>
            <a:gdLst>
              <a:gd name="G0" fmla="+- 618 0 0"/>
            </a:gdLst>
            <a:ahLst/>
            <a:cxnLst>
              <a:cxn ang="0">
                <a:pos x="0" y="0"/>
              </a:cxn>
              <a:cxn ang="0">
                <a:pos x="618" y="0"/>
              </a:cxn>
              <a:cxn ang="0">
                <a:pos x="618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406052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8DCD53-45CE-4150-ACB5-C2FCC52D922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60902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65118" y="304800"/>
            <a:ext cx="2669116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55651" y="304800"/>
            <a:ext cx="7806267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EC8AF4-7067-4DC0-894D-CDA80D07C1F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677307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065177-81B6-4707-A0C4-69187E1DF4F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505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C780D1-586A-46A6-AE85-51E3F65846B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720732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5651" y="1752600"/>
            <a:ext cx="52324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1251" y="1752600"/>
            <a:ext cx="52324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A01239-1001-463D-B700-5B803BCD9AA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434877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9ED73B-06E8-434B-949C-641A7DE386E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113781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84929A-9573-4658-92EE-064E201973D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278678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69663B-4FAD-4FF0-B8E3-67AD5A525FD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536287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89BC00-E7D9-4D3F-8424-40E33DDBC99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543528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F373A2-43A8-4189-8817-48DDB1B65CD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75111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66233" y="304801"/>
            <a:ext cx="10668000" cy="121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1" y="1752600"/>
            <a:ext cx="106680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AutoShape 4"/>
          <p:cNvSpPr>
            <a:spLocks noChangeArrowheads="1"/>
          </p:cNvSpPr>
          <p:nvPr/>
        </p:nvSpPr>
        <p:spPr bwMode="auto">
          <a:xfrm>
            <a:off x="812800" y="1566864"/>
            <a:ext cx="10610851" cy="109537"/>
          </a:xfrm>
          <a:custGeom>
            <a:avLst/>
            <a:gdLst>
              <a:gd name="G0" fmla="+- 585 0 0"/>
            </a:gdLst>
            <a:ahLst/>
            <a:cxnLst>
              <a:cxn ang="0">
                <a:pos x="0" y="0"/>
              </a:cxn>
              <a:cxn ang="0">
                <a:pos x="585" y="0"/>
              </a:cxn>
              <a:cxn ang="0">
                <a:pos x="585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6149" name="Line 5"/>
          <p:cNvSpPr>
            <a:spLocks noChangeShapeType="1"/>
          </p:cNvSpPr>
          <p:nvPr/>
        </p:nvSpPr>
        <p:spPr bwMode="auto">
          <a:xfrm flipV="1">
            <a:off x="812800" y="6172200"/>
            <a:ext cx="10566400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800">
              <a:solidFill>
                <a:srgbClr val="000000"/>
              </a:solidFill>
            </a:endParaRP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2800" y="6245225"/>
            <a:ext cx="2641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15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641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FD6EAFE-92FC-496E-99F4-B4C58B866F3C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12851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9pPr>
    </p:titleStyle>
    <p:bodyStyle>
      <a:lvl1pPr marL="469900" indent="-4699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304925" indent="-395288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2300">
          <a:solidFill>
            <a:schemeClr val="tx1"/>
          </a:solidFill>
          <a:latin typeface="+mn-lt"/>
        </a:defRPr>
      </a:lvl3pPr>
      <a:lvl4pPr marL="1693863" indent="-38735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939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511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30083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655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922713" indent="-398463" algn="l" rtl="0" fontAlgn="base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RS" b="1" dirty="0" smtClean="0"/>
              <a:t>XI nedelja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1" y="1997612"/>
            <a:ext cx="10668000" cy="4022188"/>
          </a:xfrm>
        </p:spPr>
        <p:txBody>
          <a:bodyPr/>
          <a:lstStyle/>
          <a:p>
            <a:pPr algn="just"/>
            <a:r>
              <a:rPr lang="sr-Latn-RS" b="1" dirty="0" smtClean="0"/>
              <a:t>Osiguranje od posledica nesrećnog slučaja</a:t>
            </a:r>
          </a:p>
          <a:p>
            <a:r>
              <a:rPr lang="en-US" dirty="0"/>
              <a:t>Osigur</a:t>
            </a:r>
            <a:r>
              <a:rPr lang="sr-Latn-RS" dirty="0"/>
              <a:t>anje, J. Kočović, P. Šulejić, T. Rakonjac Antić, Ekonomski fakultet u Beogradu, 2010. godina </a:t>
            </a:r>
            <a:r>
              <a:rPr lang="sr-Latn-RS" dirty="0" smtClean="0"/>
              <a:t>(296-298 str</a:t>
            </a:r>
            <a:r>
              <a:rPr lang="sr-Latn-RS" dirty="0"/>
              <a:t>.)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6631895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3400" b="1" dirty="0"/>
              <a:t>Osiguranje od posledica nesrećnog slučaja</a:t>
            </a:r>
            <a:endParaRPr lang="en-US" sz="3400" b="1" dirty="0"/>
          </a:p>
        </p:txBody>
      </p:sp>
      <p:sp>
        <p:nvSpPr>
          <p:cNvPr id="260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1983544"/>
            <a:ext cx="10668000" cy="4036255"/>
          </a:xfrm>
        </p:spPr>
        <p:txBody>
          <a:bodyPr/>
          <a:lstStyle/>
          <a:p>
            <a:r>
              <a:rPr lang="sr-Latn-CS" sz="3600" dirty="0"/>
              <a:t>Kada je </a:t>
            </a:r>
            <a:r>
              <a:rPr lang="sr-Latn-CS" sz="3600" dirty="0">
                <a:solidFill>
                  <a:srgbClr val="FF0000"/>
                </a:solidFill>
              </a:rPr>
              <a:t>osigurani slučaj </a:t>
            </a:r>
            <a:r>
              <a:rPr lang="sr-Latn-CS" sz="3600" dirty="0"/>
              <a:t>nastao </a:t>
            </a:r>
            <a:r>
              <a:rPr lang="sr-Latn-CS" sz="3600" dirty="0">
                <a:solidFill>
                  <a:srgbClr val="FF0000"/>
                </a:solidFill>
              </a:rPr>
              <a:t>usled dejstva alkohola </a:t>
            </a:r>
            <a:r>
              <a:rPr lang="sr-Latn-CS" sz="3600" dirty="0"/>
              <a:t>na osiguranika</a:t>
            </a:r>
          </a:p>
          <a:p>
            <a:r>
              <a:rPr lang="sr-Latn-CS" sz="3600" dirty="0"/>
              <a:t>Usled </a:t>
            </a:r>
            <a:r>
              <a:rPr lang="sr-Latn-CS" sz="3600" dirty="0">
                <a:solidFill>
                  <a:srgbClr val="FF0000"/>
                </a:solidFill>
              </a:rPr>
              <a:t>pokušaja ili izvršenja samoubistva</a:t>
            </a:r>
            <a:r>
              <a:rPr lang="sr-Latn-CS" sz="3600" dirty="0"/>
              <a:t>, itd.</a:t>
            </a:r>
          </a:p>
          <a:p>
            <a:pPr>
              <a:buFont typeface="Wingdings" pitchFamily="2" charset="2"/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="" xmlns:p14="http://schemas.microsoft.com/office/powerpoint/2010/main" val="2763019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0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0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0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60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0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60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0099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3400" b="1" dirty="0"/>
              <a:t>Osiguranje od posledica nesrećnog slučaja</a:t>
            </a:r>
            <a:endParaRPr lang="en-US" sz="3400" b="1" dirty="0"/>
          </a:p>
        </p:txBody>
      </p:sp>
      <p:sp>
        <p:nvSpPr>
          <p:cNvPr id="261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1927274"/>
            <a:ext cx="10668000" cy="4092526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sr-Latn-CS" b="1" dirty="0"/>
              <a:t>Veličina “naknade” iz osiguranja</a:t>
            </a:r>
          </a:p>
          <a:p>
            <a:pPr>
              <a:lnSpc>
                <a:spcPct val="90000"/>
              </a:lnSpc>
            </a:pPr>
            <a:r>
              <a:rPr lang="sr-Latn-CS" dirty="0"/>
              <a:t>Naknada iz </a:t>
            </a:r>
            <a:r>
              <a:rPr lang="sr-Latn-CS" dirty="0" smtClean="0"/>
              <a:t>osiguranja može </a:t>
            </a:r>
            <a:r>
              <a:rPr lang="sr-Latn-CS" dirty="0"/>
              <a:t>se odrediti </a:t>
            </a:r>
            <a:r>
              <a:rPr lang="sr-Latn-CS" b="1" dirty="0"/>
              <a:t>u okviru ugovorene </a:t>
            </a:r>
            <a:r>
              <a:rPr lang="sr-Latn-CS" dirty="0"/>
              <a:t>ili </a:t>
            </a:r>
            <a:r>
              <a:rPr lang="sr-Latn-CS" dirty="0">
                <a:solidFill>
                  <a:srgbClr val="FF0000"/>
                </a:solidFill>
              </a:rPr>
              <a:t>zakonom određene osigurane sume</a:t>
            </a:r>
          </a:p>
          <a:p>
            <a:pPr>
              <a:lnSpc>
                <a:spcPct val="90000"/>
              </a:lnSpc>
            </a:pPr>
            <a:r>
              <a:rPr lang="sr-Latn-CS" b="1" dirty="0"/>
              <a:t>Osiguravač odgovara</a:t>
            </a:r>
            <a:r>
              <a:rPr lang="sr-Latn-CS" dirty="0"/>
              <a:t> samo za one posledice nesrećnog slučaja koje su </a:t>
            </a:r>
            <a:r>
              <a:rPr lang="sr-Latn-CS" b="1" dirty="0"/>
              <a:t>obuhvaćene ugovorom </a:t>
            </a:r>
            <a:r>
              <a:rPr lang="sr-Latn-CS" dirty="0"/>
              <a:t>o osiguranju ili </a:t>
            </a:r>
            <a:r>
              <a:rPr lang="sr-Latn-CS" b="1" dirty="0"/>
              <a:t>u </a:t>
            </a:r>
            <a:r>
              <a:rPr lang="sr-Latn-CS" b="1" dirty="0" smtClean="0"/>
              <a:t>Zakonu</a:t>
            </a:r>
            <a:endParaRPr lang="en-US" b="1" dirty="0"/>
          </a:p>
        </p:txBody>
      </p:sp>
    </p:spTree>
    <p:extLst>
      <p:ext uri="{BB962C8B-B14F-4D97-AF65-F5344CB8AC3E}">
        <p14:creationId xmlns="" xmlns:p14="http://schemas.microsoft.com/office/powerpoint/2010/main" val="278739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1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1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1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61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1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61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61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1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61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112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3400" b="1" dirty="0"/>
              <a:t>Osiguranje od posledica nesrećnog slučaja</a:t>
            </a:r>
            <a:endParaRPr lang="en-US" sz="3400" b="1" dirty="0"/>
          </a:p>
        </p:txBody>
      </p:sp>
      <p:sp>
        <p:nvSpPr>
          <p:cNvPr id="262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1997612"/>
            <a:ext cx="10668000" cy="4022188"/>
          </a:xfrm>
        </p:spPr>
        <p:txBody>
          <a:bodyPr/>
          <a:lstStyle/>
          <a:p>
            <a:r>
              <a:rPr lang="sr-Latn-CS" sz="2800" dirty="0"/>
              <a:t>Kada nastupi </a:t>
            </a:r>
            <a:r>
              <a:rPr lang="sr-Latn-CS" sz="2800" dirty="0">
                <a:solidFill>
                  <a:srgbClr val="FF0000"/>
                </a:solidFill>
              </a:rPr>
              <a:t>smrt osiguranika</a:t>
            </a:r>
            <a:r>
              <a:rPr lang="sr-Latn-CS" sz="2800" dirty="0"/>
              <a:t>, </a:t>
            </a:r>
            <a:r>
              <a:rPr lang="sr-Latn-CS" sz="2800" b="1" dirty="0"/>
              <a:t>osiguravač</a:t>
            </a:r>
            <a:r>
              <a:rPr lang="sr-Latn-CS" sz="2800" dirty="0"/>
              <a:t> je dužan da </a:t>
            </a:r>
            <a:r>
              <a:rPr lang="sr-Latn-CS" sz="2800" dirty="0">
                <a:solidFill>
                  <a:srgbClr val="FF0000"/>
                </a:solidFill>
              </a:rPr>
              <a:t>korisniku</a:t>
            </a:r>
            <a:r>
              <a:rPr lang="sr-Latn-CS" sz="2800" dirty="0"/>
              <a:t> </a:t>
            </a:r>
            <a:r>
              <a:rPr lang="sr-Latn-CS" sz="2800" b="1" dirty="0"/>
              <a:t>isplati </a:t>
            </a:r>
            <a:r>
              <a:rPr lang="sr-Latn-CS" sz="2800" dirty="0"/>
              <a:t>ugovorenu osiguranu sumu</a:t>
            </a:r>
          </a:p>
          <a:p>
            <a:r>
              <a:rPr lang="sr-Latn-CS" sz="2800" dirty="0"/>
              <a:t>Kod </a:t>
            </a:r>
            <a:r>
              <a:rPr lang="sr-Latn-CS" sz="2800" dirty="0">
                <a:solidFill>
                  <a:srgbClr val="FF0000"/>
                </a:solidFill>
              </a:rPr>
              <a:t>potpunog invaliditeta osiguranika </a:t>
            </a:r>
            <a:r>
              <a:rPr lang="sr-Latn-CS" sz="2800" dirty="0"/>
              <a:t>– osiguravač </a:t>
            </a:r>
            <a:r>
              <a:rPr lang="sr-Latn-CS" sz="2800" b="1" dirty="0"/>
              <a:t>isplaćuje</a:t>
            </a:r>
            <a:r>
              <a:rPr lang="sr-Latn-CS" sz="2800" dirty="0"/>
              <a:t> </a:t>
            </a:r>
            <a:r>
              <a:rPr lang="sr-Latn-CS" sz="2800" dirty="0">
                <a:solidFill>
                  <a:srgbClr val="FF0000"/>
                </a:solidFill>
              </a:rPr>
              <a:t>osiguranu sumu u celini</a:t>
            </a:r>
          </a:p>
          <a:p>
            <a:r>
              <a:rPr lang="sr-Latn-CS" sz="2800" dirty="0"/>
              <a:t>U slučaju </a:t>
            </a:r>
            <a:r>
              <a:rPr lang="sr-Latn-CS" sz="2800" b="1" dirty="0"/>
              <a:t>delimičnog invaliditeta </a:t>
            </a:r>
            <a:r>
              <a:rPr lang="sr-Latn-CS" sz="2800" dirty="0"/>
              <a:t>– osiguravač isplaćuje </a:t>
            </a:r>
            <a:r>
              <a:rPr lang="sr-Latn-CS" sz="2800" dirty="0">
                <a:solidFill>
                  <a:srgbClr val="FF0000"/>
                </a:solidFill>
              </a:rPr>
              <a:t>postotak osigurane sume </a:t>
            </a:r>
            <a:r>
              <a:rPr lang="sr-Latn-CS" sz="2800" dirty="0"/>
              <a:t>koji odgovara </a:t>
            </a:r>
            <a:r>
              <a:rPr lang="sr-Latn-CS" sz="2800" dirty="0">
                <a:solidFill>
                  <a:srgbClr val="FF0000"/>
                </a:solidFill>
              </a:rPr>
              <a:t>postotku invaliditeta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9062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2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2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2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62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2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62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62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2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62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2147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3400" b="1" dirty="0"/>
              <a:t>Osiguranje od posledica nesrećnog slučaja</a:t>
            </a:r>
            <a:endParaRPr lang="en-US" sz="3400" b="1" dirty="0"/>
          </a:p>
        </p:txBody>
      </p:sp>
      <p:sp>
        <p:nvSpPr>
          <p:cNvPr id="263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1983544"/>
            <a:ext cx="10668000" cy="4036255"/>
          </a:xfrm>
        </p:spPr>
        <p:txBody>
          <a:bodyPr/>
          <a:lstStyle/>
          <a:p>
            <a:r>
              <a:rPr lang="sr-Latn-CS" sz="3600" dirty="0"/>
              <a:t>U slučaju </a:t>
            </a:r>
            <a:r>
              <a:rPr lang="sr-Latn-CS" sz="3600" dirty="0">
                <a:solidFill>
                  <a:srgbClr val="FF0000"/>
                </a:solidFill>
              </a:rPr>
              <a:t>prolazne nesposobnosti za rad</a:t>
            </a:r>
            <a:r>
              <a:rPr lang="sr-Latn-CS" sz="3600" dirty="0"/>
              <a:t>, osiguravač je obavezan da plaća tzv. </a:t>
            </a:r>
            <a:r>
              <a:rPr lang="sr-Latn-CS" sz="3600" dirty="0">
                <a:solidFill>
                  <a:srgbClr val="92D050"/>
                </a:solidFill>
              </a:rPr>
              <a:t>dnevnu naknadu u ugovorenoj visini</a:t>
            </a:r>
            <a:r>
              <a:rPr lang="sr-Latn-CS" sz="3600" dirty="0"/>
              <a:t>, ukoliko je to </a:t>
            </a:r>
            <a:r>
              <a:rPr lang="sr-Latn-CS" sz="3600" dirty="0" smtClean="0"/>
              <a:t>poseb</a:t>
            </a:r>
            <a:r>
              <a:rPr lang="en-US" sz="3600" dirty="0" smtClean="0"/>
              <a:t>n</a:t>
            </a:r>
            <a:r>
              <a:rPr lang="sr-Latn-CS" sz="3600" dirty="0" smtClean="0"/>
              <a:t>o </a:t>
            </a:r>
            <a:r>
              <a:rPr lang="sr-Latn-CS" sz="3600" dirty="0"/>
              <a:t>ugovoreno uz obavezu plaćanja odgovarajuće premije</a:t>
            </a:r>
            <a:endParaRPr lang="en-US" sz="3600" dirty="0"/>
          </a:p>
        </p:txBody>
      </p:sp>
    </p:spTree>
    <p:extLst>
      <p:ext uri="{BB962C8B-B14F-4D97-AF65-F5344CB8AC3E}">
        <p14:creationId xmlns="" xmlns:p14="http://schemas.microsoft.com/office/powerpoint/2010/main" val="1649342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3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3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3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3171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3400" b="1" dirty="0"/>
              <a:t>Osiguranje od posledica nesrećnog slučaja</a:t>
            </a:r>
            <a:endParaRPr lang="en-US" sz="3400" b="1" dirty="0"/>
          </a:p>
        </p:txBody>
      </p:sp>
      <p:sp>
        <p:nvSpPr>
          <p:cNvPr id="264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2011680"/>
            <a:ext cx="10668000" cy="4008120"/>
          </a:xfrm>
        </p:spPr>
        <p:txBody>
          <a:bodyPr/>
          <a:lstStyle/>
          <a:p>
            <a:r>
              <a:rPr lang="sr-Latn-CS" sz="3200" b="1" dirty="0"/>
              <a:t>Korisnik osiguranja </a:t>
            </a:r>
            <a:r>
              <a:rPr lang="sr-Latn-CS" sz="3200" dirty="0"/>
              <a:t>je u obavezi da pruži </a:t>
            </a:r>
            <a:r>
              <a:rPr lang="sr-Latn-CS" sz="3200" dirty="0">
                <a:solidFill>
                  <a:srgbClr val="FF0000"/>
                </a:solidFill>
              </a:rPr>
              <a:t>sve dokaze</a:t>
            </a:r>
            <a:r>
              <a:rPr lang="sr-Latn-CS" sz="3200" dirty="0"/>
              <a:t> potrebne za ostvarenje svog prava (naplatu osigurane sume)</a:t>
            </a:r>
          </a:p>
          <a:p>
            <a:r>
              <a:rPr lang="sr-Latn-CS" sz="3200" b="1" dirty="0"/>
              <a:t>Na primer</a:t>
            </a:r>
            <a:r>
              <a:rPr lang="sr-Latn-CS" sz="3200" dirty="0"/>
              <a:t>: dokaz da je smrt nastupila kao posledica nesrećnog slučaja, dokaz o stepenu invaliditeta, itd.</a:t>
            </a:r>
            <a:endParaRPr lang="en-US" sz="3200" dirty="0"/>
          </a:p>
        </p:txBody>
      </p:sp>
    </p:spTree>
    <p:extLst>
      <p:ext uri="{BB962C8B-B14F-4D97-AF65-F5344CB8AC3E}">
        <p14:creationId xmlns="" xmlns:p14="http://schemas.microsoft.com/office/powerpoint/2010/main" val="807382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4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4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4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64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4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64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4195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3400" b="1" dirty="0"/>
              <a:t>Osiguranje od posledica nesrećnog slučaja</a:t>
            </a:r>
            <a:endParaRPr lang="en-US" sz="3400" b="1" dirty="0"/>
          </a:p>
        </p:txBody>
      </p:sp>
      <p:sp>
        <p:nvSpPr>
          <p:cNvPr id="265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1997612"/>
            <a:ext cx="10668000" cy="402218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sr-Latn-CS" sz="3200" dirty="0"/>
              <a:t>Kod osiguranja od posledica nesrećnog slučaja, </a:t>
            </a:r>
            <a:r>
              <a:rPr lang="sr-Latn-CS" sz="3200" b="1" dirty="0"/>
              <a:t>izuzev smrti</a:t>
            </a:r>
            <a:r>
              <a:rPr lang="sr-Latn-CS" sz="3200" dirty="0"/>
              <a:t>, </a:t>
            </a:r>
            <a:r>
              <a:rPr lang="sr-Latn-CS" sz="3200" b="1" dirty="0"/>
              <a:t>korisnik osiguranja </a:t>
            </a:r>
            <a:r>
              <a:rPr lang="sr-Latn-CS" sz="3200" dirty="0"/>
              <a:t>je </a:t>
            </a:r>
            <a:r>
              <a:rPr lang="sr-Latn-CS" sz="3200" dirty="0">
                <a:solidFill>
                  <a:srgbClr val="FF0000"/>
                </a:solidFill>
              </a:rPr>
              <a:t>osigurano lice koje doživi invaliditet ili prolaznu nesposobnost za rad</a:t>
            </a:r>
          </a:p>
          <a:p>
            <a:pPr>
              <a:lnSpc>
                <a:spcPct val="90000"/>
              </a:lnSpc>
            </a:pPr>
            <a:r>
              <a:rPr lang="sr-Latn-CS" sz="3200" dirty="0"/>
              <a:t>Ukoliko </a:t>
            </a:r>
            <a:r>
              <a:rPr lang="sr-Latn-CS" sz="3200" b="1" dirty="0"/>
              <a:t>osiguranik</a:t>
            </a:r>
            <a:r>
              <a:rPr lang="sr-Latn-CS" sz="3200" dirty="0"/>
              <a:t> </a:t>
            </a:r>
            <a:r>
              <a:rPr lang="sr-Latn-CS" sz="3200" dirty="0">
                <a:solidFill>
                  <a:srgbClr val="FF0000"/>
                </a:solidFill>
              </a:rPr>
              <a:t>želi </a:t>
            </a:r>
            <a:r>
              <a:rPr lang="sr-Latn-CS" sz="3200" dirty="0"/>
              <a:t>da </a:t>
            </a:r>
            <a:r>
              <a:rPr lang="sr-Latn-CS" sz="3200" dirty="0">
                <a:solidFill>
                  <a:srgbClr val="FF0000"/>
                </a:solidFill>
              </a:rPr>
              <a:t>korisnik osiguranja bude neko drugo lice</a:t>
            </a:r>
            <a:r>
              <a:rPr lang="sr-Latn-CS" sz="3200" dirty="0"/>
              <a:t>, to se mora </a:t>
            </a:r>
            <a:r>
              <a:rPr lang="sr-Latn-CS" sz="3200" b="1" dirty="0"/>
              <a:t>precizirati ugovorom </a:t>
            </a:r>
            <a:r>
              <a:rPr lang="sr-Latn-CS" sz="3200" dirty="0"/>
              <a:t>o osiguranju</a:t>
            </a:r>
            <a:endParaRPr lang="en-US" sz="3200" dirty="0"/>
          </a:p>
        </p:txBody>
      </p:sp>
    </p:spTree>
    <p:extLst>
      <p:ext uri="{BB962C8B-B14F-4D97-AF65-F5344CB8AC3E}">
        <p14:creationId xmlns="" xmlns:p14="http://schemas.microsoft.com/office/powerpoint/2010/main" val="3020599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5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5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5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65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5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65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5219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3400" b="1" dirty="0"/>
              <a:t>Osiguranje od posledica nesrećnog slučaja</a:t>
            </a:r>
            <a:endParaRPr lang="en-US" sz="3400" b="1" dirty="0"/>
          </a:p>
        </p:txBody>
      </p:sp>
      <p:sp>
        <p:nvSpPr>
          <p:cNvPr id="266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2011680"/>
            <a:ext cx="10668000" cy="4008120"/>
          </a:xfrm>
        </p:spPr>
        <p:txBody>
          <a:bodyPr/>
          <a:lstStyle/>
          <a:p>
            <a:r>
              <a:rPr lang="sr-Latn-CS" sz="3600" b="1" dirty="0"/>
              <a:t>U slučaju smrti</a:t>
            </a:r>
            <a:r>
              <a:rPr lang="sr-Latn-CS" sz="3600" dirty="0"/>
              <a:t>, </a:t>
            </a:r>
            <a:r>
              <a:rPr lang="sr-Latn-CS" sz="3600" dirty="0">
                <a:solidFill>
                  <a:srgbClr val="FF0000"/>
                </a:solidFill>
              </a:rPr>
              <a:t>korisnik </a:t>
            </a:r>
            <a:r>
              <a:rPr lang="sr-Latn-CS" sz="3600" dirty="0"/>
              <a:t>osiguranja može biti </a:t>
            </a:r>
            <a:r>
              <a:rPr lang="sr-Latn-CS" sz="3600" dirty="0">
                <a:solidFill>
                  <a:srgbClr val="FF0000"/>
                </a:solidFill>
              </a:rPr>
              <a:t>lice koje je u polisi naznačeno</a:t>
            </a:r>
          </a:p>
          <a:p>
            <a:r>
              <a:rPr lang="sr-Latn-CS" sz="3600" dirty="0"/>
              <a:t>Ukoliko </a:t>
            </a:r>
            <a:r>
              <a:rPr lang="sr-Latn-CS" sz="3600" dirty="0">
                <a:solidFill>
                  <a:srgbClr val="FF0000"/>
                </a:solidFill>
              </a:rPr>
              <a:t>korisnik nije ugovorom određen</a:t>
            </a:r>
            <a:r>
              <a:rPr lang="sr-Latn-CS" sz="3600" dirty="0"/>
              <a:t>, </a:t>
            </a:r>
            <a:r>
              <a:rPr lang="sr-Latn-CS" sz="3600" b="1" dirty="0"/>
              <a:t>primenjuje se nasledno pravo</a:t>
            </a:r>
            <a:r>
              <a:rPr lang="sr-Latn-CS" sz="3600" dirty="0"/>
              <a:t> i na taj način se određuje korisnik</a:t>
            </a:r>
            <a:endParaRPr lang="en-US" sz="3600" dirty="0"/>
          </a:p>
        </p:txBody>
      </p:sp>
    </p:spTree>
    <p:extLst>
      <p:ext uri="{BB962C8B-B14F-4D97-AF65-F5344CB8AC3E}">
        <p14:creationId xmlns="" xmlns:p14="http://schemas.microsoft.com/office/powerpoint/2010/main" val="4202722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6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6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6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66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6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66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4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3400" b="1" dirty="0"/>
              <a:t>Osiguranje od posledica nesrećnog slučaja</a:t>
            </a:r>
            <a:endParaRPr lang="en-US" sz="3400" b="1" dirty="0"/>
          </a:p>
        </p:txBody>
      </p:sp>
      <p:sp>
        <p:nvSpPr>
          <p:cNvPr id="267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2025748"/>
            <a:ext cx="10668000" cy="3994052"/>
          </a:xfrm>
        </p:spPr>
        <p:txBody>
          <a:bodyPr/>
          <a:lstStyle/>
          <a:p>
            <a:r>
              <a:rPr lang="sr-Latn-CS" sz="3200" dirty="0"/>
              <a:t>Kod ovog vida osiguranja </a:t>
            </a:r>
            <a:r>
              <a:rPr lang="sr-Latn-CS" sz="3200" b="1" dirty="0"/>
              <a:t>prihodi od premija </a:t>
            </a:r>
            <a:r>
              <a:rPr lang="sr-Latn-CS" sz="3200" dirty="0"/>
              <a:t>su </a:t>
            </a:r>
            <a:r>
              <a:rPr lang="sr-Latn-CS" sz="3200" dirty="0">
                <a:solidFill>
                  <a:srgbClr val="FF0000"/>
                </a:solidFill>
              </a:rPr>
              <a:t>mnogo manji </a:t>
            </a:r>
            <a:r>
              <a:rPr lang="sr-Latn-CS" sz="3200" dirty="0"/>
              <a:t>nego kod osiguranja života</a:t>
            </a:r>
          </a:p>
          <a:p>
            <a:r>
              <a:rPr lang="sr-Latn-CS" sz="3200" dirty="0"/>
              <a:t>Zbog toga što su </a:t>
            </a:r>
            <a:r>
              <a:rPr lang="sr-Latn-CS" sz="3200" b="1" dirty="0"/>
              <a:t>premije</a:t>
            </a:r>
            <a:r>
              <a:rPr lang="sr-Latn-CS" sz="3200" dirty="0"/>
              <a:t> koje se uplaćuju </a:t>
            </a:r>
            <a:r>
              <a:rPr lang="sr-Latn-CS" sz="3200" dirty="0">
                <a:solidFill>
                  <a:srgbClr val="FF0000"/>
                </a:solidFill>
              </a:rPr>
              <a:t>znatno niže </a:t>
            </a:r>
            <a:r>
              <a:rPr lang="sr-Latn-CS" sz="3200" dirty="0"/>
              <a:t>i </a:t>
            </a:r>
            <a:r>
              <a:rPr lang="sr-Latn-CS" sz="3200" dirty="0">
                <a:solidFill>
                  <a:srgbClr val="FF0000"/>
                </a:solidFill>
              </a:rPr>
              <a:t>manje ljudi je zainteresovano</a:t>
            </a:r>
            <a:r>
              <a:rPr lang="sr-Latn-CS" sz="3200" dirty="0"/>
              <a:t> za ovo osiguranje</a:t>
            </a:r>
            <a:endParaRPr lang="en-US" sz="3200" dirty="0"/>
          </a:p>
        </p:txBody>
      </p:sp>
    </p:spTree>
    <p:extLst>
      <p:ext uri="{BB962C8B-B14F-4D97-AF65-F5344CB8AC3E}">
        <p14:creationId xmlns="" xmlns:p14="http://schemas.microsoft.com/office/powerpoint/2010/main" val="2104296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7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7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67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67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7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67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7267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3400" b="1" dirty="0"/>
              <a:t>Osiguranje od posledica nesrećnog slučaja</a:t>
            </a:r>
            <a:endParaRPr lang="en-US" sz="3400" b="1" dirty="0"/>
          </a:p>
        </p:txBody>
      </p:sp>
      <p:sp>
        <p:nvSpPr>
          <p:cNvPr id="2519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1983544"/>
            <a:ext cx="10668000" cy="4036255"/>
          </a:xfrm>
        </p:spPr>
        <p:txBody>
          <a:bodyPr/>
          <a:lstStyle/>
          <a:p>
            <a:r>
              <a:rPr lang="sr-Latn-CS" sz="2800" dirty="0"/>
              <a:t>Podrazumeva </a:t>
            </a:r>
            <a:r>
              <a:rPr lang="sr-Latn-CS" sz="2800" b="1" dirty="0"/>
              <a:t>obavezu osiguravača </a:t>
            </a:r>
            <a:r>
              <a:rPr lang="sr-Latn-CS" sz="2800" dirty="0"/>
              <a:t>da </a:t>
            </a:r>
            <a:r>
              <a:rPr lang="sr-Latn-CS" sz="2800" dirty="0">
                <a:solidFill>
                  <a:srgbClr val="FF0000"/>
                </a:solidFill>
              </a:rPr>
              <a:t>isplati osiguranu sumu </a:t>
            </a:r>
            <a:r>
              <a:rPr lang="sr-Latn-CS" sz="2800" dirty="0"/>
              <a:t>osiguraniku ili korisniku osiguranja</a:t>
            </a:r>
          </a:p>
          <a:p>
            <a:r>
              <a:rPr lang="sr-Latn-CS" sz="2800" dirty="0"/>
              <a:t>Ukoliko se desi da </a:t>
            </a:r>
            <a:r>
              <a:rPr lang="sr-Latn-CS" sz="2800" dirty="0">
                <a:solidFill>
                  <a:srgbClr val="FF0000"/>
                </a:solidFill>
              </a:rPr>
              <a:t>ugovorom predviđen nesrećni slučaj</a:t>
            </a:r>
            <a:r>
              <a:rPr lang="sr-Latn-CS" sz="2800" dirty="0"/>
              <a:t> </a:t>
            </a:r>
            <a:r>
              <a:rPr lang="sr-Latn-CS" sz="2800" b="1" dirty="0"/>
              <a:t>prouzrokuje smrt ili invaliditet osiguranika</a:t>
            </a:r>
          </a:p>
          <a:p>
            <a:r>
              <a:rPr lang="sr-Latn-CS" sz="2800" dirty="0"/>
              <a:t>Kao i da </a:t>
            </a:r>
            <a:r>
              <a:rPr lang="sr-Latn-CS" sz="2800" b="1" dirty="0"/>
              <a:t>isplati štetu</a:t>
            </a:r>
            <a:r>
              <a:rPr lang="sr-Latn-CS" sz="2800" dirty="0"/>
              <a:t> </a:t>
            </a:r>
            <a:r>
              <a:rPr lang="sr-Latn-CS" sz="2800" dirty="0">
                <a:solidFill>
                  <a:srgbClr val="FF0000"/>
                </a:solidFill>
              </a:rPr>
              <a:t>nastalu usled troškova lečenja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="" xmlns:p14="http://schemas.microsoft.com/office/powerpoint/2010/main" val="2132555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19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19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19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519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19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519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519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19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19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1907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3400" b="1" dirty="0"/>
              <a:t>Osiguranje od posledica nesrećnog slučaja</a:t>
            </a:r>
            <a:endParaRPr lang="en-US" sz="3400" b="1" dirty="0"/>
          </a:p>
        </p:txBody>
      </p:sp>
      <p:sp>
        <p:nvSpPr>
          <p:cNvPr id="2529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1955408"/>
            <a:ext cx="10668000" cy="4064391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sr-Latn-CS" sz="2800" dirty="0"/>
              <a:t>I </a:t>
            </a:r>
            <a:r>
              <a:rPr lang="sr-Latn-CS" sz="2800" b="1" dirty="0"/>
              <a:t>izgubljene zarade </a:t>
            </a:r>
            <a:r>
              <a:rPr lang="sr-Latn-CS" sz="2800" dirty="0"/>
              <a:t>u slučaju </a:t>
            </a:r>
            <a:r>
              <a:rPr lang="sr-Latn-CS" sz="2800" dirty="0">
                <a:solidFill>
                  <a:srgbClr val="FF0000"/>
                </a:solidFill>
              </a:rPr>
              <a:t>narušavanja zdravlja </a:t>
            </a:r>
            <a:r>
              <a:rPr lang="sr-Latn-CS" sz="2800" dirty="0"/>
              <a:t>ovih lica ili </a:t>
            </a:r>
            <a:r>
              <a:rPr lang="sr-Latn-CS" sz="2800" dirty="0">
                <a:solidFill>
                  <a:srgbClr val="92D050"/>
                </a:solidFill>
              </a:rPr>
              <a:t>nastupanja njihove prolazne nesposobnosti za rad</a:t>
            </a:r>
          </a:p>
          <a:p>
            <a:pPr>
              <a:lnSpc>
                <a:spcPct val="90000"/>
              </a:lnSpc>
            </a:pPr>
            <a:r>
              <a:rPr lang="sr-Latn-CS" sz="2800" dirty="0"/>
              <a:t>Osiguranje od posledica nesrećnog slučaja je </a:t>
            </a:r>
            <a:r>
              <a:rPr lang="sr-Latn-CS" sz="2800" dirty="0">
                <a:solidFill>
                  <a:srgbClr val="FF0000"/>
                </a:solidFill>
              </a:rPr>
              <a:t>vid osiguranja lica</a:t>
            </a:r>
          </a:p>
          <a:p>
            <a:pPr>
              <a:lnSpc>
                <a:spcPct val="90000"/>
              </a:lnSpc>
            </a:pPr>
            <a:r>
              <a:rPr lang="sr-Latn-CS" sz="2800" dirty="0"/>
              <a:t>Stoga i </a:t>
            </a:r>
            <a:r>
              <a:rPr lang="sr-Latn-CS" sz="2800" dirty="0">
                <a:solidFill>
                  <a:srgbClr val="FF0000"/>
                </a:solidFill>
              </a:rPr>
              <a:t>osnovni princip osiguranja lica </a:t>
            </a:r>
            <a:r>
              <a:rPr lang="sr-Latn-CS" sz="2800" dirty="0"/>
              <a:t>– </a:t>
            </a:r>
            <a:r>
              <a:rPr lang="sr-Latn-CS" sz="2800" b="1" dirty="0"/>
              <a:t>isplata unapred određene osigurane sume</a:t>
            </a:r>
            <a:r>
              <a:rPr lang="sr-Latn-CS" sz="2800" dirty="0"/>
              <a:t>, </a:t>
            </a:r>
            <a:r>
              <a:rPr lang="sr-Latn-CS" sz="2800" dirty="0">
                <a:solidFill>
                  <a:srgbClr val="FF0000"/>
                </a:solidFill>
              </a:rPr>
              <a:t>nezavisno od pretrpljene štete</a:t>
            </a:r>
            <a:r>
              <a:rPr lang="sr-Latn-CS" sz="2800" dirty="0"/>
              <a:t>, a ne naknada štete</a:t>
            </a:r>
            <a:r>
              <a:rPr lang="sr-Latn-CS" sz="2800" dirty="0" smtClean="0"/>
              <a:t>,</a:t>
            </a:r>
            <a:r>
              <a:rPr lang="en-US" sz="2800" dirty="0" smtClean="0"/>
              <a:t> </a:t>
            </a:r>
            <a:r>
              <a:rPr lang="sr-Latn-CS" sz="2800" dirty="0" smtClean="0"/>
              <a:t>važi </a:t>
            </a:r>
            <a:r>
              <a:rPr lang="sr-Latn-CS" sz="2800" dirty="0"/>
              <a:t>i u ovom slučaju</a:t>
            </a:r>
            <a:endParaRPr lang="en-US" sz="2800" dirty="0"/>
          </a:p>
        </p:txBody>
      </p:sp>
    </p:spTree>
    <p:extLst>
      <p:ext uri="{BB962C8B-B14F-4D97-AF65-F5344CB8AC3E}">
        <p14:creationId xmlns="" xmlns:p14="http://schemas.microsoft.com/office/powerpoint/2010/main" val="2418393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29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29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29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529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29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529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529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29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29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2931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3400" b="1" dirty="0"/>
              <a:t>Osiguranje od posledica nesrećnog slučaja</a:t>
            </a:r>
            <a:endParaRPr lang="en-US" sz="3400" b="1" dirty="0"/>
          </a:p>
        </p:txBody>
      </p:sp>
      <p:sp>
        <p:nvSpPr>
          <p:cNvPr id="2539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1983544"/>
            <a:ext cx="10668000" cy="4036255"/>
          </a:xfrm>
        </p:spPr>
        <p:txBody>
          <a:bodyPr/>
          <a:lstStyle/>
          <a:p>
            <a:r>
              <a:rPr lang="sr-Latn-CS" sz="3200" dirty="0"/>
              <a:t>Ni u ovom osiguranju </a:t>
            </a:r>
            <a:r>
              <a:rPr lang="sr-Latn-CS" sz="3200" b="1" dirty="0"/>
              <a:t>ne primenjuje načelo obeštećenja</a:t>
            </a:r>
          </a:p>
          <a:p>
            <a:r>
              <a:rPr lang="sr-Latn-CS" sz="3200" dirty="0"/>
              <a:t>Međutim, </a:t>
            </a:r>
            <a:r>
              <a:rPr lang="sr-Latn-CS" sz="3200" dirty="0">
                <a:solidFill>
                  <a:srgbClr val="FF0000"/>
                </a:solidFill>
              </a:rPr>
              <a:t>ukoliko se radi o troškovima lečenja ili izgubljenim zaradama</a:t>
            </a:r>
            <a:r>
              <a:rPr lang="sr-Latn-CS" sz="3200" dirty="0"/>
              <a:t>, osiguravač </a:t>
            </a:r>
            <a:r>
              <a:rPr lang="sr-Latn-CS" sz="3200" dirty="0">
                <a:solidFill>
                  <a:srgbClr val="92D050"/>
                </a:solidFill>
              </a:rPr>
              <a:t>isplaćuje </a:t>
            </a:r>
            <a:r>
              <a:rPr lang="sr-Latn-CS" sz="3200" dirty="0"/>
              <a:t>ove </a:t>
            </a:r>
            <a:r>
              <a:rPr lang="sr-Latn-CS" sz="3200" dirty="0">
                <a:solidFill>
                  <a:srgbClr val="FF0000"/>
                </a:solidFill>
              </a:rPr>
              <a:t>troškove u visini prouzrokovane štete</a:t>
            </a:r>
            <a:r>
              <a:rPr lang="sr-Latn-CS" sz="3200" dirty="0"/>
              <a:t>, pa se u tom slučaju </a:t>
            </a:r>
            <a:r>
              <a:rPr lang="sr-Latn-CS" sz="3200" b="1" dirty="0"/>
              <a:t>može primeniti načelo obeštećenja</a:t>
            </a:r>
            <a:endParaRPr lang="en-US" sz="3200" b="1" dirty="0"/>
          </a:p>
        </p:txBody>
      </p:sp>
    </p:spTree>
    <p:extLst>
      <p:ext uri="{BB962C8B-B14F-4D97-AF65-F5344CB8AC3E}">
        <p14:creationId xmlns="" xmlns:p14="http://schemas.microsoft.com/office/powerpoint/2010/main" val="4056315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39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39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39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539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39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539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395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9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3400" b="1" dirty="0"/>
              <a:t>Osiguranje od posledica nesrećnog slučaja</a:t>
            </a:r>
            <a:endParaRPr lang="en-US" sz="3400" b="1" dirty="0"/>
          </a:p>
        </p:txBody>
      </p:sp>
      <p:sp>
        <p:nvSpPr>
          <p:cNvPr id="2549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1955408"/>
            <a:ext cx="10668000" cy="4064391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sr-Latn-CS" sz="2600" dirty="0">
                <a:solidFill>
                  <a:srgbClr val="FF0000"/>
                </a:solidFill>
              </a:rPr>
              <a:t>Rizik koji osiguravač pruzima </a:t>
            </a:r>
            <a:r>
              <a:rPr lang="sr-Latn-CS" sz="2600" dirty="0"/>
              <a:t>na sebe jeste </a:t>
            </a:r>
            <a:r>
              <a:rPr lang="sr-Latn-CS" sz="2600" dirty="0">
                <a:solidFill>
                  <a:srgbClr val="92D050"/>
                </a:solidFill>
              </a:rPr>
              <a:t>opasnost od nastanka </a:t>
            </a:r>
            <a:r>
              <a:rPr lang="en-US" sz="2600" dirty="0" err="1">
                <a:solidFill>
                  <a:srgbClr val="92D050"/>
                </a:solidFill>
              </a:rPr>
              <a:t>nes</a:t>
            </a:r>
            <a:r>
              <a:rPr lang="sr-Latn-CS" sz="2600" dirty="0">
                <a:solidFill>
                  <a:srgbClr val="92D050"/>
                </a:solidFill>
              </a:rPr>
              <a:t>rećnog slučaja</a:t>
            </a:r>
          </a:p>
          <a:p>
            <a:pPr>
              <a:lnSpc>
                <a:spcPct val="90000"/>
              </a:lnSpc>
            </a:pPr>
            <a:r>
              <a:rPr lang="sr-Latn-CS" sz="2600" b="1" dirty="0"/>
              <a:t>Nesrećni slučaj </a:t>
            </a:r>
            <a:r>
              <a:rPr lang="sr-Latn-CS" sz="2600" dirty="0"/>
              <a:t>se definiše kao svaki </a:t>
            </a:r>
            <a:r>
              <a:rPr lang="sr-Latn-CS" sz="2600" dirty="0">
                <a:solidFill>
                  <a:srgbClr val="FF0000"/>
                </a:solidFill>
              </a:rPr>
              <a:t>iznenadni</a:t>
            </a:r>
            <a:r>
              <a:rPr lang="sr-Latn-CS" sz="2600" dirty="0"/>
              <a:t> i </a:t>
            </a:r>
            <a:r>
              <a:rPr lang="sr-Latn-CS" sz="2600" dirty="0">
                <a:solidFill>
                  <a:srgbClr val="FF0000"/>
                </a:solidFill>
              </a:rPr>
              <a:t>od volje osiguranika nezavistan događaj</a:t>
            </a:r>
          </a:p>
          <a:p>
            <a:pPr>
              <a:lnSpc>
                <a:spcPct val="90000"/>
              </a:lnSpc>
            </a:pPr>
            <a:r>
              <a:rPr lang="sr-Latn-CS" sz="2600" dirty="0"/>
              <a:t>Koji </a:t>
            </a:r>
            <a:r>
              <a:rPr lang="sr-Latn-CS" sz="2600" b="1" dirty="0"/>
              <a:t>deluje uglavnom spolja </a:t>
            </a:r>
            <a:r>
              <a:rPr lang="sr-Latn-CS" sz="2600" dirty="0">
                <a:solidFill>
                  <a:srgbClr val="FF0000"/>
                </a:solidFill>
              </a:rPr>
              <a:t>na telo osiguranika</a:t>
            </a:r>
          </a:p>
          <a:p>
            <a:pPr>
              <a:lnSpc>
                <a:spcPct val="90000"/>
              </a:lnSpc>
            </a:pPr>
            <a:r>
              <a:rPr lang="sr-Latn-CS" sz="2600" dirty="0"/>
              <a:t>I ima za</a:t>
            </a:r>
            <a:r>
              <a:rPr lang="sr-Latn-CS" sz="2600" b="1" dirty="0"/>
              <a:t> posledicu </a:t>
            </a:r>
            <a:r>
              <a:rPr lang="sr-Latn-CS" sz="2600" dirty="0"/>
              <a:t>njegovu </a:t>
            </a:r>
            <a:r>
              <a:rPr lang="sr-Latn-CS" sz="2600" dirty="0">
                <a:solidFill>
                  <a:srgbClr val="FF0000"/>
                </a:solidFill>
              </a:rPr>
              <a:t>smrt</a:t>
            </a:r>
            <a:r>
              <a:rPr lang="sr-Latn-CS" sz="2600" dirty="0"/>
              <a:t>, </a:t>
            </a:r>
            <a:r>
              <a:rPr lang="sr-Latn-CS" sz="2600" dirty="0">
                <a:solidFill>
                  <a:srgbClr val="FF0000"/>
                </a:solidFill>
              </a:rPr>
              <a:t>potpun ili delimični invaliditet</a:t>
            </a:r>
            <a:r>
              <a:rPr lang="sr-Latn-CS" sz="2600" dirty="0"/>
              <a:t>, </a:t>
            </a:r>
            <a:r>
              <a:rPr lang="sr-Latn-CS" sz="2600" dirty="0">
                <a:solidFill>
                  <a:srgbClr val="FF0000"/>
                </a:solidFill>
              </a:rPr>
              <a:t>prolaznu nesposobnost za rad</a:t>
            </a:r>
            <a:r>
              <a:rPr lang="sr-Latn-CS" sz="2600" dirty="0"/>
              <a:t> i </a:t>
            </a:r>
            <a:r>
              <a:rPr lang="sr-Latn-CS" sz="2600" dirty="0">
                <a:solidFill>
                  <a:srgbClr val="FF0000"/>
                </a:solidFill>
              </a:rPr>
              <a:t>narušenje zdravlja koje zahteva lekarsku pomoć</a:t>
            </a:r>
            <a:endParaRPr lang="en-US" sz="2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85199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49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49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49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549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49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549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549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49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49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549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549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549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4979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3400" b="1" dirty="0"/>
              <a:t>Osiguranje od posledica nesrećnog slučaja</a:t>
            </a:r>
            <a:endParaRPr lang="en-US" sz="3400" b="1" dirty="0"/>
          </a:p>
        </p:txBody>
      </p:sp>
      <p:sp>
        <p:nvSpPr>
          <p:cNvPr id="2560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1997612"/>
            <a:ext cx="10668000" cy="4022188"/>
          </a:xfrm>
        </p:spPr>
        <p:txBody>
          <a:bodyPr/>
          <a:lstStyle/>
          <a:p>
            <a:r>
              <a:rPr lang="sr-Latn-CS" sz="2600" b="1" dirty="0"/>
              <a:t>Invaliditet</a:t>
            </a:r>
            <a:r>
              <a:rPr lang="sr-Latn-CS" sz="2600" dirty="0"/>
              <a:t> – predstavlja trajni (doživotni) gubitak opšte radne sposobnosti. Može biti potpuni (100%) ili delimični (1-99%)</a:t>
            </a:r>
          </a:p>
          <a:p>
            <a:r>
              <a:rPr lang="sr-Latn-CS" sz="2600" b="1" dirty="0"/>
              <a:t>Prolazna nesposobnost za rad</a:t>
            </a:r>
            <a:r>
              <a:rPr lang="sr-Latn-CS" sz="2600" dirty="0"/>
              <a:t> – je nesposobnost za vršenje redovnog zanimanja (često se naziva profesionalna radna nesposobnost)</a:t>
            </a:r>
          </a:p>
          <a:p>
            <a:r>
              <a:rPr lang="sr-Latn-CS" sz="2600" b="1" dirty="0"/>
              <a:t>Narušenje zdravlja</a:t>
            </a:r>
            <a:r>
              <a:rPr lang="sr-Latn-CS" sz="2600" dirty="0"/>
              <a:t> – predstavlja samo one povrede i oboljenja radi čijeg lečenja je potrebna lekarska pomoć</a:t>
            </a:r>
            <a:endParaRPr lang="en-US" sz="2600" dirty="0"/>
          </a:p>
        </p:txBody>
      </p:sp>
    </p:spTree>
    <p:extLst>
      <p:ext uri="{BB962C8B-B14F-4D97-AF65-F5344CB8AC3E}">
        <p14:creationId xmlns="" xmlns:p14="http://schemas.microsoft.com/office/powerpoint/2010/main" val="4116333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60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60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60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560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60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560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560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60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60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0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0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3400" b="1" dirty="0"/>
              <a:t>Osiguranje od posledica nesrećnog slučaja</a:t>
            </a:r>
            <a:endParaRPr lang="en-US" sz="3400" b="1" dirty="0"/>
          </a:p>
        </p:txBody>
      </p:sp>
      <p:sp>
        <p:nvSpPr>
          <p:cNvPr id="2570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2011680"/>
            <a:ext cx="10668000" cy="400812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sr-Latn-CS" sz="2600" dirty="0"/>
              <a:t>Kako bi se jedan</a:t>
            </a:r>
            <a:r>
              <a:rPr lang="sr-Latn-CS" sz="2600" b="1" dirty="0"/>
              <a:t> događaj </a:t>
            </a:r>
            <a:r>
              <a:rPr lang="sr-Latn-CS" sz="2600" dirty="0">
                <a:solidFill>
                  <a:srgbClr val="FF0000"/>
                </a:solidFill>
              </a:rPr>
              <a:t>smatrao nesrećnim slučajem </a:t>
            </a:r>
            <a:r>
              <a:rPr lang="sr-Latn-CS" sz="2600" dirty="0"/>
              <a:t>u smislu osiguranja on treba da ispuni </a:t>
            </a:r>
            <a:r>
              <a:rPr lang="sr-Latn-CS" sz="2600" b="1" dirty="0"/>
              <a:t>sledeće </a:t>
            </a:r>
            <a:r>
              <a:rPr lang="sr-Latn-CS" sz="2600" b="1" dirty="0" smtClean="0"/>
              <a:t>uslove</a:t>
            </a:r>
            <a:r>
              <a:rPr lang="sr-Latn-CS" sz="2600" dirty="0" smtClean="0"/>
              <a:t>:</a:t>
            </a:r>
            <a:endParaRPr lang="en-US" sz="2600" dirty="0" smtClean="0"/>
          </a:p>
          <a:p>
            <a:pPr marL="514350" indent="-514350">
              <a:lnSpc>
                <a:spcPct val="80000"/>
              </a:lnSpc>
              <a:buClr>
                <a:schemeClr val="tx2"/>
              </a:buClr>
              <a:buFont typeface="+mj-lt"/>
              <a:buAutoNum type="arabicParenR"/>
            </a:pPr>
            <a:r>
              <a:rPr lang="sr-Latn-CS" sz="2600" dirty="0" smtClean="0"/>
              <a:t>da </a:t>
            </a:r>
            <a:r>
              <a:rPr lang="sr-Latn-CS" sz="2600" b="1" dirty="0"/>
              <a:t>dejstvuje na telo osiguranog lica </a:t>
            </a:r>
            <a:r>
              <a:rPr lang="sr-Latn-CS" sz="2600" dirty="0"/>
              <a:t>(izaziva telesne povrede)</a:t>
            </a:r>
          </a:p>
          <a:p>
            <a:pPr marL="514350" indent="-514350">
              <a:lnSpc>
                <a:spcPct val="80000"/>
              </a:lnSpc>
              <a:buClr>
                <a:schemeClr val="tx2"/>
              </a:buClr>
              <a:buFont typeface="+mj-lt"/>
              <a:buAutoNum type="arabicParenR"/>
            </a:pPr>
            <a:r>
              <a:rPr lang="sr-Latn-CS" sz="2600" dirty="0" smtClean="0"/>
              <a:t>da </a:t>
            </a:r>
            <a:r>
              <a:rPr lang="sr-Latn-CS" sz="2600" dirty="0"/>
              <a:t>dejstvuje </a:t>
            </a:r>
            <a:r>
              <a:rPr lang="sr-Latn-CS" sz="2600" b="1" dirty="0"/>
              <a:t>iznenada i naglo</a:t>
            </a:r>
          </a:p>
          <a:p>
            <a:pPr marL="514350" indent="-514350">
              <a:lnSpc>
                <a:spcPct val="80000"/>
              </a:lnSpc>
              <a:buClr>
                <a:schemeClr val="tx2"/>
              </a:buClr>
              <a:buFont typeface="+mj-lt"/>
              <a:buAutoNum type="arabicParenR"/>
            </a:pPr>
            <a:r>
              <a:rPr lang="sr-Latn-CS" sz="2600" dirty="0" smtClean="0"/>
              <a:t>da </a:t>
            </a:r>
            <a:r>
              <a:rPr lang="sr-Latn-CS" sz="2600" b="1" dirty="0"/>
              <a:t>dolazi spolja </a:t>
            </a:r>
            <a:r>
              <a:rPr lang="sr-Latn-CS" sz="2600" dirty="0"/>
              <a:t>u odnosu na osigurano </a:t>
            </a:r>
            <a:r>
              <a:rPr lang="sr-Latn-CS" sz="2600" dirty="0" smtClean="0"/>
              <a:t>lice</a:t>
            </a:r>
          </a:p>
          <a:p>
            <a:pPr marL="514350" indent="-514350">
              <a:lnSpc>
                <a:spcPct val="80000"/>
              </a:lnSpc>
              <a:buClr>
                <a:schemeClr val="tx2"/>
              </a:buClr>
              <a:buFont typeface="+mj-lt"/>
              <a:buAutoNum type="arabicParenR"/>
            </a:pPr>
            <a:r>
              <a:rPr lang="sr-Latn-CS" sz="2600" dirty="0" smtClean="0"/>
              <a:t>da je </a:t>
            </a:r>
            <a:r>
              <a:rPr lang="sr-Latn-CS" sz="2600" b="1" dirty="0" smtClean="0"/>
              <a:t>n</a:t>
            </a:r>
            <a:r>
              <a:rPr lang="en-US" sz="2600" b="1" dirty="0" smtClean="0"/>
              <a:t>e</a:t>
            </a:r>
            <a:r>
              <a:rPr lang="sr-Latn-CS" sz="2600" b="1" dirty="0" smtClean="0"/>
              <a:t>zavistan </a:t>
            </a:r>
            <a:r>
              <a:rPr lang="sr-Latn-CS" sz="2600" dirty="0" smtClean="0"/>
              <a:t>od volje osiguranog lica</a:t>
            </a:r>
          </a:p>
          <a:p>
            <a:pPr marL="514350" indent="-514350">
              <a:lnSpc>
                <a:spcPct val="80000"/>
              </a:lnSpc>
              <a:buClr>
                <a:schemeClr val="tx2"/>
              </a:buClr>
              <a:buFont typeface="+mj-lt"/>
              <a:buAutoNum type="arabicParenR"/>
            </a:pPr>
            <a:r>
              <a:rPr lang="sr-Latn-CS" sz="2600" dirty="0" smtClean="0"/>
              <a:t>da </a:t>
            </a:r>
            <a:r>
              <a:rPr lang="sr-Latn-CS" sz="2600" dirty="0"/>
              <a:t>postoji </a:t>
            </a:r>
            <a:r>
              <a:rPr lang="sr-Latn-CS" sz="2600" b="1" dirty="0"/>
              <a:t>uzročna veza </a:t>
            </a:r>
            <a:r>
              <a:rPr lang="sr-Latn-CS" sz="2600" dirty="0">
                <a:solidFill>
                  <a:srgbClr val="FF0000"/>
                </a:solidFill>
              </a:rPr>
              <a:t>između spoljne radnje i posledica</a:t>
            </a:r>
            <a:r>
              <a:rPr lang="sr-Latn-CS" sz="2600" dirty="0"/>
              <a:t> na telo osiguranika</a:t>
            </a:r>
            <a:endParaRPr lang="en-US" sz="2600" dirty="0"/>
          </a:p>
        </p:txBody>
      </p:sp>
    </p:spTree>
    <p:extLst>
      <p:ext uri="{BB962C8B-B14F-4D97-AF65-F5344CB8AC3E}">
        <p14:creationId xmlns="" xmlns:p14="http://schemas.microsoft.com/office/powerpoint/2010/main" val="119479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7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7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7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57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7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57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57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7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7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57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57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57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57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57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57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570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570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570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7027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3400" b="1" dirty="0"/>
              <a:t>Osiguranje od posledica nesrećnog slučaja</a:t>
            </a:r>
            <a:endParaRPr lang="en-US" sz="3400" b="1" dirty="0"/>
          </a:p>
        </p:txBody>
      </p:sp>
      <p:sp>
        <p:nvSpPr>
          <p:cNvPr id="258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1941342"/>
            <a:ext cx="10668000" cy="4078458"/>
          </a:xfrm>
        </p:spPr>
        <p:txBody>
          <a:bodyPr/>
          <a:lstStyle/>
          <a:p>
            <a:r>
              <a:rPr lang="sr-Latn-CS" b="1" dirty="0"/>
              <a:t>Rizici isključeni iz osiguranja</a:t>
            </a:r>
            <a:r>
              <a:rPr lang="sr-Latn-CS" dirty="0"/>
              <a:t> </a:t>
            </a:r>
          </a:p>
          <a:p>
            <a:r>
              <a:rPr lang="sr-Latn-CS" b="1" dirty="0"/>
              <a:t>Zakonska isključenja </a:t>
            </a:r>
            <a:r>
              <a:rPr lang="sr-Latn-CS" dirty="0"/>
              <a:t>rizika su: </a:t>
            </a:r>
            <a:r>
              <a:rPr lang="sr-Latn-CS" dirty="0">
                <a:solidFill>
                  <a:srgbClr val="FF0000"/>
                </a:solidFill>
              </a:rPr>
              <a:t>namerno prouzrokovanje </a:t>
            </a:r>
            <a:r>
              <a:rPr lang="sr-Latn-CS" dirty="0"/>
              <a:t>nesrećnog slučaja i nesrećni slučaj </a:t>
            </a:r>
            <a:r>
              <a:rPr lang="sr-Latn-CS" dirty="0">
                <a:solidFill>
                  <a:srgbClr val="FF0000"/>
                </a:solidFill>
              </a:rPr>
              <a:t>prouzrokovan ratnim operacijama</a:t>
            </a:r>
          </a:p>
          <a:p>
            <a:r>
              <a:rPr lang="sr-Latn-CS" dirty="0"/>
              <a:t>Pored zakonskih isključenja postoje i </a:t>
            </a:r>
            <a:r>
              <a:rPr lang="sr-Latn-CS" b="1" dirty="0"/>
              <a:t>ugovorna isključenja</a:t>
            </a:r>
          </a:p>
          <a:p>
            <a:r>
              <a:rPr lang="sr-Latn-CS" dirty="0"/>
              <a:t>Ugovorna isključenja su brojna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11789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8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8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8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58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8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58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58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8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8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58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58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58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8051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Latn-CS" sz="3400" b="1" dirty="0"/>
              <a:t>Osiguranje od posledica nesrećnog slučaja</a:t>
            </a:r>
            <a:endParaRPr lang="en-US" sz="3400" b="1" dirty="0"/>
          </a:p>
        </p:txBody>
      </p:sp>
      <p:sp>
        <p:nvSpPr>
          <p:cNvPr id="259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1" y="1955408"/>
            <a:ext cx="10668000" cy="4064391"/>
          </a:xfrm>
        </p:spPr>
        <p:txBody>
          <a:bodyPr/>
          <a:lstStyle/>
          <a:p>
            <a:r>
              <a:rPr lang="sr-Latn-CS" sz="3200" b="1" dirty="0"/>
              <a:t>Osiguravač</a:t>
            </a:r>
            <a:r>
              <a:rPr lang="sr-Latn-CS" sz="3200" dirty="0"/>
              <a:t> se </a:t>
            </a:r>
            <a:r>
              <a:rPr lang="sr-Latn-CS" sz="3200" b="1" dirty="0"/>
              <a:t>osobađa</a:t>
            </a:r>
            <a:r>
              <a:rPr lang="sr-Latn-CS" sz="3200" dirty="0"/>
              <a:t> obaveze iz ugovora ako je osigurani slučaj nastao:</a:t>
            </a:r>
          </a:p>
          <a:p>
            <a:r>
              <a:rPr lang="sr-Latn-CS" sz="3200" dirty="0">
                <a:solidFill>
                  <a:srgbClr val="FF0000"/>
                </a:solidFill>
              </a:rPr>
              <a:t>Usled zemljotresa</a:t>
            </a:r>
          </a:p>
          <a:p>
            <a:r>
              <a:rPr lang="sr-Latn-CS" sz="3200" dirty="0"/>
              <a:t>Pri pripremanju, pokušaju ili izvršenju umišljajnog </a:t>
            </a:r>
            <a:r>
              <a:rPr lang="sr-Latn-CS" sz="3200" dirty="0">
                <a:solidFill>
                  <a:srgbClr val="FF0000"/>
                </a:solidFill>
              </a:rPr>
              <a:t>krivičnog dela</a:t>
            </a:r>
          </a:p>
          <a:p>
            <a:r>
              <a:rPr lang="sr-Latn-CS" sz="3200" dirty="0"/>
              <a:t>Usled </a:t>
            </a:r>
            <a:r>
              <a:rPr lang="sr-Latn-CS" sz="3200" dirty="0">
                <a:solidFill>
                  <a:srgbClr val="FF0000"/>
                </a:solidFill>
              </a:rPr>
              <a:t>učešća u tuči ili fizičkom obračunu</a:t>
            </a:r>
            <a:r>
              <a:rPr lang="sr-Latn-CS" sz="3200" dirty="0"/>
              <a:t> (izuzev samoodbrane)</a:t>
            </a:r>
            <a:endParaRPr lang="en-US" sz="3200" dirty="0"/>
          </a:p>
        </p:txBody>
      </p:sp>
    </p:spTree>
    <p:extLst>
      <p:ext uri="{BB962C8B-B14F-4D97-AF65-F5344CB8AC3E}">
        <p14:creationId xmlns="" xmlns:p14="http://schemas.microsoft.com/office/powerpoint/2010/main" val="3239588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9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9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9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59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9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59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59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9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9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59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59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590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9075" grpId="0" build="p"/>
    </p:bldLst>
  </p:timing>
</p:sld>
</file>

<file path=ppt/theme/theme1.xml><?xml version="1.0" encoding="utf-8"?>
<a:theme xmlns:a="http://schemas.openxmlformats.org/drawingml/2006/main" name="Profile">
  <a:themeElements>
    <a:clrScheme name="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Profi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749</Words>
  <Application>Microsoft Office PowerPoint</Application>
  <PresentationFormat>Custom</PresentationFormat>
  <Paragraphs>65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Profile</vt:lpstr>
      <vt:lpstr>XI nedelja</vt:lpstr>
      <vt:lpstr>Osiguranje od posledica nesrećnog slučaja</vt:lpstr>
      <vt:lpstr>Osiguranje od posledica nesrećnog slučaja</vt:lpstr>
      <vt:lpstr>Osiguranje od posledica nesrećnog slučaja</vt:lpstr>
      <vt:lpstr>Osiguranje od posledica nesrećnog slučaja</vt:lpstr>
      <vt:lpstr>Osiguranje od posledica nesrećnog slučaja</vt:lpstr>
      <vt:lpstr>Osiguranje od posledica nesrećnog slučaja</vt:lpstr>
      <vt:lpstr>Osiguranje od posledica nesrećnog slučaja</vt:lpstr>
      <vt:lpstr>Osiguranje od posledica nesrećnog slučaja</vt:lpstr>
      <vt:lpstr>Osiguranje od posledica nesrećnog slučaja</vt:lpstr>
      <vt:lpstr>Osiguranje od posledica nesrećnog slučaja</vt:lpstr>
      <vt:lpstr>Osiguranje od posledica nesrećnog slučaja</vt:lpstr>
      <vt:lpstr>Osiguranje od posledica nesrećnog slučaja</vt:lpstr>
      <vt:lpstr>Osiguranje od posledica nesrećnog slučaja</vt:lpstr>
      <vt:lpstr>Osiguranje od posledica nesrećnog slučaja</vt:lpstr>
      <vt:lpstr>Osiguranje od posledica nesrećnog slučaja</vt:lpstr>
      <vt:lpstr>Osiguranje od posledica nesrećnog slučaja</vt:lpstr>
    </vt:vector>
  </TitlesOfParts>
  <Company>HP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XI nedelja</dc:title>
  <dc:creator>Korisnik</dc:creator>
  <cp:lastModifiedBy>Anicici1</cp:lastModifiedBy>
  <cp:revision>5</cp:revision>
  <dcterms:created xsi:type="dcterms:W3CDTF">2018-12-15T22:07:30Z</dcterms:created>
  <dcterms:modified xsi:type="dcterms:W3CDTF">2019-01-28T15:49:17Z</dcterms:modified>
</cp:coreProperties>
</file>