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5" r:id="rId6"/>
    <p:sldId id="269" r:id="rId7"/>
    <p:sldId id="260" r:id="rId8"/>
    <p:sldId id="261" r:id="rId9"/>
    <p:sldId id="262" r:id="rId10"/>
    <p:sldId id="263" r:id="rId11"/>
    <p:sldId id="264" r:id="rId12"/>
    <p:sldId id="266" r:id="rId13"/>
    <p:sldId id="267" r:id="rId14"/>
    <p:sldId id="268" r:id="rId15"/>
    <p:sldId id="341" r:id="rId16"/>
    <p:sldId id="344" r:id="rId17"/>
    <p:sldId id="349" r:id="rId18"/>
    <p:sldId id="342" r:id="rId19"/>
    <p:sldId id="343" r:id="rId20"/>
    <p:sldId id="270" r:id="rId21"/>
    <p:sldId id="271" r:id="rId22"/>
    <p:sldId id="272" r:id="rId23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802" y="6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D1826-4FC6-44C0-8E40-3CB3E831A8BC}" type="datetimeFigureOut">
              <a:rPr lang="en-US" smtClean="0"/>
              <a:t>11/23/2024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D89DC-07D8-4D3A-AD4F-5EC953B86D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D1826-4FC6-44C0-8E40-3CB3E831A8BC}" type="datetimeFigureOut">
              <a:rPr lang="en-US" smtClean="0"/>
              <a:t>11/23/2024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D89DC-07D8-4D3A-AD4F-5EC953B86D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D1826-4FC6-44C0-8E40-3CB3E831A8BC}" type="datetimeFigureOut">
              <a:rPr lang="en-US" smtClean="0"/>
              <a:t>11/23/2024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D89DC-07D8-4D3A-AD4F-5EC953B86D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D1826-4FC6-44C0-8E40-3CB3E831A8BC}" type="datetimeFigureOut">
              <a:rPr lang="en-US" smtClean="0"/>
              <a:t>11/23/2024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D89DC-07D8-4D3A-AD4F-5EC953B86D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D1826-4FC6-44C0-8E40-3CB3E831A8BC}" type="datetimeFigureOut">
              <a:rPr lang="en-US" smtClean="0"/>
              <a:t>11/23/2024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D89DC-07D8-4D3A-AD4F-5EC953B86D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D1826-4FC6-44C0-8E40-3CB3E831A8BC}" type="datetimeFigureOut">
              <a:rPr lang="en-US" smtClean="0"/>
              <a:t>11/23/2024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D89DC-07D8-4D3A-AD4F-5EC953B86D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D1826-4FC6-44C0-8E40-3CB3E831A8BC}" type="datetimeFigureOut">
              <a:rPr lang="en-US" smtClean="0"/>
              <a:t>11/23/2024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D89DC-07D8-4D3A-AD4F-5EC953B86D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D1826-4FC6-44C0-8E40-3CB3E831A8BC}" type="datetimeFigureOut">
              <a:rPr lang="en-US" smtClean="0"/>
              <a:t>11/23/2024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D89DC-07D8-4D3A-AD4F-5EC953B86D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D1826-4FC6-44C0-8E40-3CB3E831A8BC}" type="datetimeFigureOut">
              <a:rPr lang="en-US" smtClean="0"/>
              <a:t>11/23/2024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D89DC-07D8-4D3A-AD4F-5EC953B86D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D1826-4FC6-44C0-8E40-3CB3E831A8BC}" type="datetimeFigureOut">
              <a:rPr lang="en-US" smtClean="0"/>
              <a:t>11/23/2024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D89DC-07D8-4D3A-AD4F-5EC953B86D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D1826-4FC6-44C0-8E40-3CB3E831A8BC}" type="datetimeFigureOut">
              <a:rPr lang="en-US" smtClean="0"/>
              <a:t>11/23/2024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D89DC-07D8-4D3A-AD4F-5EC953B86D0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AD1826-4FC6-44C0-8E40-3CB3E831A8BC}" type="datetimeFigureOut">
              <a:rPr lang="en-US" smtClean="0"/>
              <a:t>11/23/2024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D89DC-07D8-4D3A-AD4F-5EC953B86D0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14800" y="1276350"/>
            <a:ext cx="4572000" cy="2285999"/>
          </a:xfrm>
          <a:solidFill>
            <a:schemeClr val="tx2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en-US" dirty="0" err="1"/>
              <a:t>Pisanje</a:t>
            </a:r>
            <a:r>
              <a:rPr lang="en-US" dirty="0"/>
              <a:t> </a:t>
            </a:r>
            <a:r>
              <a:rPr lang="en-US" dirty="0" err="1"/>
              <a:t>stru</a:t>
            </a:r>
            <a:r>
              <a:rPr lang="sr-Latn-RS" dirty="0"/>
              <a:t>čnih radova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276350"/>
            <a:ext cx="3529013" cy="229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1775" y="1412876"/>
            <a:ext cx="5334000" cy="2590799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 fontScale="92500" lnSpcReduction="10000"/>
          </a:bodyPr>
          <a:lstStyle/>
          <a:p>
            <a:r>
              <a:rPr lang="sr-Latn-RS" dirty="0"/>
              <a:t>Pravila i principi pisanja stručnih radova</a:t>
            </a:r>
          </a:p>
          <a:p>
            <a:r>
              <a:rPr lang="sr-Latn-RS" dirty="0"/>
              <a:t>Prijava teme i izučavanje građe</a:t>
            </a:r>
          </a:p>
          <a:p>
            <a:r>
              <a:rPr lang="sr-Latn-RS" dirty="0"/>
              <a:t>Sadržaj stručnog rada</a:t>
            </a:r>
          </a:p>
          <a:p>
            <a:r>
              <a:rPr lang="sr-Latn-RS" dirty="0"/>
              <a:t>Prezentacija rada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41975" y="1412875"/>
            <a:ext cx="3349625" cy="260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Seminarski rad</a:t>
            </a:r>
            <a:r>
              <a:rPr lang="en-US" dirty="0"/>
              <a:t> – vid </a:t>
            </a:r>
            <a:r>
              <a:rPr lang="en-US" dirty="0" err="1"/>
              <a:t>stru</a:t>
            </a:r>
            <a:r>
              <a:rPr lang="sr-Latn-RS" dirty="0"/>
              <a:t>čnog rada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733551"/>
            <a:ext cx="5105400" cy="2209799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 fontScale="85000" lnSpcReduction="10000"/>
          </a:bodyPr>
          <a:lstStyle/>
          <a:p>
            <a:r>
              <a:rPr lang="sr-Latn-RS" dirty="0"/>
              <a:t>Detaljna analiza teme, produbljivanje znanja iz oblasti</a:t>
            </a:r>
          </a:p>
          <a:p>
            <a:r>
              <a:rPr lang="sr-Latn-RS" dirty="0"/>
              <a:t>Osposobljavanje studenta za samostalno izučavanje stručne literature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9939" y="1733550"/>
            <a:ext cx="3522973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Izbor teme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200151"/>
            <a:ext cx="8229600" cy="3394472"/>
          </a:xfrm>
          <a:solidFill>
            <a:srgbClr val="92D050"/>
          </a:solidFill>
        </p:spPr>
        <p:txBody>
          <a:bodyPr>
            <a:normAutofit lnSpcReduction="10000"/>
          </a:bodyPr>
          <a:lstStyle/>
          <a:p>
            <a:r>
              <a:rPr lang="sr-Latn-RS" dirty="0"/>
              <a:t>Ponuđene teme ili samostalni predlog</a:t>
            </a:r>
          </a:p>
          <a:p>
            <a:r>
              <a:rPr lang="sr-Latn-RS" dirty="0"/>
              <a:t>Relevantna</a:t>
            </a:r>
          </a:p>
          <a:p>
            <a:r>
              <a:rPr lang="sr-Latn-RS" dirty="0"/>
              <a:t>Interesantna</a:t>
            </a:r>
          </a:p>
          <a:p>
            <a:r>
              <a:rPr lang="sr-Latn-RS" dirty="0"/>
              <a:t>Aktuelna</a:t>
            </a:r>
          </a:p>
          <a:p>
            <a:r>
              <a:rPr lang="sr-Latn-RS" dirty="0"/>
              <a:t>Podobna za obradu</a:t>
            </a:r>
          </a:p>
          <a:p>
            <a:r>
              <a:rPr lang="sr-Latn-RS" dirty="0"/>
              <a:t>Konkretna</a:t>
            </a:r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5400" y="2343150"/>
            <a:ext cx="3441857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Pregled literature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3400" y="1200151"/>
            <a:ext cx="4343400" cy="3124199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 fontScale="92500" lnSpcReduction="20000"/>
          </a:bodyPr>
          <a:lstStyle/>
          <a:p>
            <a:r>
              <a:rPr lang="sr-Latn-RS" dirty="0"/>
              <a:t>Tradicionalno – bibilioteka</a:t>
            </a:r>
          </a:p>
          <a:p>
            <a:r>
              <a:rPr lang="sr-Latn-RS" dirty="0"/>
              <a:t>Udžbenici - knjige</a:t>
            </a:r>
          </a:p>
          <a:p>
            <a:r>
              <a:rPr lang="sr-Latn-RS" dirty="0"/>
              <a:t>Kobson</a:t>
            </a:r>
          </a:p>
          <a:p>
            <a:r>
              <a:rPr lang="sr-Latn-RS" dirty="0"/>
              <a:t>Researchgate</a:t>
            </a:r>
          </a:p>
          <a:p>
            <a:r>
              <a:rPr lang="sr-Latn-RS" dirty="0"/>
              <a:t>ReseearchRabbit</a:t>
            </a:r>
          </a:p>
          <a:p>
            <a:r>
              <a:rPr lang="sr-Latn-RS" dirty="0"/>
              <a:t>Reference iz članaka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200150"/>
            <a:ext cx="3913187" cy="3101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5A2AA2F-E819-4579-A6CB-FD2411D148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0" y="193603"/>
            <a:ext cx="1524000" cy="813523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F1AD895-5C49-4F6D-AFD2-8F028D4CD170}"/>
              </a:ext>
            </a:extLst>
          </p:cNvPr>
          <p:cNvCxnSpPr>
            <a:cxnSpLocks/>
          </p:cNvCxnSpPr>
          <p:nvPr/>
        </p:nvCxnSpPr>
        <p:spPr>
          <a:xfrm flipV="1">
            <a:off x="7010400" y="57150"/>
            <a:ext cx="1295400" cy="100608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2972400-4958-47B7-813A-344E2D06A33E}"/>
              </a:ext>
            </a:extLst>
          </p:cNvPr>
          <p:cNvCxnSpPr>
            <a:cxnSpLocks/>
          </p:cNvCxnSpPr>
          <p:nvPr/>
        </p:nvCxnSpPr>
        <p:spPr>
          <a:xfrm flipH="1" flipV="1">
            <a:off x="7010400" y="56682"/>
            <a:ext cx="1257300" cy="1006547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Osnovni principi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809999"/>
          </a:xfrm>
          <a:solidFill>
            <a:schemeClr val="accent5">
              <a:lumMod val="75000"/>
            </a:schemeClr>
          </a:solidFill>
        </p:spPr>
        <p:txBody>
          <a:bodyPr>
            <a:normAutofit fontScale="55000" lnSpcReduction="20000"/>
          </a:bodyPr>
          <a:lstStyle/>
          <a:p>
            <a:r>
              <a:rPr lang="sr-Latn-RS" dirty="0"/>
              <a:t>Pasiv, nikako se ne sme pisati u prvom ili trećem licu</a:t>
            </a:r>
          </a:p>
          <a:p>
            <a:r>
              <a:rPr lang="sr-Latn-RS" dirty="0"/>
              <a:t>Referenciranje</a:t>
            </a:r>
          </a:p>
          <a:p>
            <a:r>
              <a:rPr lang="sr-Latn-RS" dirty="0"/>
              <a:t>Plagirizam je krivično delo!</a:t>
            </a:r>
          </a:p>
          <a:p>
            <a:r>
              <a:rPr lang="sr-Latn-RS" dirty="0"/>
              <a:t>Jasno, koncizno</a:t>
            </a:r>
          </a:p>
          <a:p>
            <a:r>
              <a:rPr lang="sr-Latn-RS" dirty="0"/>
              <a:t>Stilska, gramatička i pravopisa korektnost</a:t>
            </a:r>
          </a:p>
          <a:p>
            <a:r>
              <a:rPr lang="sr-Latn-RS" dirty="0"/>
              <a:t>Idealna dužina rečenice – 1 do 1,5 red</a:t>
            </a:r>
          </a:p>
          <a:p>
            <a:r>
              <a:rPr lang="sr-Latn-RS" dirty="0"/>
              <a:t>Dugačke rečenice – gramatički neispravne i teške za razumevanje</a:t>
            </a:r>
          </a:p>
          <a:p>
            <a:r>
              <a:rPr lang="sr-Latn-RS" dirty="0"/>
              <a:t>Izbegavanje stranih reči – iskošeno ili “posrbljena verzija”</a:t>
            </a:r>
          </a:p>
          <a:p>
            <a:r>
              <a:rPr lang="sr-Latn-RS" dirty="0"/>
              <a:t>Izbegavati </a:t>
            </a:r>
            <a:r>
              <a:rPr lang="en-US" dirty="0" err="1"/>
              <a:t>senzacionalisti</a:t>
            </a:r>
            <a:r>
              <a:rPr lang="sr-Latn-RS"/>
              <a:t>čki </a:t>
            </a:r>
            <a:r>
              <a:rPr lang="sr-Latn-RS" dirty="0"/>
              <a:t>stil – šokantno, zastrašujuće, živopisno...</a:t>
            </a:r>
          </a:p>
          <a:p>
            <a:r>
              <a:rPr lang="sr-Latn-RS" dirty="0"/>
              <a:t>Autor treba da bude neutralan prema činjenicama u radu, a čitalac stvara stav</a:t>
            </a:r>
          </a:p>
          <a:p>
            <a:r>
              <a:rPr lang="sr-Latn-RS" dirty="0"/>
              <a:t>Tehnički zahtevi – veličina fonta, margine, numeracija...</a:t>
            </a:r>
          </a:p>
          <a:p>
            <a:r>
              <a:rPr lang="sr-Latn-RS" dirty="0"/>
              <a:t>Obrađivati relevantne teme</a:t>
            </a:r>
          </a:p>
          <a:p>
            <a:r>
              <a:rPr lang="sr-Latn-RS" dirty="0"/>
              <a:t>Numerisanje naslova – Uvod, Zaključak, Literatura se ne numerišu</a:t>
            </a:r>
          </a:p>
          <a:p>
            <a:endParaRPr lang="en-US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24600" y="971550"/>
            <a:ext cx="2481263" cy="16562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Latn-RS" dirty="0"/>
              <a:t>Sadržaj – osnovni elementi stručnog rada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24400" y="1387078"/>
            <a:ext cx="3505200" cy="3394472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 fontScale="92500" lnSpcReduction="20000"/>
          </a:bodyPr>
          <a:lstStyle/>
          <a:p>
            <a:r>
              <a:rPr lang="sr-Latn-RS" dirty="0"/>
              <a:t>Naslovna strana</a:t>
            </a:r>
          </a:p>
          <a:p>
            <a:r>
              <a:rPr lang="sr-Latn-RS" dirty="0"/>
              <a:t>Apstrakt</a:t>
            </a:r>
          </a:p>
          <a:p>
            <a:r>
              <a:rPr lang="sr-Latn-RS" dirty="0"/>
              <a:t>Uvod </a:t>
            </a:r>
          </a:p>
          <a:p>
            <a:r>
              <a:rPr lang="sr-Latn-RS" dirty="0"/>
              <a:t>Glavni deo</a:t>
            </a:r>
          </a:p>
          <a:p>
            <a:r>
              <a:rPr lang="sr-Latn-RS" dirty="0"/>
              <a:t>Zaključak </a:t>
            </a:r>
          </a:p>
          <a:p>
            <a:r>
              <a:rPr lang="sr-Latn-RS" dirty="0"/>
              <a:t>Literatura</a:t>
            </a:r>
          </a:p>
          <a:p>
            <a:r>
              <a:rPr lang="sr-Latn-RS" dirty="0"/>
              <a:t>Prilozi 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310878"/>
            <a:ext cx="4161364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Naslovna strana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rgbClr val="92D050"/>
          </a:solidFill>
        </p:spPr>
        <p:txBody>
          <a:bodyPr/>
          <a:lstStyle/>
          <a:p>
            <a:r>
              <a:rPr lang="sr-Latn-RS" dirty="0"/>
              <a:t>Naziv institucije + logo</a:t>
            </a:r>
          </a:p>
          <a:p>
            <a:r>
              <a:rPr lang="sr-Latn-RS" dirty="0"/>
              <a:t>Naslov rada – ukazuje na glavnu ideju rada</a:t>
            </a:r>
          </a:p>
          <a:p>
            <a:r>
              <a:rPr lang="sr-Latn-RS" dirty="0"/>
              <a:t>Podnaslov – seminarski, pristupni... </a:t>
            </a:r>
          </a:p>
          <a:p>
            <a:r>
              <a:rPr lang="sr-Latn-RS" dirty="0"/>
              <a:t>Ime studenta i mentora</a:t>
            </a:r>
          </a:p>
          <a:p>
            <a:r>
              <a:rPr lang="sr-Latn-RS" dirty="0"/>
              <a:t>Mesto, mesec, godina izrade rada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Apstrakt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3886200" cy="3200399"/>
          </a:xfrm>
          <a:solidFill>
            <a:schemeClr val="accent6">
              <a:lumMod val="75000"/>
            </a:schemeClr>
          </a:solidFill>
        </p:spPr>
        <p:txBody>
          <a:bodyPr>
            <a:normAutofit fontScale="92500" lnSpcReduction="20000"/>
          </a:bodyPr>
          <a:lstStyle/>
          <a:p>
            <a:r>
              <a:rPr lang="sr-Latn-RS" dirty="0"/>
              <a:t>Brzo sagledavanje rada</a:t>
            </a:r>
          </a:p>
          <a:p>
            <a:r>
              <a:rPr lang="sr-Latn-RS" dirty="0"/>
              <a:t>Uvodna rečenica</a:t>
            </a:r>
          </a:p>
          <a:p>
            <a:r>
              <a:rPr lang="sr-Latn-RS" dirty="0"/>
              <a:t>Predmet i cilj </a:t>
            </a:r>
          </a:p>
          <a:p>
            <a:r>
              <a:rPr lang="sr-Latn-RS" dirty="0"/>
              <a:t>Metod, opis uzorka </a:t>
            </a:r>
          </a:p>
          <a:p>
            <a:r>
              <a:rPr lang="sr-Latn-RS" dirty="0"/>
              <a:t>Rezultat </a:t>
            </a:r>
          </a:p>
          <a:p>
            <a:r>
              <a:rPr lang="sr-Latn-RS" dirty="0"/>
              <a:t>Glavni zaključci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800" y="1200150"/>
            <a:ext cx="3998913" cy="317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Uvod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4">
              <a:lumMod val="75000"/>
            </a:schemeClr>
          </a:solidFill>
        </p:spPr>
        <p:txBody>
          <a:bodyPr>
            <a:normAutofit fontScale="70000" lnSpcReduction="20000"/>
          </a:bodyPr>
          <a:lstStyle/>
          <a:p>
            <a:r>
              <a:rPr lang="sr-Latn-RS" dirty="0"/>
              <a:t>Objašnjenje teme u nekoliko rečenica</a:t>
            </a:r>
          </a:p>
          <a:p>
            <a:r>
              <a:rPr lang="sr-Latn-RS" dirty="0"/>
              <a:t>Motivacija za obradu teme</a:t>
            </a:r>
          </a:p>
          <a:p>
            <a:r>
              <a:rPr lang="sr-Latn-RS" dirty="0"/>
              <a:t>Predmet </a:t>
            </a:r>
          </a:p>
          <a:p>
            <a:r>
              <a:rPr lang="sr-Latn-RS" dirty="0"/>
              <a:t>Cilj</a:t>
            </a:r>
          </a:p>
          <a:p>
            <a:r>
              <a:rPr lang="sr-Latn-RS" dirty="0"/>
              <a:t>Metod prikupljanja podataka</a:t>
            </a:r>
          </a:p>
          <a:p>
            <a:r>
              <a:rPr lang="sr-Latn-RS" dirty="0"/>
              <a:t>Doprinos rada</a:t>
            </a:r>
          </a:p>
          <a:p>
            <a:r>
              <a:rPr lang="sr-Latn-RS" dirty="0"/>
              <a:t>Struktura rada </a:t>
            </a:r>
          </a:p>
          <a:p>
            <a:r>
              <a:rPr lang="sr-Latn-RS" dirty="0"/>
              <a:t>Piše se u budućem vremenu </a:t>
            </a:r>
          </a:p>
          <a:p>
            <a:r>
              <a:rPr lang="sr-Latn-RS" dirty="0"/>
              <a:t>Savet – uvod sastaviti po završetku svih ostalih delova rada</a:t>
            </a:r>
          </a:p>
          <a:p>
            <a:r>
              <a:rPr lang="sr-Latn-RS" dirty="0"/>
              <a:t>Uvod treba da zaiteresuje čitaoca i jasno ukaže na sadržinu rada</a:t>
            </a:r>
            <a:endParaRPr lang="en-US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9200" y="1733550"/>
            <a:ext cx="3485568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Razrada teme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00151"/>
            <a:ext cx="8610600" cy="3394472"/>
          </a:xfrm>
          <a:solidFill>
            <a:schemeClr val="accent4">
              <a:lumMod val="40000"/>
              <a:lumOff val="60000"/>
            </a:schemeClr>
          </a:solidFill>
        </p:spPr>
        <p:txBody>
          <a:bodyPr>
            <a:normAutofit fontScale="77500" lnSpcReduction="20000"/>
          </a:bodyPr>
          <a:lstStyle/>
          <a:p>
            <a:r>
              <a:rPr lang="sr-Latn-RS" dirty="0"/>
              <a:t>Najveći deo rada</a:t>
            </a:r>
          </a:p>
          <a:p>
            <a:r>
              <a:rPr lang="sr-Latn-RS" dirty="0"/>
              <a:t>Podeljen u poglavlja po logičnom sadržaju</a:t>
            </a:r>
          </a:p>
          <a:p>
            <a:r>
              <a:rPr lang="sr-Latn-RS" dirty="0"/>
              <a:t>Početi razjašnjenjem važnih pojmova, navđenjem definicija</a:t>
            </a:r>
          </a:p>
          <a:p>
            <a:r>
              <a:rPr lang="sr-Latn-RS" dirty="0"/>
              <a:t>Obrada tema relevantnih za naslov rada</a:t>
            </a:r>
          </a:p>
          <a:p>
            <a:r>
              <a:rPr lang="sr-Latn-RS" dirty="0"/>
              <a:t>Predstavljanje postojećih istraživanja na temu</a:t>
            </a:r>
          </a:p>
          <a:p>
            <a:r>
              <a:rPr lang="sr-Latn-RS" dirty="0"/>
              <a:t>Izlaganje informacija, podataka, činjenica, stavova, mišljenja relevantnih za temu istraživanja i postavljene hipoteze</a:t>
            </a:r>
          </a:p>
          <a:p>
            <a:r>
              <a:rPr lang="sr-Latn-RS" dirty="0"/>
              <a:t>Formiranje istraživačkih </a:t>
            </a:r>
            <a:r>
              <a:rPr lang="sr-Latn-RS" b="1" dirty="0"/>
              <a:t>hipoteza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Empirijsko istražvanje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90800" y="1733550"/>
            <a:ext cx="6324600" cy="1828799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r>
              <a:rPr lang="sr-Latn-RS" dirty="0"/>
              <a:t>Metodologija istraživanja</a:t>
            </a:r>
          </a:p>
          <a:p>
            <a:r>
              <a:rPr lang="sr-Latn-RS" dirty="0"/>
              <a:t>Rezultati istraživanja </a:t>
            </a:r>
          </a:p>
          <a:p>
            <a:r>
              <a:rPr lang="sr-Latn-RS" dirty="0"/>
              <a:t>Diskusija rezultata</a:t>
            </a:r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962149"/>
            <a:ext cx="2255837" cy="150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Zaključak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19600" y="1200151"/>
            <a:ext cx="4724400" cy="3505199"/>
          </a:xfrm>
          <a:solidFill>
            <a:schemeClr val="accent6">
              <a:lumMod val="60000"/>
              <a:lumOff val="40000"/>
            </a:schemeClr>
          </a:solidFill>
        </p:spPr>
        <p:txBody>
          <a:bodyPr>
            <a:normAutofit fontScale="55000" lnSpcReduction="20000"/>
          </a:bodyPr>
          <a:lstStyle/>
          <a:p>
            <a:r>
              <a:rPr lang="sr-Latn-RS" dirty="0"/>
              <a:t>Kratko izlaganje najvažnijih konstatacija, stavova i zaključaka iz glavnog dela rada, bez ponavljanja</a:t>
            </a:r>
          </a:p>
          <a:p>
            <a:r>
              <a:rPr lang="sr-Latn-RS" dirty="0"/>
              <a:t>Odgovori na postavljene ciljeve, istraživačka pitanja i hipoteze</a:t>
            </a:r>
          </a:p>
          <a:p>
            <a:r>
              <a:rPr lang="sr-Latn-RS" dirty="0"/>
              <a:t>Argumentacija</a:t>
            </a:r>
          </a:p>
          <a:p>
            <a:r>
              <a:rPr lang="sr-Latn-RS" dirty="0"/>
              <a:t>Doprinos rada</a:t>
            </a:r>
          </a:p>
          <a:p>
            <a:r>
              <a:rPr lang="sr-Latn-RS" dirty="0"/>
              <a:t>Ograničenja rada</a:t>
            </a:r>
          </a:p>
          <a:p>
            <a:r>
              <a:rPr lang="sr-Latn-RS" dirty="0"/>
              <a:t>Dalje teme za razradu, dalja istraživanja</a:t>
            </a:r>
          </a:p>
          <a:p>
            <a:r>
              <a:rPr lang="sr-Latn-RS" dirty="0"/>
              <a:t>Ne sadrži fusnote, citate, tabele, ilustracije</a:t>
            </a:r>
          </a:p>
          <a:p>
            <a:r>
              <a:rPr lang="sr-Latn-RS" dirty="0"/>
              <a:t>Jedna do dve stranice</a:t>
            </a:r>
          </a:p>
          <a:p>
            <a:r>
              <a:rPr lang="sr-Latn-RS" dirty="0"/>
              <a:t>Prošlo vreme</a:t>
            </a:r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00150"/>
            <a:ext cx="44196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Literatura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00151"/>
            <a:ext cx="9144000" cy="1676399"/>
          </a:xfrm>
          <a:solidFill>
            <a:srgbClr val="00B050"/>
          </a:solidFill>
        </p:spPr>
        <p:txBody>
          <a:bodyPr>
            <a:normAutofit fontScale="85000" lnSpcReduction="20000"/>
          </a:bodyPr>
          <a:lstStyle/>
          <a:p>
            <a:r>
              <a:rPr lang="sr-Latn-RS" dirty="0"/>
              <a:t>Prema uputstvu</a:t>
            </a:r>
          </a:p>
          <a:p>
            <a:r>
              <a:rPr lang="sr-Latn-RS" dirty="0"/>
              <a:t>Najčešće prema abecednom redu</a:t>
            </a:r>
          </a:p>
          <a:p>
            <a:r>
              <a:rPr lang="sr-Latn-RS" dirty="0"/>
              <a:t>Navoditi samo literaturu koja je referencirana u tekstu </a:t>
            </a:r>
          </a:p>
          <a:p>
            <a:r>
              <a:rPr lang="sr-Latn-RS" dirty="0"/>
              <a:t>APA stil 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>
            <a:extLst>
              <a:ext uri="{FF2B5EF4-FFF2-40B4-BE49-F238E27FC236}">
                <a16:creationId xmlns:a16="http://schemas.microsoft.com/office/drawing/2014/main" id="{FB626720-9B2D-433B-9FD6-A70455523D1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sr-Latn-RS" sz="2325" dirty="0" err="1"/>
              <a:t>Navo</a:t>
            </a:r>
            <a:r>
              <a:rPr lang="sr-Latn-RS" altLang="sr-Latn-RS" sz="2325" dirty="0"/>
              <a:t>đenje u tekstu</a:t>
            </a:r>
            <a:endParaRPr lang="en-US" altLang="sr-Latn-RS" sz="2325" dirty="0"/>
          </a:p>
        </p:txBody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C46C937E-9D54-4ABB-90F0-5BF111B7ADD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1200151"/>
            <a:ext cx="9144000" cy="1447799"/>
          </a:xfrm>
          <a:solidFill>
            <a:schemeClr val="accent2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</a:pPr>
            <a:r>
              <a:rPr lang="sr-Latn-CS" altLang="sr-Latn-RS" sz="2400" dirty="0"/>
              <a:t>U tekstu: </a:t>
            </a:r>
          </a:p>
          <a:p>
            <a:pPr eaLnBrk="1" hangingPunct="1">
              <a:lnSpc>
                <a:spcPct val="90000"/>
              </a:lnSpc>
            </a:pPr>
            <a:r>
              <a:rPr lang="sl-SI" altLang="sr-Latn-RS" sz="2400" dirty="0"/>
              <a:t>Broj »netradicionalnih« domaćinstava raste: smanjuje se veličina porodice, kasnije se stupa u brak, smanjuje se broj dece, povećava se broj razvoda brakova i raste broj samaca </a:t>
            </a:r>
            <a:r>
              <a:rPr lang="sl-SI" altLang="sr-Latn-RS" sz="2400" b="1" dirty="0"/>
              <a:t>(Kotler, 2002:299). </a:t>
            </a:r>
            <a:endParaRPr lang="sr-Latn-CS" altLang="sr-Latn-RS" sz="2400" b="1" dirty="0"/>
          </a:p>
          <a:p>
            <a:pPr marL="0" indent="0" eaLnBrk="1" hangingPunct="1">
              <a:lnSpc>
                <a:spcPct val="90000"/>
              </a:lnSpc>
              <a:buNone/>
            </a:pPr>
            <a:endParaRPr lang="sr-Latn-CS" altLang="sr-Latn-RS" sz="2400" b="1" dirty="0"/>
          </a:p>
          <a:p>
            <a:pPr marL="0" indent="0" algn="ctr" eaLnBrk="1" hangingPunct="1">
              <a:lnSpc>
                <a:spcPct val="90000"/>
              </a:lnSpc>
              <a:buNone/>
            </a:pPr>
            <a:r>
              <a:rPr lang="sr-Latn-CS" altLang="sr-Latn-RS" sz="2400" b="1" dirty="0"/>
              <a:t>ILI</a:t>
            </a:r>
            <a:endParaRPr lang="sr-Latn-CS" altLang="sr-Latn-RS" sz="2400" dirty="0"/>
          </a:p>
          <a:p>
            <a:pPr eaLnBrk="1" hangingPunct="1">
              <a:lnSpc>
                <a:spcPct val="90000"/>
              </a:lnSpc>
            </a:pPr>
            <a:endParaRPr lang="en-US" altLang="sr-Latn-RS" sz="2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D3CC02E-EE18-4234-AF5D-3883E2CD3C3F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489722"/>
            <a:ext cx="9144000" cy="144779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sl-SI" altLang="sr-Latn-RS" sz="2400" dirty="0"/>
              <a:t>Kako Kotler (2002:299) navodi broj »netradicionalnih« domaćinstava raste: smanjuje se veličina porodice, kasnije se stupa u brak, smanjuje se broj dece, povećava se broj razvoda brakova i raste broj samaca. </a:t>
            </a:r>
            <a:endParaRPr lang="en-US" altLang="sr-Latn-RS" sz="2400" dirty="0"/>
          </a:p>
          <a:p>
            <a:pPr marL="0" indent="0">
              <a:lnSpc>
                <a:spcPct val="90000"/>
              </a:lnSpc>
              <a:buFont typeface="Arial" pitchFamily="34" charset="0"/>
              <a:buNone/>
            </a:pPr>
            <a:endParaRPr lang="sr-Latn-CS" altLang="sr-Latn-RS" sz="2400" b="1" dirty="0"/>
          </a:p>
          <a:p>
            <a:pPr>
              <a:lnSpc>
                <a:spcPct val="90000"/>
              </a:lnSpc>
            </a:pPr>
            <a:endParaRPr lang="en-US" altLang="sr-Latn-R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DFD4E092-AE0B-4199-AA1E-E341EC1EA0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sr-Latn-CS"/>
              <a:t>Tabela u tekstu: </a:t>
            </a:r>
            <a:br>
              <a:rPr lang="sr-Latn-CS"/>
            </a:br>
            <a:endParaRPr lang="en-US"/>
          </a:p>
        </p:txBody>
      </p:sp>
      <p:pic>
        <p:nvPicPr>
          <p:cNvPr id="13315" name="Picture 8" descr="Табела број 1: Европска класификација артеријске хипертензије">
            <a:extLst>
              <a:ext uri="{FF2B5EF4-FFF2-40B4-BE49-F238E27FC236}">
                <a16:creationId xmlns:a16="http://schemas.microsoft.com/office/drawing/2014/main" id="{35446897-DA72-4ACB-B44D-B76E2FEBA7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8085" y="1924050"/>
            <a:ext cx="5589984" cy="205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6" name="Text Box 9">
            <a:extLst>
              <a:ext uri="{FF2B5EF4-FFF2-40B4-BE49-F238E27FC236}">
                <a16:creationId xmlns:a16="http://schemas.microsoft.com/office/drawing/2014/main" id="{75F6A443-056D-4693-A4D4-C57C9D755F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3485" y="1600200"/>
            <a:ext cx="2893869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sr-Latn-CS" altLang="sr-Latn-RS" sz="1350" i="1"/>
              <a:t>Tabela br. 4: Kategorije hipertenzije</a:t>
            </a:r>
          </a:p>
        </p:txBody>
      </p:sp>
      <p:sp>
        <p:nvSpPr>
          <p:cNvPr id="13317" name="Text Box 10">
            <a:extLst>
              <a:ext uri="{FF2B5EF4-FFF2-40B4-BE49-F238E27FC236}">
                <a16:creationId xmlns:a16="http://schemas.microsoft.com/office/drawing/2014/main" id="{4F610918-E961-4736-8EE6-6434E88DC6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5682" y="3921919"/>
            <a:ext cx="1893467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sr-Latn-CS" altLang="sr-Latn-RS" sz="1350" i="1"/>
              <a:t>Izvor: Rakić, 2011:153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622EF303-7DDA-4AD1-8E75-A1B82E46A3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r-Latn-CS" altLang="sr-Latn-RS"/>
              <a:t>Slika u tekstu:</a:t>
            </a:r>
          </a:p>
        </p:txBody>
      </p:sp>
      <p:pic>
        <p:nvPicPr>
          <p:cNvPr id="14340" name="Picture 5" descr="Broj_stanovnika_srbije_1834_-_1910">
            <a:extLst>
              <a:ext uri="{FF2B5EF4-FFF2-40B4-BE49-F238E27FC236}">
                <a16:creationId xmlns:a16="http://schemas.microsoft.com/office/drawing/2014/main" id="{A2AAC795-40E2-4A22-AB93-92BFC4C19C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4235" y="1275160"/>
            <a:ext cx="5447109" cy="3213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1" name="Text Box 6">
            <a:extLst>
              <a:ext uri="{FF2B5EF4-FFF2-40B4-BE49-F238E27FC236}">
                <a16:creationId xmlns:a16="http://schemas.microsoft.com/office/drawing/2014/main" id="{F48C4D58-682B-4DA0-A80E-B03CB8BBD8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3485" y="1006078"/>
            <a:ext cx="2601994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sr-Latn-CS" altLang="sr-Latn-RS" sz="1350" i="1"/>
              <a:t>Slika br. 1: Gustina naseljenosti</a:t>
            </a:r>
          </a:p>
        </p:txBody>
      </p:sp>
      <p:sp>
        <p:nvSpPr>
          <p:cNvPr id="14342" name="Text Box 7">
            <a:extLst>
              <a:ext uri="{FF2B5EF4-FFF2-40B4-BE49-F238E27FC236}">
                <a16:creationId xmlns:a16="http://schemas.microsoft.com/office/drawing/2014/main" id="{7CB2FBAA-B914-433B-A1FB-CCF7A34CA4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21831" y="4569619"/>
            <a:ext cx="3320204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sr-Latn-CS" altLang="sr-Latn-RS" sz="1350" i="1"/>
              <a:t>Izvor, SZSS,  2010, svezak 5, strana 125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3">
            <a:extLst>
              <a:ext uri="{FF2B5EF4-FFF2-40B4-BE49-F238E27FC236}">
                <a16:creationId xmlns:a16="http://schemas.microsoft.com/office/drawing/2014/main" id="{A9C2A144-CDF2-40D9-8915-F58A283FAA2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-76199" y="250032"/>
            <a:ext cx="9143999" cy="1031549"/>
          </a:xfrm>
        </p:spPr>
        <p:txBody>
          <a:bodyPr/>
          <a:lstStyle/>
          <a:p>
            <a:pPr marL="0" indent="0" algn="ctr" eaLnBrk="1" hangingPunct="1">
              <a:buNone/>
            </a:pPr>
            <a:r>
              <a:rPr lang="sr-Latn-CS" altLang="sr-Latn-RS" dirty="0"/>
              <a:t>LITERATURA na kraju</a:t>
            </a:r>
            <a:endParaRPr lang="en-US" altLang="sr-Latn-RS" dirty="0"/>
          </a:p>
        </p:txBody>
      </p:sp>
      <p:sp>
        <p:nvSpPr>
          <p:cNvPr id="15363" name="Rectangle 4">
            <a:extLst>
              <a:ext uri="{FF2B5EF4-FFF2-40B4-BE49-F238E27FC236}">
                <a16:creationId xmlns:a16="http://schemas.microsoft.com/office/drawing/2014/main" id="{BF979560-F277-4DD8-AA48-1DDFD1F974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752765"/>
            <a:ext cx="9143999" cy="877163"/>
          </a:xfrm>
          <a:prstGeom prst="rect">
            <a:avLst/>
          </a:prstGeom>
          <a:solidFill>
            <a:srgbClr val="FFFF9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/>
            <a:r>
              <a:rPr lang="sr-Latn-CS" altLang="sr-Latn-RS" sz="1350" b="1" dirty="0"/>
              <a:t>Knjige:</a:t>
            </a:r>
          </a:p>
          <a:p>
            <a:pPr algn="just" eaLnBrk="1" hangingPunct="1"/>
            <a:r>
              <a:rPr lang="sr-Latn-CS" altLang="sr-Latn-RS" sz="1350" b="1" dirty="0"/>
              <a:t>Mari</a:t>
            </a:r>
            <a:r>
              <a:rPr lang="sr-Cyrl-CS" altLang="sr-Latn-RS" sz="1350" b="1" dirty="0"/>
              <a:t>č</a:t>
            </a:r>
            <a:r>
              <a:rPr lang="sr-Latn-CS" altLang="sr-Latn-RS" sz="1350" b="1" dirty="0"/>
              <a:t>i</a:t>
            </a:r>
            <a:r>
              <a:rPr lang="sr-Cyrl-CS" altLang="sr-Latn-RS" sz="1350" b="1" dirty="0"/>
              <a:t>ć </a:t>
            </a:r>
            <a:r>
              <a:rPr lang="sr-Latn-CS" altLang="sr-Latn-RS" sz="1350" b="1" dirty="0"/>
              <a:t>B</a:t>
            </a:r>
            <a:r>
              <a:rPr lang="sr-Cyrl-CS" altLang="sr-Latn-RS" sz="1350" b="1" dirty="0"/>
              <a:t>. </a:t>
            </a:r>
            <a:r>
              <a:rPr lang="sr-Latn-CS" altLang="sr-Latn-RS" sz="1350" b="1" dirty="0"/>
              <a:t>(</a:t>
            </a:r>
            <a:r>
              <a:rPr lang="sr-Latn-CS" altLang="sr-Latn-RS" sz="1350" dirty="0"/>
              <a:t>2010) </a:t>
            </a:r>
            <a:r>
              <a:rPr lang="sr-Latn-CS" altLang="sr-Latn-RS" sz="1350" i="1" dirty="0"/>
              <a:t>Pona</a:t>
            </a:r>
            <a:r>
              <a:rPr lang="sr-Cyrl-CS" altLang="sr-Latn-RS" sz="1350" i="1" dirty="0"/>
              <a:t>š</a:t>
            </a:r>
            <a:r>
              <a:rPr lang="sr-Latn-CS" altLang="sr-Latn-RS" sz="1350" i="1" dirty="0"/>
              <a:t>anje potro</a:t>
            </a:r>
            <a:r>
              <a:rPr lang="sr-Cyrl-CS" altLang="sr-Latn-RS" sz="1350" i="1" dirty="0"/>
              <a:t>š</a:t>
            </a:r>
            <a:r>
              <a:rPr lang="sr-Latn-CS" altLang="sr-Latn-RS" sz="1350" i="1" dirty="0"/>
              <a:t>a</a:t>
            </a:r>
            <a:r>
              <a:rPr lang="sr-Cyrl-CS" altLang="sr-Latn-RS" sz="1350" i="1" dirty="0"/>
              <a:t>č</a:t>
            </a:r>
            <a:r>
              <a:rPr lang="sr-Latn-CS" altLang="sr-Latn-RS" sz="1350" i="1" dirty="0"/>
              <a:t>a</a:t>
            </a:r>
            <a:r>
              <a:rPr lang="sr-Latn-CS" altLang="sr-Latn-RS" sz="1350" dirty="0"/>
              <a:t>. Beograd: Savremena administracija </a:t>
            </a:r>
          </a:p>
          <a:p>
            <a:pPr algn="just" eaLnBrk="1" hangingPunct="1"/>
            <a:r>
              <a:rPr lang="sr-Latn-CS" altLang="sr-Latn-RS" sz="1350" b="1" dirty="0"/>
              <a:t>Sudžuk, D. Rabasović, B</a:t>
            </a:r>
            <a:r>
              <a:rPr lang="sr-Cyrl-CS" altLang="sr-Latn-RS" sz="1350" b="1" dirty="0"/>
              <a:t>. </a:t>
            </a:r>
            <a:r>
              <a:rPr lang="sr-Latn-CS" altLang="sr-Latn-RS" sz="1350" b="1" dirty="0"/>
              <a:t>(</a:t>
            </a:r>
            <a:r>
              <a:rPr lang="sr-Latn-CS" altLang="sr-Latn-RS" sz="1350" dirty="0"/>
              <a:t>2010) </a:t>
            </a:r>
            <a:r>
              <a:rPr lang="sr-Latn-CS" altLang="sr-Latn-RS" sz="1350" i="1" dirty="0"/>
              <a:t>Marketing usluga</a:t>
            </a:r>
            <a:r>
              <a:rPr lang="sr-Latn-CS" altLang="sr-Latn-RS" sz="1350" dirty="0"/>
              <a:t>. Valjevo: Vipos</a:t>
            </a:r>
          </a:p>
          <a:p>
            <a:pPr algn="just" eaLnBrk="1" hangingPunct="1"/>
            <a:endParaRPr lang="sr-Latn-CS" altLang="sr-Latn-RS" sz="1350" dirty="0"/>
          </a:p>
        </p:txBody>
      </p:sp>
      <p:sp>
        <p:nvSpPr>
          <p:cNvPr id="15364" name="Rectangle 5">
            <a:extLst>
              <a:ext uri="{FF2B5EF4-FFF2-40B4-BE49-F238E27FC236}">
                <a16:creationId xmlns:a16="http://schemas.microsoft.com/office/drawing/2014/main" id="{8594EAC5-5BB8-4367-97B5-DAF74A40A3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777007"/>
            <a:ext cx="9143998" cy="1084912"/>
          </a:xfrm>
          <a:prstGeom prst="rect">
            <a:avLst/>
          </a:prstGeom>
          <a:solidFill>
            <a:srgbClr val="FFCC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/>
            <a:r>
              <a:rPr lang="sr-Latn-CS" altLang="sr-Latn-RS" sz="1350" b="1" dirty="0"/>
              <a:t>Časopisi:</a:t>
            </a:r>
          </a:p>
          <a:p>
            <a:pPr algn="just" eaLnBrk="1" hangingPunct="1"/>
            <a:r>
              <a:rPr lang="sr-Latn-CS" altLang="sr-Latn-RS" sz="1350" b="1" dirty="0"/>
              <a:t>Rabasović, B. Vasiljević, M</a:t>
            </a:r>
            <a:r>
              <a:rPr lang="sr-Cyrl-CS" altLang="sr-Latn-RS" sz="1350" b="1" dirty="0"/>
              <a:t> </a:t>
            </a:r>
            <a:r>
              <a:rPr lang="sr-Latn-CS" altLang="sr-Latn-RS" sz="1350" b="1" dirty="0"/>
              <a:t>(</a:t>
            </a:r>
            <a:r>
              <a:rPr lang="sr-Latn-CS" altLang="sr-Latn-RS" sz="1350" dirty="0"/>
              <a:t>2010) Motivi i potrebe turista. </a:t>
            </a:r>
            <a:r>
              <a:rPr lang="sr-Latn-CS" altLang="sr-Latn-RS" sz="1350" i="1" dirty="0"/>
              <a:t>Turističko poslovanje. </a:t>
            </a:r>
          </a:p>
          <a:p>
            <a:pPr algn="just" eaLnBrk="1" hangingPunct="1"/>
            <a:r>
              <a:rPr lang="sr-Latn-CS" altLang="sr-Latn-RS" sz="1350" dirty="0"/>
              <a:t>42(3), 154-162 </a:t>
            </a:r>
          </a:p>
          <a:p>
            <a:pPr algn="just" eaLnBrk="1" hangingPunct="1"/>
            <a:endParaRPr lang="sr-Latn-CS" altLang="sr-Latn-RS" sz="1350" dirty="0"/>
          </a:p>
          <a:p>
            <a:pPr algn="just" eaLnBrk="1" hangingPunct="1"/>
            <a:endParaRPr lang="sr-Latn-CS" altLang="sr-Latn-RS" sz="1350" dirty="0"/>
          </a:p>
        </p:txBody>
      </p:sp>
      <p:sp>
        <p:nvSpPr>
          <p:cNvPr id="15365" name="Rectangle 6">
            <a:extLst>
              <a:ext uri="{FF2B5EF4-FFF2-40B4-BE49-F238E27FC236}">
                <a16:creationId xmlns:a16="http://schemas.microsoft.com/office/drawing/2014/main" id="{CB6027DC-EE83-42C0-99A5-109A96B637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016143"/>
            <a:ext cx="9143998" cy="877163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bIns="0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/>
            <a:r>
              <a:rPr lang="sr-Latn-CS" altLang="sr-Latn-RS" sz="1350" b="1" dirty="0"/>
              <a:t>Doktorska disertacija:</a:t>
            </a:r>
          </a:p>
          <a:p>
            <a:pPr algn="just" eaLnBrk="1" hangingPunct="1"/>
            <a:r>
              <a:rPr lang="sr-Latn-CS" altLang="sr-Latn-RS" sz="1350" b="1" dirty="0"/>
              <a:t>Mikulić, J. </a:t>
            </a:r>
            <a:r>
              <a:rPr lang="sr-Cyrl-CS" altLang="sr-Latn-RS" sz="1350" b="1" dirty="0"/>
              <a:t> </a:t>
            </a:r>
            <a:r>
              <a:rPr lang="sr-Latn-CS" altLang="sr-Latn-RS" sz="1350" dirty="0"/>
              <a:t>(2009) </a:t>
            </a:r>
            <a:r>
              <a:rPr lang="sr-Latn-CS" altLang="sr-Latn-RS" sz="1350" i="1" dirty="0"/>
              <a:t>Konceptualizacija kvalitete.</a:t>
            </a:r>
            <a:r>
              <a:rPr lang="sr-Latn-CS" altLang="sr-Latn-RS" sz="1350" dirty="0"/>
              <a:t> Doktorska disertacija. Zagreb. </a:t>
            </a:r>
          </a:p>
          <a:p>
            <a:pPr algn="just" eaLnBrk="1" hangingPunct="1"/>
            <a:r>
              <a:rPr lang="sr-Latn-CS" altLang="sr-Latn-RS" sz="1350" dirty="0"/>
              <a:t>Ekonomski fakultet</a:t>
            </a:r>
          </a:p>
          <a:p>
            <a:pPr algn="just" eaLnBrk="1" hangingPunct="1"/>
            <a:endParaRPr lang="sr-Latn-CS" altLang="sr-Latn-RS" sz="13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597AB376-C718-4478-806C-DB2ED03B3C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sr-Latn-CS" altLang="sr-Latn-RS" dirty="0"/>
              <a:t>Internet izvori</a:t>
            </a:r>
          </a:p>
        </p:txBody>
      </p:sp>
      <p:sp>
        <p:nvSpPr>
          <p:cNvPr id="16387" name="Rectangle 4">
            <a:extLst>
              <a:ext uri="{FF2B5EF4-FFF2-40B4-BE49-F238E27FC236}">
                <a16:creationId xmlns:a16="http://schemas.microsoft.com/office/drawing/2014/main" id="{F9D83CA7-2EE5-4892-AB96-0319591A4D2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0" y="1200150"/>
            <a:ext cx="9144000" cy="2925366"/>
          </a:xfrm>
          <a:solidFill>
            <a:srgbClr val="FF9900"/>
          </a:solidFill>
        </p:spPr>
        <p:txBody>
          <a:bodyPr>
            <a:normAutofit lnSpcReduction="10000"/>
          </a:bodyPr>
          <a:lstStyle/>
          <a:p>
            <a:pPr eaLnBrk="1" hangingPunct="1"/>
            <a:r>
              <a:rPr lang="sr-Latn-CS" altLang="sr-Latn-RS" b="1" dirty="0"/>
              <a:t>Internet izvori kada je potpisan autor:</a:t>
            </a:r>
          </a:p>
          <a:p>
            <a:pPr eaLnBrk="1" hangingPunct="1"/>
            <a:r>
              <a:rPr lang="sr-Latn-CS" altLang="sr-Latn-RS" b="1" dirty="0"/>
              <a:t>Mikulić, J. </a:t>
            </a:r>
            <a:r>
              <a:rPr lang="sr-Cyrl-CS" altLang="sr-Latn-RS" b="1" dirty="0"/>
              <a:t> </a:t>
            </a:r>
            <a:r>
              <a:rPr lang="sr-Latn-CS" altLang="sr-Latn-RS" dirty="0"/>
              <a:t>(2009) </a:t>
            </a:r>
            <a:r>
              <a:rPr lang="sr-Latn-CS" altLang="sr-Latn-RS" i="1" dirty="0"/>
              <a:t>Konceptualizacija kvalitete.</a:t>
            </a:r>
            <a:r>
              <a:rPr lang="sr-Latn-CS" altLang="sr-Latn-RS" dirty="0"/>
              <a:t> Doktorska disertacija. Zagreb.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sr-Latn-CS" altLang="sr-Latn-RS" dirty="0"/>
              <a:t>   Ekonomski fakultet; 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sr-Latn-CS" altLang="sr-Latn-RS" dirty="0"/>
              <a:t>	</a:t>
            </a:r>
            <a:r>
              <a:rPr lang="sr-Latn-CS" altLang="sr-Latn-RS" sz="1425" dirty="0"/>
              <a:t>Dostupno na: http//</a:t>
            </a:r>
            <a:r>
              <a:rPr lang="en-US" altLang="sr-Latn-RS" sz="1425" i="1" dirty="0"/>
              <a:t>bib.irb.hr/</a:t>
            </a:r>
            <a:r>
              <a:rPr lang="en-US" altLang="sr-Latn-RS" sz="1425" i="1" dirty="0" err="1"/>
              <a:t>datoteka</a:t>
            </a:r>
            <a:r>
              <a:rPr lang="en-US" altLang="sr-Latn-RS" sz="1425" i="1" dirty="0"/>
              <a:t>/441696.</a:t>
            </a:r>
            <a:r>
              <a:rPr lang="en-US" altLang="sr-Latn-RS" sz="1425" b="1" i="1" dirty="0"/>
              <a:t>Doktorska</a:t>
            </a:r>
            <a:r>
              <a:rPr lang="en-US" altLang="sr-Latn-RS" sz="1425" i="1" dirty="0"/>
              <a:t>_</a:t>
            </a:r>
            <a:r>
              <a:rPr lang="en-US" altLang="sr-Latn-RS" sz="1425" b="1" i="1" dirty="0"/>
              <a:t>disertacija</a:t>
            </a:r>
            <a:r>
              <a:rPr lang="en-US" altLang="sr-Latn-RS" sz="1425" i="1" dirty="0"/>
              <a:t>_Josip_Mikuli.pdf</a:t>
            </a:r>
            <a:r>
              <a:rPr lang="en-US" altLang="sr-Latn-RS" sz="1425" dirty="0"/>
              <a:t> </a:t>
            </a:r>
            <a:endParaRPr lang="sr-Latn-CS" altLang="sr-Latn-RS" sz="1425" dirty="0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sr-Latn-CS" altLang="sr-Latn-RS" sz="1425" dirty="0"/>
              <a:t>	Datum preuzimanja: 03.10.2011. </a:t>
            </a:r>
          </a:p>
          <a:p>
            <a:pPr algn="just" eaLnBrk="1" hangingPunct="1">
              <a:spcBef>
                <a:spcPct val="0"/>
              </a:spcBef>
              <a:buClrTx/>
              <a:buFontTx/>
              <a:buNone/>
            </a:pPr>
            <a:endParaRPr lang="sr-Latn-CS" altLang="sr-Latn-RS" sz="127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Prilozi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200151"/>
            <a:ext cx="9144000" cy="1752599"/>
          </a:xfrm>
          <a:solidFill>
            <a:srgbClr val="00B050"/>
          </a:solidFill>
        </p:spPr>
        <p:txBody>
          <a:bodyPr/>
          <a:lstStyle/>
          <a:p>
            <a:r>
              <a:rPr lang="sr-Latn-RS" dirty="0"/>
              <a:t>Ankete</a:t>
            </a:r>
          </a:p>
          <a:p>
            <a:r>
              <a:rPr lang="sr-Latn-RS" dirty="0"/>
              <a:t>Grafikoni</a:t>
            </a:r>
          </a:p>
          <a:p>
            <a:r>
              <a:rPr lang="sr-Latn-RS" dirty="0"/>
              <a:t>...</a:t>
            </a: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Latn-RS" dirty="0"/>
              <a:t>Pravila dobre prezentacije</a:t>
            </a:r>
            <a:endParaRPr lang="en-US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0" y="1238646"/>
            <a:ext cx="6726237" cy="347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F380441-3F6D-4EA6-89A8-3A229D64E8A0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1" y="1238646"/>
            <a:ext cx="3429000" cy="3470275"/>
          </a:xfrm>
          <a:solidFill>
            <a:schemeClr val="accent3">
              <a:lumMod val="40000"/>
              <a:lumOff val="60000"/>
              <a:alpha val="70000"/>
            </a:schemeClr>
          </a:solidFill>
        </p:spPr>
        <p:txBody>
          <a:bodyPr>
            <a:normAutofit fontScale="62500" lnSpcReduction="20000"/>
          </a:bodyPr>
          <a:lstStyle/>
          <a:p>
            <a:r>
              <a:rPr lang="sr-Latn-RS" b="1" dirty="0"/>
              <a:t>Izgled prezentacije, što više slika, što manje teksta</a:t>
            </a:r>
          </a:p>
          <a:p>
            <a:r>
              <a:rPr lang="sr-Latn-RS" b="1" dirty="0"/>
              <a:t>Glas – jačina, ton, tempo</a:t>
            </a:r>
          </a:p>
          <a:p>
            <a:r>
              <a:rPr lang="sr-Latn-RS" b="1" dirty="0"/>
              <a:t>Govor tela – stav tela, gestikulacija, kontakt očima, ekspresija lica </a:t>
            </a:r>
          </a:p>
          <a:p>
            <a:r>
              <a:rPr lang="sr-Latn-RS" b="1" dirty="0"/>
              <a:t>Trema je neprijatelj prezentacija – Vežba je ključ upspeha! </a:t>
            </a:r>
            <a:endParaRPr lang="en-US" b="1" dirty="0"/>
          </a:p>
          <a:p>
            <a:r>
              <a:rPr lang="en-US" b="1" dirty="0"/>
              <a:t>Time management</a:t>
            </a:r>
          </a:p>
          <a:p>
            <a:r>
              <a:rPr lang="en-US" b="1" dirty="0" err="1"/>
              <a:t>Interakcija</a:t>
            </a:r>
            <a:r>
              <a:rPr lang="en-US" b="1" dirty="0"/>
              <a:t> </a:t>
            </a:r>
            <a:r>
              <a:rPr lang="en-US" b="1" dirty="0" err="1"/>
              <a:t>sa</a:t>
            </a:r>
            <a:r>
              <a:rPr lang="en-US" b="1" dirty="0"/>
              <a:t> </a:t>
            </a:r>
            <a:r>
              <a:rPr lang="en-US" b="1" dirty="0" err="1"/>
              <a:t>publikom</a:t>
            </a:r>
            <a:r>
              <a:rPr lang="en-US" b="1" dirty="0"/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Latn-RS" dirty="0"/>
              <a:t>Hvala na pažnji! </a:t>
            </a:r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114800" y="1276350"/>
            <a:ext cx="4572000" cy="2285999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4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Hvala na pažnji!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276350"/>
            <a:ext cx="3529013" cy="2290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541</TotalTime>
  <Words>738</Words>
  <Application>Microsoft Office PowerPoint</Application>
  <PresentationFormat>On-screen Show (16:9)</PresentationFormat>
  <Paragraphs>137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Arial</vt:lpstr>
      <vt:lpstr>Calibri</vt:lpstr>
      <vt:lpstr>Wingdings</vt:lpstr>
      <vt:lpstr>Office Theme</vt:lpstr>
      <vt:lpstr>Pisanje stručnih radova</vt:lpstr>
      <vt:lpstr>Agenda</vt:lpstr>
      <vt:lpstr>Seminarski rad – vid stručnog rada</vt:lpstr>
      <vt:lpstr>Izbor teme</vt:lpstr>
      <vt:lpstr>Pregled literature</vt:lpstr>
      <vt:lpstr>Osnovni principi</vt:lpstr>
      <vt:lpstr>Sadržaj – osnovni elementi stručnog rada</vt:lpstr>
      <vt:lpstr>Naslovna strana</vt:lpstr>
      <vt:lpstr>Apstrakt</vt:lpstr>
      <vt:lpstr>Uvod </vt:lpstr>
      <vt:lpstr>Razrada teme</vt:lpstr>
      <vt:lpstr>Empirijsko istražvanje</vt:lpstr>
      <vt:lpstr>Zaključak</vt:lpstr>
      <vt:lpstr>Literatura</vt:lpstr>
      <vt:lpstr>Navođenje u tekstu</vt:lpstr>
      <vt:lpstr>Tabela u tekstu:  </vt:lpstr>
      <vt:lpstr>Slika u tekstu:</vt:lpstr>
      <vt:lpstr>PowerPoint Presentation</vt:lpstr>
      <vt:lpstr>Internet izvori</vt:lpstr>
      <vt:lpstr>Prilozi</vt:lpstr>
      <vt:lpstr>Pravila dobre prezentacije</vt:lpstr>
      <vt:lpstr>Hvala na pažnji!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Pisanje stručnih radova</dc:title>
  <dc:creator>Ivana</dc:creator>
  <cp:lastModifiedBy>Admin</cp:lastModifiedBy>
  <cp:revision>24</cp:revision>
  <dcterms:created xsi:type="dcterms:W3CDTF">2021-04-15T15:09:54Z</dcterms:created>
  <dcterms:modified xsi:type="dcterms:W3CDTF">2024-11-23T10:16:24Z</dcterms:modified>
</cp:coreProperties>
</file>