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sldIdLst>
    <p:sldId id="256" r:id="rId2"/>
    <p:sldId id="272" r:id="rId3"/>
    <p:sldId id="273" r:id="rId4"/>
    <p:sldId id="274" r:id="rId5"/>
    <p:sldId id="275" r:id="rId6"/>
    <p:sldId id="276" r:id="rId7"/>
    <p:sldId id="277" r:id="rId8"/>
    <p:sldId id="278" r:id="rId9"/>
    <p:sldId id="279" r:id="rId10"/>
    <p:sldId id="280" r:id="rId11"/>
    <p:sldId id="282" r:id="rId12"/>
    <p:sldId id="283" r:id="rId13"/>
    <p:sldId id="284" r:id="rId14"/>
    <p:sldId id="287" r:id="rId15"/>
    <p:sldId id="285" r:id="rId16"/>
    <p:sldId id="289" r:id="rId17"/>
    <p:sldId id="288" r:id="rId18"/>
    <p:sldId id="291" r:id="rId19"/>
    <p:sldId id="290" r:id="rId20"/>
    <p:sldId id="292" r:id="rId21"/>
    <p:sldId id="294" r:id="rId22"/>
    <p:sldId id="295" r:id="rId23"/>
    <p:sldId id="296" r:id="rId24"/>
    <p:sldId id="293" r:id="rId25"/>
    <p:sldId id="286" r:id="rId26"/>
    <p:sldId id="297" r:id="rId27"/>
    <p:sldId id="298" r:id="rId28"/>
    <p:sldId id="299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95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DDF032F-F3A9-4BF4-9D78-917CAFDA82A5}" type="doc">
      <dgm:prSet loTypeId="urn:microsoft.com/office/officeart/2005/8/layout/cycle2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sr-Latn-RS"/>
        </a:p>
      </dgm:t>
    </dgm:pt>
    <dgm:pt modelId="{66DB1959-5D32-4040-8279-6E29AFD49B3A}">
      <dgm:prSet phldrT="[Text]"/>
      <dgm:spPr/>
      <dgm:t>
        <a:bodyPr/>
        <a:lstStyle/>
        <a:p>
          <a:r>
            <a:rPr lang="sr-Latn-RS" dirty="0"/>
            <a:t>Planiranje za ključne kupce (situaciona analiza i strategija ključnih kupaca)</a:t>
          </a:r>
        </a:p>
      </dgm:t>
    </dgm:pt>
    <dgm:pt modelId="{69E7AF69-1DE4-4195-A6BA-D65F9432BF3F}" type="parTrans" cxnId="{BA8CC7C6-61FC-4D43-8122-E1AEE9220A49}">
      <dgm:prSet/>
      <dgm:spPr/>
      <dgm:t>
        <a:bodyPr/>
        <a:lstStyle/>
        <a:p>
          <a:endParaRPr lang="sr-Latn-RS"/>
        </a:p>
      </dgm:t>
    </dgm:pt>
    <dgm:pt modelId="{287897A7-9718-47C3-85BA-46D7C250DAC8}" type="sibTrans" cxnId="{BA8CC7C6-61FC-4D43-8122-E1AEE9220A49}">
      <dgm:prSet/>
      <dgm:spPr/>
      <dgm:t>
        <a:bodyPr/>
        <a:lstStyle/>
        <a:p>
          <a:endParaRPr lang="sr-Latn-RS"/>
        </a:p>
      </dgm:t>
    </dgm:pt>
    <dgm:pt modelId="{60C8CA16-679A-44F5-914A-7C7F76EBBCB5}">
      <dgm:prSet phldrT="[Text]"/>
      <dgm:spPr/>
      <dgm:t>
        <a:bodyPr/>
        <a:lstStyle/>
        <a:p>
          <a:r>
            <a:rPr lang="sr-Latn-RS" dirty="0"/>
            <a:t>Kordinacija i kontrola</a:t>
          </a:r>
        </a:p>
      </dgm:t>
    </dgm:pt>
    <dgm:pt modelId="{34F1911A-A92D-4C29-8AC3-8AF421D8C7B7}" type="parTrans" cxnId="{5ADCDFDE-569D-4175-9C65-7415AAD2A232}">
      <dgm:prSet/>
      <dgm:spPr/>
      <dgm:t>
        <a:bodyPr/>
        <a:lstStyle/>
        <a:p>
          <a:endParaRPr lang="sr-Latn-RS"/>
        </a:p>
      </dgm:t>
    </dgm:pt>
    <dgm:pt modelId="{D046865A-B19B-4474-B93A-BA53AE1C2416}" type="sibTrans" cxnId="{5ADCDFDE-569D-4175-9C65-7415AAD2A232}">
      <dgm:prSet/>
      <dgm:spPr/>
      <dgm:t>
        <a:bodyPr/>
        <a:lstStyle/>
        <a:p>
          <a:endParaRPr lang="sr-Latn-RS"/>
        </a:p>
      </dgm:t>
    </dgm:pt>
    <dgm:pt modelId="{D32F2B80-168F-4F31-B3D8-3784C65890FF}">
      <dgm:prSet phldrT="[Text]"/>
      <dgm:spPr/>
      <dgm:t>
        <a:bodyPr/>
        <a:lstStyle/>
        <a:p>
          <a:r>
            <a:rPr lang="sr-Latn-RS" dirty="0"/>
            <a:t>Primena plana</a:t>
          </a:r>
        </a:p>
      </dgm:t>
    </dgm:pt>
    <dgm:pt modelId="{08A87DB5-6DE5-49AF-8F70-00B9107FFA2E}" type="parTrans" cxnId="{B2A708FD-0621-4B9C-AD6A-4E9E6CD949C3}">
      <dgm:prSet/>
      <dgm:spPr/>
      <dgm:t>
        <a:bodyPr/>
        <a:lstStyle/>
        <a:p>
          <a:endParaRPr lang="sr-Latn-RS"/>
        </a:p>
      </dgm:t>
    </dgm:pt>
    <dgm:pt modelId="{FBD3366D-85A4-4486-93EB-58429D0BA4EA}" type="sibTrans" cxnId="{B2A708FD-0621-4B9C-AD6A-4E9E6CD949C3}">
      <dgm:prSet/>
      <dgm:spPr/>
      <dgm:t>
        <a:bodyPr/>
        <a:lstStyle/>
        <a:p>
          <a:endParaRPr lang="sr-Latn-RS"/>
        </a:p>
      </dgm:t>
    </dgm:pt>
    <dgm:pt modelId="{1E20F6D6-33B9-4BB3-B94E-6103F3BCBFAC}" type="pres">
      <dgm:prSet presAssocID="{9DDF032F-F3A9-4BF4-9D78-917CAFDA82A5}" presName="cycle" presStyleCnt="0">
        <dgm:presLayoutVars>
          <dgm:dir/>
          <dgm:resizeHandles val="exact"/>
        </dgm:presLayoutVars>
      </dgm:prSet>
      <dgm:spPr/>
    </dgm:pt>
    <dgm:pt modelId="{7AC0A688-5EC8-4BA4-BCCC-F5958F28C51D}" type="pres">
      <dgm:prSet presAssocID="{66DB1959-5D32-4040-8279-6E29AFD49B3A}" presName="node" presStyleLbl="node1" presStyleIdx="0" presStyleCnt="3">
        <dgm:presLayoutVars>
          <dgm:bulletEnabled val="1"/>
        </dgm:presLayoutVars>
      </dgm:prSet>
      <dgm:spPr/>
    </dgm:pt>
    <dgm:pt modelId="{D52EEDF9-8A31-454D-9641-F648848D8DC0}" type="pres">
      <dgm:prSet presAssocID="{287897A7-9718-47C3-85BA-46D7C250DAC8}" presName="sibTrans" presStyleLbl="sibTrans2D1" presStyleIdx="0" presStyleCnt="3" custAng="10658673"/>
      <dgm:spPr/>
    </dgm:pt>
    <dgm:pt modelId="{52E558D2-654A-4299-9651-B626EABC41E6}" type="pres">
      <dgm:prSet presAssocID="{287897A7-9718-47C3-85BA-46D7C250DAC8}" presName="connectorText" presStyleLbl="sibTrans2D1" presStyleIdx="0" presStyleCnt="3"/>
      <dgm:spPr/>
    </dgm:pt>
    <dgm:pt modelId="{1A127DF1-07E0-4887-BF96-006203908BD5}" type="pres">
      <dgm:prSet presAssocID="{60C8CA16-679A-44F5-914A-7C7F76EBBCB5}" presName="node" presStyleLbl="node1" presStyleIdx="1" presStyleCnt="3">
        <dgm:presLayoutVars>
          <dgm:bulletEnabled val="1"/>
        </dgm:presLayoutVars>
      </dgm:prSet>
      <dgm:spPr/>
    </dgm:pt>
    <dgm:pt modelId="{1FB48B7C-B895-484F-A00E-D965623ED880}" type="pres">
      <dgm:prSet presAssocID="{D046865A-B19B-4474-B93A-BA53AE1C2416}" presName="sibTrans" presStyleLbl="sibTrans2D1" presStyleIdx="1" presStyleCnt="3" custAng="10647572"/>
      <dgm:spPr/>
    </dgm:pt>
    <dgm:pt modelId="{D646373A-A749-4D3C-AB44-2A2E17C7815D}" type="pres">
      <dgm:prSet presAssocID="{D046865A-B19B-4474-B93A-BA53AE1C2416}" presName="connectorText" presStyleLbl="sibTrans2D1" presStyleIdx="1" presStyleCnt="3"/>
      <dgm:spPr/>
    </dgm:pt>
    <dgm:pt modelId="{EF0F60A4-C640-4CE8-996C-2F060531B3D6}" type="pres">
      <dgm:prSet presAssocID="{D32F2B80-168F-4F31-B3D8-3784C65890FF}" presName="node" presStyleLbl="node1" presStyleIdx="2" presStyleCnt="3">
        <dgm:presLayoutVars>
          <dgm:bulletEnabled val="1"/>
        </dgm:presLayoutVars>
      </dgm:prSet>
      <dgm:spPr/>
    </dgm:pt>
    <dgm:pt modelId="{6B57C784-F744-4A29-82B7-FABCE785250C}" type="pres">
      <dgm:prSet presAssocID="{FBD3366D-85A4-4486-93EB-58429D0BA4EA}" presName="sibTrans" presStyleLbl="sibTrans2D1" presStyleIdx="2" presStyleCnt="3" custAng="10440935"/>
      <dgm:spPr/>
    </dgm:pt>
    <dgm:pt modelId="{11121A8D-A352-4651-9320-40041C9E6B89}" type="pres">
      <dgm:prSet presAssocID="{FBD3366D-85A4-4486-93EB-58429D0BA4EA}" presName="connectorText" presStyleLbl="sibTrans2D1" presStyleIdx="2" presStyleCnt="3"/>
      <dgm:spPr/>
    </dgm:pt>
  </dgm:ptLst>
  <dgm:cxnLst>
    <dgm:cxn modelId="{79D09E11-0937-451E-BC55-02BDA4E18A66}" type="presOf" srcId="{D32F2B80-168F-4F31-B3D8-3784C65890FF}" destId="{EF0F60A4-C640-4CE8-996C-2F060531B3D6}" srcOrd="0" destOrd="0" presId="urn:microsoft.com/office/officeart/2005/8/layout/cycle2"/>
    <dgm:cxn modelId="{1056F82C-CBD5-49F1-BDA8-CD4C49A8188B}" type="presOf" srcId="{60C8CA16-679A-44F5-914A-7C7F76EBBCB5}" destId="{1A127DF1-07E0-4887-BF96-006203908BD5}" srcOrd="0" destOrd="0" presId="urn:microsoft.com/office/officeart/2005/8/layout/cycle2"/>
    <dgm:cxn modelId="{B2D0A77D-22A3-432A-83EC-B74CA1447D90}" type="presOf" srcId="{66DB1959-5D32-4040-8279-6E29AFD49B3A}" destId="{7AC0A688-5EC8-4BA4-BCCC-F5958F28C51D}" srcOrd="0" destOrd="0" presId="urn:microsoft.com/office/officeart/2005/8/layout/cycle2"/>
    <dgm:cxn modelId="{95239B7E-4966-4035-AA18-7EFC155DA729}" type="presOf" srcId="{D046865A-B19B-4474-B93A-BA53AE1C2416}" destId="{D646373A-A749-4D3C-AB44-2A2E17C7815D}" srcOrd="1" destOrd="0" presId="urn:microsoft.com/office/officeart/2005/8/layout/cycle2"/>
    <dgm:cxn modelId="{39C786A0-EA61-410D-9D97-BEA860D1598F}" type="presOf" srcId="{FBD3366D-85A4-4486-93EB-58429D0BA4EA}" destId="{6B57C784-F744-4A29-82B7-FABCE785250C}" srcOrd="0" destOrd="0" presId="urn:microsoft.com/office/officeart/2005/8/layout/cycle2"/>
    <dgm:cxn modelId="{14FC2DBA-80AF-4476-9173-7803E7A9133B}" type="presOf" srcId="{FBD3366D-85A4-4486-93EB-58429D0BA4EA}" destId="{11121A8D-A352-4651-9320-40041C9E6B89}" srcOrd="1" destOrd="0" presId="urn:microsoft.com/office/officeart/2005/8/layout/cycle2"/>
    <dgm:cxn modelId="{BA8CC7C6-61FC-4D43-8122-E1AEE9220A49}" srcId="{9DDF032F-F3A9-4BF4-9D78-917CAFDA82A5}" destId="{66DB1959-5D32-4040-8279-6E29AFD49B3A}" srcOrd="0" destOrd="0" parTransId="{69E7AF69-1DE4-4195-A6BA-D65F9432BF3F}" sibTransId="{287897A7-9718-47C3-85BA-46D7C250DAC8}"/>
    <dgm:cxn modelId="{EB369DCB-604E-4E2C-BB4A-8007A8D5A891}" type="presOf" srcId="{9DDF032F-F3A9-4BF4-9D78-917CAFDA82A5}" destId="{1E20F6D6-33B9-4BB3-B94E-6103F3BCBFAC}" srcOrd="0" destOrd="0" presId="urn:microsoft.com/office/officeart/2005/8/layout/cycle2"/>
    <dgm:cxn modelId="{7ED27FD5-D85E-4C5E-9282-02F623F54279}" type="presOf" srcId="{287897A7-9718-47C3-85BA-46D7C250DAC8}" destId="{52E558D2-654A-4299-9651-B626EABC41E6}" srcOrd="1" destOrd="0" presId="urn:microsoft.com/office/officeart/2005/8/layout/cycle2"/>
    <dgm:cxn modelId="{D3B931D9-D1C2-498A-83A4-2BE20D4A9990}" type="presOf" srcId="{287897A7-9718-47C3-85BA-46D7C250DAC8}" destId="{D52EEDF9-8A31-454D-9641-F648848D8DC0}" srcOrd="0" destOrd="0" presId="urn:microsoft.com/office/officeart/2005/8/layout/cycle2"/>
    <dgm:cxn modelId="{5ADCDFDE-569D-4175-9C65-7415AAD2A232}" srcId="{9DDF032F-F3A9-4BF4-9D78-917CAFDA82A5}" destId="{60C8CA16-679A-44F5-914A-7C7F76EBBCB5}" srcOrd="1" destOrd="0" parTransId="{34F1911A-A92D-4C29-8AC3-8AF421D8C7B7}" sibTransId="{D046865A-B19B-4474-B93A-BA53AE1C2416}"/>
    <dgm:cxn modelId="{843A76F3-0AD1-45E9-87B3-A8FC7B425C0C}" type="presOf" srcId="{D046865A-B19B-4474-B93A-BA53AE1C2416}" destId="{1FB48B7C-B895-484F-A00E-D965623ED880}" srcOrd="0" destOrd="0" presId="urn:microsoft.com/office/officeart/2005/8/layout/cycle2"/>
    <dgm:cxn modelId="{B2A708FD-0621-4B9C-AD6A-4E9E6CD949C3}" srcId="{9DDF032F-F3A9-4BF4-9D78-917CAFDA82A5}" destId="{D32F2B80-168F-4F31-B3D8-3784C65890FF}" srcOrd="2" destOrd="0" parTransId="{08A87DB5-6DE5-49AF-8F70-00B9107FFA2E}" sibTransId="{FBD3366D-85A4-4486-93EB-58429D0BA4EA}"/>
    <dgm:cxn modelId="{A1C484A2-97B6-4A63-93AD-C22A87255449}" type="presParOf" srcId="{1E20F6D6-33B9-4BB3-B94E-6103F3BCBFAC}" destId="{7AC0A688-5EC8-4BA4-BCCC-F5958F28C51D}" srcOrd="0" destOrd="0" presId="urn:microsoft.com/office/officeart/2005/8/layout/cycle2"/>
    <dgm:cxn modelId="{7AAB6A0F-D294-4181-AB29-017D5B5BA1B0}" type="presParOf" srcId="{1E20F6D6-33B9-4BB3-B94E-6103F3BCBFAC}" destId="{D52EEDF9-8A31-454D-9641-F648848D8DC0}" srcOrd="1" destOrd="0" presId="urn:microsoft.com/office/officeart/2005/8/layout/cycle2"/>
    <dgm:cxn modelId="{88BD8A04-9649-4A9B-8B7D-0F634E440133}" type="presParOf" srcId="{D52EEDF9-8A31-454D-9641-F648848D8DC0}" destId="{52E558D2-654A-4299-9651-B626EABC41E6}" srcOrd="0" destOrd="0" presId="urn:microsoft.com/office/officeart/2005/8/layout/cycle2"/>
    <dgm:cxn modelId="{322FBC7F-8563-409C-BFF9-02C8084F6D4D}" type="presParOf" srcId="{1E20F6D6-33B9-4BB3-B94E-6103F3BCBFAC}" destId="{1A127DF1-07E0-4887-BF96-006203908BD5}" srcOrd="2" destOrd="0" presId="urn:microsoft.com/office/officeart/2005/8/layout/cycle2"/>
    <dgm:cxn modelId="{E92D8710-80A5-4EDA-B85B-C1F6EBDDCF86}" type="presParOf" srcId="{1E20F6D6-33B9-4BB3-B94E-6103F3BCBFAC}" destId="{1FB48B7C-B895-484F-A00E-D965623ED880}" srcOrd="3" destOrd="0" presId="urn:microsoft.com/office/officeart/2005/8/layout/cycle2"/>
    <dgm:cxn modelId="{064CA4C9-C0A2-4D74-9228-FA7A5772A142}" type="presParOf" srcId="{1FB48B7C-B895-484F-A00E-D965623ED880}" destId="{D646373A-A749-4D3C-AB44-2A2E17C7815D}" srcOrd="0" destOrd="0" presId="urn:microsoft.com/office/officeart/2005/8/layout/cycle2"/>
    <dgm:cxn modelId="{CE399416-B898-45F6-9E4C-8D89AB9FAFC9}" type="presParOf" srcId="{1E20F6D6-33B9-4BB3-B94E-6103F3BCBFAC}" destId="{EF0F60A4-C640-4CE8-996C-2F060531B3D6}" srcOrd="4" destOrd="0" presId="urn:microsoft.com/office/officeart/2005/8/layout/cycle2"/>
    <dgm:cxn modelId="{EF1C7156-A8B6-430C-9C76-9DB80297A64B}" type="presParOf" srcId="{1E20F6D6-33B9-4BB3-B94E-6103F3BCBFAC}" destId="{6B57C784-F744-4A29-82B7-FABCE785250C}" srcOrd="5" destOrd="0" presId="urn:microsoft.com/office/officeart/2005/8/layout/cycle2"/>
    <dgm:cxn modelId="{D192CC81-AFAC-414A-AB2E-838EAED33E6A}" type="presParOf" srcId="{6B57C784-F744-4A29-82B7-FABCE785250C}" destId="{11121A8D-A352-4651-9320-40041C9E6B89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B24757C-9D60-4072-8FC8-5CE36154EDD0}" type="doc">
      <dgm:prSet loTypeId="urn:microsoft.com/office/officeart/2005/8/layout/process1" loCatId="process" qsTypeId="urn:microsoft.com/office/officeart/2005/8/quickstyle/simple1" qsCatId="simple" csTypeId="urn:microsoft.com/office/officeart/2005/8/colors/colorful4" csCatId="colorful" phldr="1"/>
      <dgm:spPr/>
    </dgm:pt>
    <dgm:pt modelId="{268F12AE-3674-4F7F-B90F-C2FA19CBFCA9}">
      <dgm:prSet phldrT="[Text]"/>
      <dgm:spPr/>
      <dgm:t>
        <a:bodyPr/>
        <a:lstStyle/>
        <a:p>
          <a:r>
            <a:rPr lang="sr-Latn-RS" dirty="0"/>
            <a:t>Skupljanje podataka</a:t>
          </a:r>
        </a:p>
      </dgm:t>
    </dgm:pt>
    <dgm:pt modelId="{8E668DFE-6BAC-4939-AE86-9E35548D5F5A}" type="parTrans" cxnId="{D24933F6-8C12-428E-840B-4404C70355FA}">
      <dgm:prSet/>
      <dgm:spPr/>
      <dgm:t>
        <a:bodyPr/>
        <a:lstStyle/>
        <a:p>
          <a:endParaRPr lang="sr-Latn-RS"/>
        </a:p>
      </dgm:t>
    </dgm:pt>
    <dgm:pt modelId="{6531ED0F-2237-48F9-AEF1-F8BE351E763F}" type="sibTrans" cxnId="{D24933F6-8C12-428E-840B-4404C70355FA}">
      <dgm:prSet/>
      <dgm:spPr/>
      <dgm:t>
        <a:bodyPr/>
        <a:lstStyle/>
        <a:p>
          <a:endParaRPr lang="sr-Latn-RS"/>
        </a:p>
      </dgm:t>
    </dgm:pt>
    <dgm:pt modelId="{37DBE4EB-8A3D-4568-9B96-826358469DFA}">
      <dgm:prSet phldrT="[Text]"/>
      <dgm:spPr/>
      <dgm:t>
        <a:bodyPr/>
        <a:lstStyle/>
        <a:p>
          <a:r>
            <a:rPr lang="sr-Latn-RS" dirty="0"/>
            <a:t>Definisanje osnovnih trendova</a:t>
          </a:r>
        </a:p>
      </dgm:t>
    </dgm:pt>
    <dgm:pt modelId="{77B8CD8E-A0FF-45F6-A2EA-825BAB8E9693}" type="parTrans" cxnId="{CFEAE598-C382-4054-B7E2-712D4D67BB07}">
      <dgm:prSet/>
      <dgm:spPr/>
      <dgm:t>
        <a:bodyPr/>
        <a:lstStyle/>
        <a:p>
          <a:endParaRPr lang="sr-Latn-RS"/>
        </a:p>
      </dgm:t>
    </dgm:pt>
    <dgm:pt modelId="{726E659C-2106-455A-ABC4-CDE8975F7C5A}" type="sibTrans" cxnId="{CFEAE598-C382-4054-B7E2-712D4D67BB07}">
      <dgm:prSet/>
      <dgm:spPr/>
      <dgm:t>
        <a:bodyPr/>
        <a:lstStyle/>
        <a:p>
          <a:endParaRPr lang="sr-Latn-RS"/>
        </a:p>
      </dgm:t>
    </dgm:pt>
    <dgm:pt modelId="{5B23BE60-28D7-4213-8738-521C8C5271C6}">
      <dgm:prSet phldrT="[Text]"/>
      <dgm:spPr/>
      <dgm:t>
        <a:bodyPr/>
        <a:lstStyle/>
        <a:p>
          <a:r>
            <a:rPr lang="sr-Latn-RS" dirty="0"/>
            <a:t>Implikacije trendova po dobavljače i kupce</a:t>
          </a:r>
        </a:p>
      </dgm:t>
    </dgm:pt>
    <dgm:pt modelId="{94949009-0025-4273-9489-778756133B12}" type="parTrans" cxnId="{DBE97843-CA28-49A1-AB36-9721E5D4C98E}">
      <dgm:prSet/>
      <dgm:spPr/>
      <dgm:t>
        <a:bodyPr/>
        <a:lstStyle/>
        <a:p>
          <a:endParaRPr lang="sr-Latn-RS"/>
        </a:p>
      </dgm:t>
    </dgm:pt>
    <dgm:pt modelId="{345EA7DF-B436-4CD4-AF72-0CE69CEE475C}" type="sibTrans" cxnId="{DBE97843-CA28-49A1-AB36-9721E5D4C98E}">
      <dgm:prSet/>
      <dgm:spPr/>
      <dgm:t>
        <a:bodyPr/>
        <a:lstStyle/>
        <a:p>
          <a:endParaRPr lang="sr-Latn-RS"/>
        </a:p>
      </dgm:t>
    </dgm:pt>
    <dgm:pt modelId="{2F003892-4105-49AA-A430-8B1C79030314}" type="pres">
      <dgm:prSet presAssocID="{4B24757C-9D60-4072-8FC8-5CE36154EDD0}" presName="Name0" presStyleCnt="0">
        <dgm:presLayoutVars>
          <dgm:dir/>
          <dgm:resizeHandles val="exact"/>
        </dgm:presLayoutVars>
      </dgm:prSet>
      <dgm:spPr/>
    </dgm:pt>
    <dgm:pt modelId="{BF53628A-345C-49C7-81A7-23E4C0F10C34}" type="pres">
      <dgm:prSet presAssocID="{268F12AE-3674-4F7F-B90F-C2FA19CBFCA9}" presName="node" presStyleLbl="node1" presStyleIdx="0" presStyleCnt="3">
        <dgm:presLayoutVars>
          <dgm:bulletEnabled val="1"/>
        </dgm:presLayoutVars>
      </dgm:prSet>
      <dgm:spPr/>
    </dgm:pt>
    <dgm:pt modelId="{A546D65C-0924-4462-B568-210CC1724318}" type="pres">
      <dgm:prSet presAssocID="{6531ED0F-2237-48F9-AEF1-F8BE351E763F}" presName="sibTrans" presStyleLbl="sibTrans2D1" presStyleIdx="0" presStyleCnt="2"/>
      <dgm:spPr/>
    </dgm:pt>
    <dgm:pt modelId="{28B3B163-16F4-4B44-995B-58DD1F744CF4}" type="pres">
      <dgm:prSet presAssocID="{6531ED0F-2237-48F9-AEF1-F8BE351E763F}" presName="connectorText" presStyleLbl="sibTrans2D1" presStyleIdx="0" presStyleCnt="2"/>
      <dgm:spPr/>
    </dgm:pt>
    <dgm:pt modelId="{F2DD4030-C15C-4C5B-8D8C-B6258FEC5B9F}" type="pres">
      <dgm:prSet presAssocID="{37DBE4EB-8A3D-4568-9B96-826358469DFA}" presName="node" presStyleLbl="node1" presStyleIdx="1" presStyleCnt="3">
        <dgm:presLayoutVars>
          <dgm:bulletEnabled val="1"/>
        </dgm:presLayoutVars>
      </dgm:prSet>
      <dgm:spPr/>
    </dgm:pt>
    <dgm:pt modelId="{F447E8F3-002E-4163-8F80-9B81880F82BB}" type="pres">
      <dgm:prSet presAssocID="{726E659C-2106-455A-ABC4-CDE8975F7C5A}" presName="sibTrans" presStyleLbl="sibTrans2D1" presStyleIdx="1" presStyleCnt="2"/>
      <dgm:spPr/>
    </dgm:pt>
    <dgm:pt modelId="{86603DE3-1BA5-4693-90A9-60AD18F98A6A}" type="pres">
      <dgm:prSet presAssocID="{726E659C-2106-455A-ABC4-CDE8975F7C5A}" presName="connectorText" presStyleLbl="sibTrans2D1" presStyleIdx="1" presStyleCnt="2"/>
      <dgm:spPr/>
    </dgm:pt>
    <dgm:pt modelId="{BF71F2D1-5260-46EA-97CE-5F45E95AA8B6}" type="pres">
      <dgm:prSet presAssocID="{5B23BE60-28D7-4213-8738-521C8C5271C6}" presName="node" presStyleLbl="node1" presStyleIdx="2" presStyleCnt="3">
        <dgm:presLayoutVars>
          <dgm:bulletEnabled val="1"/>
        </dgm:presLayoutVars>
      </dgm:prSet>
      <dgm:spPr/>
    </dgm:pt>
  </dgm:ptLst>
  <dgm:cxnLst>
    <dgm:cxn modelId="{9AC8530D-6159-43AD-A650-EB6E6E76C771}" type="presOf" srcId="{6531ED0F-2237-48F9-AEF1-F8BE351E763F}" destId="{28B3B163-16F4-4B44-995B-58DD1F744CF4}" srcOrd="1" destOrd="0" presId="urn:microsoft.com/office/officeart/2005/8/layout/process1"/>
    <dgm:cxn modelId="{DBE97843-CA28-49A1-AB36-9721E5D4C98E}" srcId="{4B24757C-9D60-4072-8FC8-5CE36154EDD0}" destId="{5B23BE60-28D7-4213-8738-521C8C5271C6}" srcOrd="2" destOrd="0" parTransId="{94949009-0025-4273-9489-778756133B12}" sibTransId="{345EA7DF-B436-4CD4-AF72-0CE69CEE475C}"/>
    <dgm:cxn modelId="{CFEAE598-C382-4054-B7E2-712D4D67BB07}" srcId="{4B24757C-9D60-4072-8FC8-5CE36154EDD0}" destId="{37DBE4EB-8A3D-4568-9B96-826358469DFA}" srcOrd="1" destOrd="0" parTransId="{77B8CD8E-A0FF-45F6-A2EA-825BAB8E9693}" sibTransId="{726E659C-2106-455A-ABC4-CDE8975F7C5A}"/>
    <dgm:cxn modelId="{C86A70C0-E668-47EA-93AD-6FC0842C6E29}" type="presOf" srcId="{37DBE4EB-8A3D-4568-9B96-826358469DFA}" destId="{F2DD4030-C15C-4C5B-8D8C-B6258FEC5B9F}" srcOrd="0" destOrd="0" presId="urn:microsoft.com/office/officeart/2005/8/layout/process1"/>
    <dgm:cxn modelId="{C9C185CA-619E-476B-B21B-B6BDA8297754}" type="presOf" srcId="{268F12AE-3674-4F7F-B90F-C2FA19CBFCA9}" destId="{BF53628A-345C-49C7-81A7-23E4C0F10C34}" srcOrd="0" destOrd="0" presId="urn:microsoft.com/office/officeart/2005/8/layout/process1"/>
    <dgm:cxn modelId="{AF1042DF-402F-4EA2-A9CA-E7D9D510505B}" type="presOf" srcId="{6531ED0F-2237-48F9-AEF1-F8BE351E763F}" destId="{A546D65C-0924-4462-B568-210CC1724318}" srcOrd="0" destOrd="0" presId="urn:microsoft.com/office/officeart/2005/8/layout/process1"/>
    <dgm:cxn modelId="{FA9DB4F5-DBC8-42BB-95D2-41BEB24107FC}" type="presOf" srcId="{726E659C-2106-455A-ABC4-CDE8975F7C5A}" destId="{86603DE3-1BA5-4693-90A9-60AD18F98A6A}" srcOrd="1" destOrd="0" presId="urn:microsoft.com/office/officeart/2005/8/layout/process1"/>
    <dgm:cxn modelId="{D24933F6-8C12-428E-840B-4404C70355FA}" srcId="{4B24757C-9D60-4072-8FC8-5CE36154EDD0}" destId="{268F12AE-3674-4F7F-B90F-C2FA19CBFCA9}" srcOrd="0" destOrd="0" parTransId="{8E668DFE-6BAC-4939-AE86-9E35548D5F5A}" sibTransId="{6531ED0F-2237-48F9-AEF1-F8BE351E763F}"/>
    <dgm:cxn modelId="{F6F584F6-234F-49DB-8DF6-57D7D84B9B91}" type="presOf" srcId="{726E659C-2106-455A-ABC4-CDE8975F7C5A}" destId="{F447E8F3-002E-4163-8F80-9B81880F82BB}" srcOrd="0" destOrd="0" presId="urn:microsoft.com/office/officeart/2005/8/layout/process1"/>
    <dgm:cxn modelId="{136645F8-D00F-4381-A15B-848E23E621CF}" type="presOf" srcId="{4B24757C-9D60-4072-8FC8-5CE36154EDD0}" destId="{2F003892-4105-49AA-A430-8B1C79030314}" srcOrd="0" destOrd="0" presId="urn:microsoft.com/office/officeart/2005/8/layout/process1"/>
    <dgm:cxn modelId="{9B265BFB-13A0-4882-9665-AEB0CC910CC5}" type="presOf" srcId="{5B23BE60-28D7-4213-8738-521C8C5271C6}" destId="{BF71F2D1-5260-46EA-97CE-5F45E95AA8B6}" srcOrd="0" destOrd="0" presId="urn:microsoft.com/office/officeart/2005/8/layout/process1"/>
    <dgm:cxn modelId="{A155E62B-F971-4B04-BFAC-9854D863003F}" type="presParOf" srcId="{2F003892-4105-49AA-A430-8B1C79030314}" destId="{BF53628A-345C-49C7-81A7-23E4C0F10C34}" srcOrd="0" destOrd="0" presId="urn:microsoft.com/office/officeart/2005/8/layout/process1"/>
    <dgm:cxn modelId="{F701B8C0-5589-498B-A098-B70E43D970AF}" type="presParOf" srcId="{2F003892-4105-49AA-A430-8B1C79030314}" destId="{A546D65C-0924-4462-B568-210CC1724318}" srcOrd="1" destOrd="0" presId="urn:microsoft.com/office/officeart/2005/8/layout/process1"/>
    <dgm:cxn modelId="{FFC0B285-3FE5-44ED-908D-5D28EEA2AB35}" type="presParOf" srcId="{A546D65C-0924-4462-B568-210CC1724318}" destId="{28B3B163-16F4-4B44-995B-58DD1F744CF4}" srcOrd="0" destOrd="0" presId="urn:microsoft.com/office/officeart/2005/8/layout/process1"/>
    <dgm:cxn modelId="{60912AE6-3992-48D7-9BF9-ED5A8B461FA3}" type="presParOf" srcId="{2F003892-4105-49AA-A430-8B1C79030314}" destId="{F2DD4030-C15C-4C5B-8D8C-B6258FEC5B9F}" srcOrd="2" destOrd="0" presId="urn:microsoft.com/office/officeart/2005/8/layout/process1"/>
    <dgm:cxn modelId="{B224D590-6F6F-487F-9A8F-08D1CB89B160}" type="presParOf" srcId="{2F003892-4105-49AA-A430-8B1C79030314}" destId="{F447E8F3-002E-4163-8F80-9B81880F82BB}" srcOrd="3" destOrd="0" presId="urn:microsoft.com/office/officeart/2005/8/layout/process1"/>
    <dgm:cxn modelId="{1B1BF1AE-1840-4134-A2E6-2B42E6437740}" type="presParOf" srcId="{F447E8F3-002E-4163-8F80-9B81880F82BB}" destId="{86603DE3-1BA5-4693-90A9-60AD18F98A6A}" srcOrd="0" destOrd="0" presId="urn:microsoft.com/office/officeart/2005/8/layout/process1"/>
    <dgm:cxn modelId="{B6ABAA88-DEBC-441A-A405-15D8A2A572D7}" type="presParOf" srcId="{2F003892-4105-49AA-A430-8B1C79030314}" destId="{BF71F2D1-5260-46EA-97CE-5F45E95AA8B6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C0A688-5EC8-4BA4-BCCC-F5958F28C51D}">
      <dsp:nvSpPr>
        <dsp:cNvPr id="0" name=""/>
        <dsp:cNvSpPr/>
      </dsp:nvSpPr>
      <dsp:spPr>
        <a:xfrm>
          <a:off x="2344159" y="719"/>
          <a:ext cx="1691533" cy="169153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1300" kern="1200" dirty="0"/>
            <a:t>Planiranje za ključne kupce (situaciona analiza i strategija ključnih kupaca)</a:t>
          </a:r>
        </a:p>
      </dsp:txBody>
      <dsp:txXfrm>
        <a:off x="2591878" y="248438"/>
        <a:ext cx="1196095" cy="1196095"/>
      </dsp:txXfrm>
    </dsp:sp>
    <dsp:sp modelId="{D52EEDF9-8A31-454D-9641-F648848D8DC0}">
      <dsp:nvSpPr>
        <dsp:cNvPr id="0" name=""/>
        <dsp:cNvSpPr/>
      </dsp:nvSpPr>
      <dsp:spPr>
        <a:xfrm rot="14258673">
          <a:off x="3593664" y="1650877"/>
          <a:ext cx="450959" cy="57089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r-Latn-RS" sz="1000" kern="1200"/>
        </a:p>
      </dsp:txBody>
      <dsp:txXfrm>
        <a:off x="3697509" y="1822197"/>
        <a:ext cx="315671" cy="342536"/>
      </dsp:txXfrm>
    </dsp:sp>
    <dsp:sp modelId="{1A127DF1-07E0-4887-BF96-006203908BD5}">
      <dsp:nvSpPr>
        <dsp:cNvPr id="0" name=""/>
        <dsp:cNvSpPr/>
      </dsp:nvSpPr>
      <dsp:spPr>
        <a:xfrm>
          <a:off x="3615359" y="2202501"/>
          <a:ext cx="1691533" cy="1691533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1300" kern="1200" dirty="0"/>
            <a:t>Kordinacija i kontrola</a:t>
          </a:r>
        </a:p>
      </dsp:txBody>
      <dsp:txXfrm>
        <a:off x="3863078" y="2450220"/>
        <a:ext cx="1196095" cy="1196095"/>
      </dsp:txXfrm>
    </dsp:sp>
    <dsp:sp modelId="{1FB48B7C-B895-484F-A00E-D965623ED880}">
      <dsp:nvSpPr>
        <dsp:cNvPr id="0" name=""/>
        <dsp:cNvSpPr/>
      </dsp:nvSpPr>
      <dsp:spPr>
        <a:xfrm rot="21447572">
          <a:off x="2977209" y="2762822"/>
          <a:ext cx="450959" cy="570892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r-Latn-RS" sz="1000" kern="1200"/>
        </a:p>
      </dsp:txBody>
      <dsp:txXfrm rot="10800000">
        <a:off x="2977275" y="2879998"/>
        <a:ext cx="315671" cy="342536"/>
      </dsp:txXfrm>
    </dsp:sp>
    <dsp:sp modelId="{EF0F60A4-C640-4CE8-996C-2F060531B3D6}">
      <dsp:nvSpPr>
        <dsp:cNvPr id="0" name=""/>
        <dsp:cNvSpPr/>
      </dsp:nvSpPr>
      <dsp:spPr>
        <a:xfrm>
          <a:off x="1072959" y="2202501"/>
          <a:ext cx="1691533" cy="169153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1300" kern="1200" dirty="0"/>
            <a:t>Primena plana</a:t>
          </a:r>
        </a:p>
      </dsp:txBody>
      <dsp:txXfrm>
        <a:off x="1320678" y="2450220"/>
        <a:ext cx="1196095" cy="1196095"/>
      </dsp:txXfrm>
    </dsp:sp>
    <dsp:sp modelId="{6B57C784-F744-4A29-82B7-FABCE785250C}">
      <dsp:nvSpPr>
        <dsp:cNvPr id="0" name=""/>
        <dsp:cNvSpPr/>
      </dsp:nvSpPr>
      <dsp:spPr>
        <a:xfrm rot="6840935">
          <a:off x="2322465" y="1672983"/>
          <a:ext cx="450959" cy="57089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r-Latn-RS" sz="1000" kern="1200"/>
        </a:p>
      </dsp:txBody>
      <dsp:txXfrm>
        <a:off x="2417639" y="1725373"/>
        <a:ext cx="315671" cy="34253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53628A-345C-49C7-81A7-23E4C0F10C34}">
      <dsp:nvSpPr>
        <dsp:cNvPr id="0" name=""/>
        <dsp:cNvSpPr/>
      </dsp:nvSpPr>
      <dsp:spPr>
        <a:xfrm>
          <a:off x="7143" y="2068777"/>
          <a:ext cx="2135187" cy="128111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000" kern="1200" dirty="0"/>
            <a:t>Skupljanje podataka</a:t>
          </a:r>
        </a:p>
      </dsp:txBody>
      <dsp:txXfrm>
        <a:off x="44665" y="2106299"/>
        <a:ext cx="2060143" cy="1206068"/>
      </dsp:txXfrm>
    </dsp:sp>
    <dsp:sp modelId="{A546D65C-0924-4462-B568-210CC1724318}">
      <dsp:nvSpPr>
        <dsp:cNvPr id="0" name=""/>
        <dsp:cNvSpPr/>
      </dsp:nvSpPr>
      <dsp:spPr>
        <a:xfrm>
          <a:off x="2355850" y="2444570"/>
          <a:ext cx="452659" cy="5295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r-Latn-RS" sz="1600" kern="1200"/>
        </a:p>
      </dsp:txBody>
      <dsp:txXfrm>
        <a:off x="2355850" y="2550475"/>
        <a:ext cx="316861" cy="317716"/>
      </dsp:txXfrm>
    </dsp:sp>
    <dsp:sp modelId="{F2DD4030-C15C-4C5B-8D8C-B6258FEC5B9F}">
      <dsp:nvSpPr>
        <dsp:cNvPr id="0" name=""/>
        <dsp:cNvSpPr/>
      </dsp:nvSpPr>
      <dsp:spPr>
        <a:xfrm>
          <a:off x="2996406" y="2068777"/>
          <a:ext cx="2135187" cy="1281112"/>
        </a:xfrm>
        <a:prstGeom prst="roundRect">
          <a:avLst>
            <a:gd name="adj" fmla="val 10000"/>
          </a:avLst>
        </a:prstGeom>
        <a:solidFill>
          <a:schemeClr val="accent4">
            <a:hueOff val="3742489"/>
            <a:satOff val="-20694"/>
            <a:lumOff val="-176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000" kern="1200" dirty="0"/>
            <a:t>Definisanje osnovnih trendova</a:t>
          </a:r>
        </a:p>
      </dsp:txBody>
      <dsp:txXfrm>
        <a:off x="3033928" y="2106299"/>
        <a:ext cx="2060143" cy="1206068"/>
      </dsp:txXfrm>
    </dsp:sp>
    <dsp:sp modelId="{F447E8F3-002E-4163-8F80-9B81880F82BB}">
      <dsp:nvSpPr>
        <dsp:cNvPr id="0" name=""/>
        <dsp:cNvSpPr/>
      </dsp:nvSpPr>
      <dsp:spPr>
        <a:xfrm>
          <a:off x="5345112" y="2444570"/>
          <a:ext cx="452659" cy="5295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7484979"/>
            <a:satOff val="-41387"/>
            <a:lumOff val="-352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r-Latn-RS" sz="1600" kern="1200"/>
        </a:p>
      </dsp:txBody>
      <dsp:txXfrm>
        <a:off x="5345112" y="2550475"/>
        <a:ext cx="316861" cy="317716"/>
      </dsp:txXfrm>
    </dsp:sp>
    <dsp:sp modelId="{BF71F2D1-5260-46EA-97CE-5F45E95AA8B6}">
      <dsp:nvSpPr>
        <dsp:cNvPr id="0" name=""/>
        <dsp:cNvSpPr/>
      </dsp:nvSpPr>
      <dsp:spPr>
        <a:xfrm>
          <a:off x="5985668" y="2068777"/>
          <a:ext cx="2135187" cy="1281112"/>
        </a:xfrm>
        <a:prstGeom prst="roundRect">
          <a:avLst>
            <a:gd name="adj" fmla="val 10000"/>
          </a:avLst>
        </a:prstGeom>
        <a:solidFill>
          <a:schemeClr val="accent4">
            <a:hueOff val="7484979"/>
            <a:satOff val="-41387"/>
            <a:lumOff val="-3529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2000" kern="1200" dirty="0"/>
            <a:t>Implikacije trendova po dobavljače i kupce</a:t>
          </a:r>
        </a:p>
      </dsp:txBody>
      <dsp:txXfrm>
        <a:off x="6023190" y="2106299"/>
        <a:ext cx="2060143" cy="12060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0A31C-FF47-46D3-9173-0DC301D28AD8}" type="datetimeFigureOut">
              <a:rPr lang="sr-Latn-RS" smtClean="0"/>
              <a:t>4.3.2025.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0F8AD-3FBD-41C0-9B6C-307C6A508A9B}" type="slidenum">
              <a:rPr lang="sr-Latn-RS" smtClean="0"/>
              <a:t>‹#›</a:t>
            </a:fld>
            <a:endParaRPr lang="sr-Latn-R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29613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0A31C-FF47-46D3-9173-0DC301D28AD8}" type="datetimeFigureOut">
              <a:rPr lang="sr-Latn-RS" smtClean="0"/>
              <a:t>4.3.2025.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0F8AD-3FBD-41C0-9B6C-307C6A508A9B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619330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0A31C-FF47-46D3-9173-0DC301D28AD8}" type="datetimeFigureOut">
              <a:rPr lang="sr-Latn-RS" smtClean="0"/>
              <a:t>4.3.2025.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0F8AD-3FBD-41C0-9B6C-307C6A508A9B}" type="slidenum">
              <a:rPr lang="sr-Latn-RS" smtClean="0"/>
              <a:t>‹#›</a:t>
            </a:fld>
            <a:endParaRPr lang="sr-Latn-R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3855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0A31C-FF47-46D3-9173-0DC301D28AD8}" type="datetimeFigureOut">
              <a:rPr lang="sr-Latn-RS" smtClean="0"/>
              <a:t>4.3.2025.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0F8AD-3FBD-41C0-9B6C-307C6A508A9B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810383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0A31C-FF47-46D3-9173-0DC301D28AD8}" type="datetimeFigureOut">
              <a:rPr lang="sr-Latn-RS" smtClean="0"/>
              <a:t>4.3.2025.</a:t>
            </a:fld>
            <a:endParaRPr lang="sr-Latn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0F8AD-3FBD-41C0-9B6C-307C6A508A9B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081361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0A31C-FF47-46D3-9173-0DC301D28AD8}" type="datetimeFigureOut">
              <a:rPr lang="sr-Latn-RS" smtClean="0"/>
              <a:t>4.3.2025.</a:t>
            </a:fld>
            <a:endParaRPr lang="sr-Latn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0F8AD-3FBD-41C0-9B6C-307C6A508A9B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25151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0A31C-FF47-46D3-9173-0DC301D28AD8}" type="datetimeFigureOut">
              <a:rPr lang="sr-Latn-RS" smtClean="0"/>
              <a:t>4.3.2025.</a:t>
            </a:fld>
            <a:endParaRPr lang="sr-Latn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sr-Latn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0F8AD-3FBD-41C0-9B6C-307C6A508A9B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936728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9D0A31C-FF47-46D3-9173-0DC301D28AD8}" type="datetimeFigureOut">
              <a:rPr lang="sr-Latn-RS" smtClean="0"/>
              <a:t>4.3.2025.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D30F8AD-3FBD-41C0-9B6C-307C6A508A9B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283909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0A31C-FF47-46D3-9173-0DC301D28AD8}" type="datetimeFigureOut">
              <a:rPr lang="sr-Latn-RS" smtClean="0"/>
              <a:t>4.3.2025.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0F8AD-3FBD-41C0-9B6C-307C6A508A9B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80188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0A31C-FF47-46D3-9173-0DC301D28AD8}" type="datetimeFigureOut">
              <a:rPr lang="sr-Latn-RS" smtClean="0"/>
              <a:t>4.3.2025.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0F8AD-3FBD-41C0-9B6C-307C6A508A9B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775537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0A31C-FF47-46D3-9173-0DC301D28AD8}" type="datetimeFigureOut">
              <a:rPr lang="sr-Latn-RS" smtClean="0"/>
              <a:t>4.3.2025.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0F8AD-3FBD-41C0-9B6C-307C6A508A9B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817262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9D0A31C-FF47-46D3-9173-0DC301D28AD8}" type="datetimeFigureOut">
              <a:rPr lang="sr-Latn-RS" smtClean="0"/>
              <a:t>4.3.2025.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2D30F8AD-3FBD-41C0-9B6C-307C6A508A9B}" type="slidenum">
              <a:rPr lang="sr-Latn-RS" smtClean="0"/>
              <a:t>‹#›</a:t>
            </a:fld>
            <a:endParaRPr lang="sr-Latn-R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9397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2D2AD-1288-ECC9-8C17-4501918E072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Implementacija koncepta razvoja dugoročnih odnosa sa profesionalnim kupcima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2F5F5B-BA7D-2E2D-2E8D-325EEED89F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Latn-RS" dirty="0"/>
              <a:t>Menadžment odnosa sa kupcima</a:t>
            </a:r>
          </a:p>
        </p:txBody>
      </p:sp>
    </p:spTree>
    <p:extLst>
      <p:ext uri="{BB962C8B-B14F-4D97-AF65-F5344CB8AC3E}">
        <p14:creationId xmlns:p14="http://schemas.microsoft.com/office/powerpoint/2010/main" val="2593856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AD187-5934-0142-3811-618B1EAE6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TRI KORAKA POSLOVNOG PROCESA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2F66FD-8D0D-6FFE-753D-32EE422C6C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5718299" cy="4023360"/>
          </a:xfrm>
        </p:spPr>
        <p:txBody>
          <a:bodyPr/>
          <a:lstStyle/>
          <a:p>
            <a:r>
              <a:rPr lang="sr-Latn-RS" b="1" dirty="0"/>
              <a:t>Model menadžmenta ključnih kupaca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3E88ABB3-9477-E2D2-84D2-F8231E9DDA0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86493900"/>
              </p:ext>
            </p:extLst>
          </p:nvPr>
        </p:nvGraphicFramePr>
        <p:xfrm>
          <a:off x="4171884" y="2082714"/>
          <a:ext cx="6379852" cy="38947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986974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51B60-25B9-1BB7-508D-0258C3138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SITUACIONA ANALIZA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3A017D-FAED-3330-508C-44270720CA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/>
              <a:t>Situaciona analiza – </a:t>
            </a:r>
            <a:r>
              <a:rPr lang="sr-Latn-RS" b="1" dirty="0"/>
              <a:t>osnova razvoja strategije menadžmenta ključnih kupaca</a:t>
            </a:r>
            <a:r>
              <a:rPr lang="sr-Latn-RS" dirty="0"/>
              <a:t>.</a:t>
            </a:r>
          </a:p>
          <a:p>
            <a:r>
              <a:rPr lang="sr-Latn-RS" b="1" dirty="0"/>
              <a:t>Obuhvata</a:t>
            </a:r>
            <a:r>
              <a:rPr lang="sr-Latn-RS" dirty="0"/>
              <a:t> – ključne kupce, konkurenciju, dobavljače. </a:t>
            </a:r>
          </a:p>
          <a:p>
            <a:r>
              <a:rPr lang="sr-Latn-RS" b="1" dirty="0"/>
              <a:t>Rezultat situacione analize </a:t>
            </a:r>
            <a:r>
              <a:rPr lang="sr-Latn-RS" dirty="0"/>
              <a:t>– planske pretpostavke na osnovu kojih se identifikuju šanse i pretnje.</a:t>
            </a:r>
          </a:p>
          <a:p>
            <a:endParaRPr lang="sr-Latn-RS" dirty="0"/>
          </a:p>
          <a:p>
            <a:endParaRPr lang="sr-Latn-RS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A520103-373C-EB00-F8E0-88CF651871B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74142069"/>
              </p:ext>
            </p:extLst>
          </p:nvPr>
        </p:nvGraphicFramePr>
        <p:xfrm>
          <a:off x="2032000" y="2020565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11479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06BCA-ACD8-AF10-3637-35DCCC86E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STRATEGIJA KLJUČNIH KUPACA	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3F3295-BB82-99C6-1B6D-2B7F690B8371}"/>
              </a:ext>
            </a:extLst>
          </p:cNvPr>
          <p:cNvSpPr txBox="1"/>
          <p:nvPr/>
        </p:nvSpPr>
        <p:spPr>
          <a:xfrm>
            <a:off x="4845378" y="1894788"/>
            <a:ext cx="1791093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sr-Latn-RS" dirty="0"/>
              <a:t>Vizija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397FEE-40DC-6EC9-4030-49DD35F4E110}"/>
              </a:ext>
            </a:extLst>
          </p:cNvPr>
          <p:cNvSpPr txBox="1"/>
          <p:nvPr/>
        </p:nvSpPr>
        <p:spPr>
          <a:xfrm>
            <a:off x="4845378" y="2509102"/>
            <a:ext cx="1791093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sr-Latn-RS" dirty="0"/>
              <a:t>Misija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9B41A0-3D98-2E1F-5706-6C517C58A616}"/>
              </a:ext>
            </a:extLst>
          </p:cNvPr>
          <p:cNvSpPr txBox="1"/>
          <p:nvPr/>
        </p:nvSpPr>
        <p:spPr>
          <a:xfrm>
            <a:off x="4845377" y="3123416"/>
            <a:ext cx="1791093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sr-Latn-RS" dirty="0"/>
              <a:t>Ciljevi učinka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860DD3-6635-B536-00F0-F50F25CEEF1F}"/>
              </a:ext>
            </a:extLst>
          </p:cNvPr>
          <p:cNvSpPr txBox="1"/>
          <p:nvPr/>
        </p:nvSpPr>
        <p:spPr>
          <a:xfrm>
            <a:off x="4845376" y="4167378"/>
            <a:ext cx="1791093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sr-Latn-RS" dirty="0"/>
              <a:t>Akcioni programi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346047-E52B-B6F3-52CC-6E5FE2016B3E}"/>
              </a:ext>
            </a:extLst>
          </p:cNvPr>
          <p:cNvSpPr txBox="1"/>
          <p:nvPr/>
        </p:nvSpPr>
        <p:spPr>
          <a:xfrm>
            <a:off x="4845376" y="4751309"/>
            <a:ext cx="1791093" cy="92333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sr-Latn-RS" dirty="0"/>
              <a:t>Odluka o posvećivanju sredstava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5B4AC01-B062-22CE-7A91-D0E9FBC1832F}"/>
              </a:ext>
            </a:extLst>
          </p:cNvPr>
          <p:cNvSpPr txBox="1"/>
          <p:nvPr/>
        </p:nvSpPr>
        <p:spPr>
          <a:xfrm>
            <a:off x="4845375" y="5889238"/>
            <a:ext cx="1791093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sr-Latn-RS" dirty="0"/>
              <a:t>Budžeti i prognoze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B21036D-22D5-40C5-4446-D8905BE51A93}"/>
              </a:ext>
            </a:extLst>
          </p:cNvPr>
          <p:cNvSpPr txBox="1"/>
          <p:nvPr/>
        </p:nvSpPr>
        <p:spPr>
          <a:xfrm>
            <a:off x="2460397" y="3628633"/>
            <a:ext cx="2047188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sr-Latn-RS" dirty="0"/>
              <a:t>Strategiijski fokus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131304B-01E0-7FE4-1326-18363BD6C2F1}"/>
              </a:ext>
            </a:extLst>
          </p:cNvPr>
          <p:cNvSpPr txBox="1"/>
          <p:nvPr/>
        </p:nvSpPr>
        <p:spPr>
          <a:xfrm>
            <a:off x="7015115" y="3628633"/>
            <a:ext cx="2047188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sr-Latn-RS" dirty="0"/>
              <a:t>Pozicioniranje</a:t>
            </a:r>
          </a:p>
        </p:txBody>
      </p:sp>
      <p:cxnSp>
        <p:nvCxnSpPr>
          <p:cNvPr id="13" name="Connector: Elbow 12">
            <a:extLst>
              <a:ext uri="{FF2B5EF4-FFF2-40B4-BE49-F238E27FC236}">
                <a16:creationId xmlns:a16="http://schemas.microsoft.com/office/drawing/2014/main" id="{54F7ABC8-05A8-BD6F-7DCC-6A1B3DDC9173}"/>
              </a:ext>
            </a:extLst>
          </p:cNvPr>
          <p:cNvCxnSpPr>
            <a:stCxn id="6" idx="3"/>
            <a:endCxn id="11" idx="0"/>
          </p:cNvCxnSpPr>
          <p:nvPr/>
        </p:nvCxnSpPr>
        <p:spPr>
          <a:xfrm>
            <a:off x="6636470" y="3308082"/>
            <a:ext cx="1402239" cy="320551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or: Elbow 13">
            <a:extLst>
              <a:ext uri="{FF2B5EF4-FFF2-40B4-BE49-F238E27FC236}">
                <a16:creationId xmlns:a16="http://schemas.microsoft.com/office/drawing/2014/main" id="{59BDFD20-BA98-0685-7F2D-79696344EC61}"/>
              </a:ext>
            </a:extLst>
          </p:cNvPr>
          <p:cNvCxnSpPr>
            <a:cxnSpLocks/>
            <a:stCxn id="11" idx="2"/>
          </p:cNvCxnSpPr>
          <p:nvPr/>
        </p:nvCxnSpPr>
        <p:spPr>
          <a:xfrm rot="5400000">
            <a:off x="7160550" y="3473884"/>
            <a:ext cx="354079" cy="1402241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or: Elbow 16">
            <a:extLst>
              <a:ext uri="{FF2B5EF4-FFF2-40B4-BE49-F238E27FC236}">
                <a16:creationId xmlns:a16="http://schemas.microsoft.com/office/drawing/2014/main" id="{05540DD1-AC68-45BF-2AAE-4C879A821C87}"/>
              </a:ext>
            </a:extLst>
          </p:cNvPr>
          <p:cNvCxnSpPr>
            <a:cxnSpLocks/>
            <a:stCxn id="7" idx="1"/>
            <a:endCxn id="10" idx="2"/>
          </p:cNvCxnSpPr>
          <p:nvPr/>
        </p:nvCxnSpPr>
        <p:spPr>
          <a:xfrm rot="10800000">
            <a:off x="3483992" y="3997966"/>
            <a:ext cx="1361385" cy="354079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or: Elbow 19">
            <a:extLst>
              <a:ext uri="{FF2B5EF4-FFF2-40B4-BE49-F238E27FC236}">
                <a16:creationId xmlns:a16="http://schemas.microsoft.com/office/drawing/2014/main" id="{CC604C94-93F1-433F-66D2-EB20E0C6F9D6}"/>
              </a:ext>
            </a:extLst>
          </p:cNvPr>
          <p:cNvCxnSpPr>
            <a:cxnSpLocks/>
            <a:stCxn id="6" idx="1"/>
            <a:endCxn id="10" idx="0"/>
          </p:cNvCxnSpPr>
          <p:nvPr/>
        </p:nvCxnSpPr>
        <p:spPr>
          <a:xfrm rot="10800000" flipV="1">
            <a:off x="3483991" y="3308081"/>
            <a:ext cx="1361386" cy="320551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46C693D-7CAA-6405-8A2E-12E3F193FD40}"/>
              </a:ext>
            </a:extLst>
          </p:cNvPr>
          <p:cNvCxnSpPr>
            <a:stCxn id="4" idx="2"/>
            <a:endCxn id="5" idx="0"/>
          </p:cNvCxnSpPr>
          <p:nvPr/>
        </p:nvCxnSpPr>
        <p:spPr>
          <a:xfrm>
            <a:off x="5740925" y="2264120"/>
            <a:ext cx="0" cy="2449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C1AE13D-F17F-5C52-E612-550BA3B5966C}"/>
              </a:ext>
            </a:extLst>
          </p:cNvPr>
          <p:cNvCxnSpPr/>
          <p:nvPr/>
        </p:nvCxnSpPr>
        <p:spPr>
          <a:xfrm>
            <a:off x="5733067" y="2878434"/>
            <a:ext cx="0" cy="2449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D85CF13-0BF8-512F-A725-3711B350D98E}"/>
              </a:ext>
            </a:extLst>
          </p:cNvPr>
          <p:cNvCxnSpPr/>
          <p:nvPr/>
        </p:nvCxnSpPr>
        <p:spPr>
          <a:xfrm>
            <a:off x="5733067" y="4536710"/>
            <a:ext cx="0" cy="2449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AAFD283-2D79-534D-EF9E-42854337B3E4}"/>
              </a:ext>
            </a:extLst>
          </p:cNvPr>
          <p:cNvCxnSpPr/>
          <p:nvPr/>
        </p:nvCxnSpPr>
        <p:spPr>
          <a:xfrm>
            <a:off x="5726781" y="5674639"/>
            <a:ext cx="0" cy="2449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3BC5E65D-1F2B-D85F-2B6E-4F3F8240E69C}"/>
              </a:ext>
            </a:extLst>
          </p:cNvPr>
          <p:cNvCxnSpPr/>
          <p:nvPr/>
        </p:nvCxnSpPr>
        <p:spPr>
          <a:xfrm>
            <a:off x="1272619" y="1894788"/>
            <a:ext cx="0" cy="104396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AA367BF8-37D3-B873-8619-B9D1CB903CB6}"/>
              </a:ext>
            </a:extLst>
          </p:cNvPr>
          <p:cNvCxnSpPr>
            <a:cxnSpLocks/>
          </p:cNvCxnSpPr>
          <p:nvPr/>
        </p:nvCxnSpPr>
        <p:spPr>
          <a:xfrm>
            <a:off x="1272619" y="3131042"/>
            <a:ext cx="0" cy="293039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B0CD5998-7B7B-3D8A-D2C5-F6B6A7225DD6}"/>
              </a:ext>
            </a:extLst>
          </p:cNvPr>
          <p:cNvSpPr txBox="1"/>
          <p:nvPr/>
        </p:nvSpPr>
        <p:spPr>
          <a:xfrm>
            <a:off x="1555422" y="2158738"/>
            <a:ext cx="15177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/>
              <a:t>Kontekstualni fokus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96C39BD-DD6D-65B3-D36A-3292981A1D9A}"/>
              </a:ext>
            </a:extLst>
          </p:cNvPr>
          <p:cNvSpPr txBox="1"/>
          <p:nvPr/>
        </p:nvSpPr>
        <p:spPr>
          <a:xfrm>
            <a:off x="1396347" y="5007129"/>
            <a:ext cx="1963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/>
              <a:t>Strategija ključnih kupaca</a:t>
            </a:r>
          </a:p>
        </p:txBody>
      </p:sp>
    </p:spTree>
    <p:extLst>
      <p:ext uri="{BB962C8B-B14F-4D97-AF65-F5344CB8AC3E}">
        <p14:creationId xmlns:p14="http://schemas.microsoft.com/office/powerpoint/2010/main" val="32710864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FF1F6-EA5D-3287-EA90-59D3D5E1C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ORGANIZOVANJE U FUNKCIJI POSEBNOG TRETMANA KLJUČNIH KUPACA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CC7E5D-72E5-00DE-C4B7-9ED3604B51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366128"/>
            <a:ext cx="10058400" cy="3502966"/>
          </a:xfrm>
        </p:spPr>
        <p:txBody>
          <a:bodyPr/>
          <a:lstStyle/>
          <a:p>
            <a:pPr algn="ctr"/>
            <a:r>
              <a:rPr lang="sr-Latn-RS" b="1" dirty="0"/>
              <a:t>Izbor organizacione strukture za implementaciju strategije menadžmenta ključnih kupaca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28C21E-5041-91E0-54FF-588D8F55FAA8}"/>
              </a:ext>
            </a:extLst>
          </p:cNvPr>
          <p:cNvSpPr txBox="1"/>
          <p:nvPr/>
        </p:nvSpPr>
        <p:spPr>
          <a:xfrm>
            <a:off x="1706252" y="3808429"/>
            <a:ext cx="3044857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r-Latn-RS" dirty="0"/>
              <a:t>Centralizovana organizacija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6BCAFB-D465-F732-2CCB-1B0CD989D951}"/>
              </a:ext>
            </a:extLst>
          </p:cNvPr>
          <p:cNvSpPr txBox="1"/>
          <p:nvPr/>
        </p:nvSpPr>
        <p:spPr>
          <a:xfrm>
            <a:off x="6581481" y="3808429"/>
            <a:ext cx="3044857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r-Latn-RS" dirty="0"/>
              <a:t>Decentralizovana organizacija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1B5CEEE-A48D-03FF-69BF-FC5CF4BEE0C8}"/>
              </a:ext>
            </a:extLst>
          </p:cNvPr>
          <p:cNvCxnSpPr>
            <a:cxnSpLocks/>
            <a:endCxn id="4" idx="0"/>
          </p:cNvCxnSpPr>
          <p:nvPr/>
        </p:nvCxnSpPr>
        <p:spPr>
          <a:xfrm flipH="1">
            <a:off x="3228681" y="2733773"/>
            <a:ext cx="1437587" cy="10746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6B89EFA-8293-2A8E-B39C-51E2CFE0EC5E}"/>
              </a:ext>
            </a:extLst>
          </p:cNvPr>
          <p:cNvCxnSpPr>
            <a:cxnSpLocks/>
            <a:endCxn id="5" idx="0"/>
          </p:cNvCxnSpPr>
          <p:nvPr/>
        </p:nvCxnSpPr>
        <p:spPr>
          <a:xfrm>
            <a:off x="6882510" y="2733773"/>
            <a:ext cx="1221400" cy="10746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5325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E116A-B00F-00E6-12D2-4E7DB6C5C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ORGANIZOVANJE U FUNKCIJI POSEBNOG TRETMANA KLJUČNIH KUPACA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2BAB77-F544-3050-50D8-FF32CA0957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Prilikom</a:t>
            </a:r>
            <a:r>
              <a:rPr lang="en-US" dirty="0"/>
              <a:t> </a:t>
            </a:r>
            <a:r>
              <a:rPr lang="en-US" dirty="0" err="1"/>
              <a:t>dono</a:t>
            </a:r>
            <a:r>
              <a:rPr lang="sr-Latn-RS" dirty="0"/>
              <a:t>šenja odluke o organizaciji u funkciji menadžmenta ključnih kupaca treba voditi računa o procesu centralizacije nabavki na nivou centrale kupca. </a:t>
            </a:r>
          </a:p>
          <a:p>
            <a:r>
              <a:rPr lang="sr-Latn-RS" dirty="0"/>
              <a:t>Većina kompanija menadžment ključnih kupaca vidi kao deo funkcije marketinga prodaje, tako organizacija može biti podređena: </a:t>
            </a:r>
          </a:p>
          <a:p>
            <a:pPr marL="457200" indent="-457200">
              <a:buFont typeface="+mj-lt"/>
              <a:buAutoNum type="alphaLcParenR"/>
            </a:pPr>
            <a:r>
              <a:rPr lang="sr-Latn-RS" dirty="0"/>
              <a:t>Prodaji</a:t>
            </a:r>
          </a:p>
          <a:p>
            <a:pPr marL="457200" indent="-457200">
              <a:buFont typeface="+mj-lt"/>
              <a:buAutoNum type="alphaLcParenR"/>
            </a:pPr>
            <a:r>
              <a:rPr lang="sr-Latn-RS" dirty="0"/>
              <a:t>Marketing menadžmentu</a:t>
            </a:r>
          </a:p>
          <a:p>
            <a:pPr marL="457200" indent="-457200">
              <a:buFont typeface="+mj-lt"/>
              <a:buAutoNum type="alphaLcParenR"/>
            </a:pPr>
            <a:r>
              <a:rPr lang="sr-Latn-RS" dirty="0"/>
              <a:t>Izvršnom menadžmentu kompanije</a:t>
            </a:r>
          </a:p>
          <a:p>
            <a:pPr marL="0" indent="0">
              <a:buNone/>
            </a:pPr>
            <a:r>
              <a:rPr lang="sr-Latn-RS" dirty="0"/>
              <a:t>Lociranje menadženta ključnih kupaca u kompaniji odražava odnos prema menadžmentu ključnih kupaca i prirodi tržišta na kome posluje dobavljač. Npr. Pogodbenom tržištu odgovara da menadžeri ključnih kupaca budu podređeni menadžerima prodaje.  </a:t>
            </a:r>
          </a:p>
        </p:txBody>
      </p:sp>
    </p:spTree>
    <p:extLst>
      <p:ext uri="{BB962C8B-B14F-4D97-AF65-F5344CB8AC3E}">
        <p14:creationId xmlns:p14="http://schemas.microsoft.com/office/powerpoint/2010/main" val="15934969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56849-B191-144F-3C3A-DD12DD7B14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2AFEA8-73B4-86CE-89B7-0C4E0C211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ORGANIZOVANJE U FUNKCIJI POSEBNOG TRETMANA KLJUČNIH KUPACA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09150A-5A73-104B-8CFA-8D7EBB81B4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7280" y="2550602"/>
            <a:ext cx="4937760" cy="736282"/>
          </a:xfrm>
        </p:spPr>
        <p:txBody>
          <a:bodyPr/>
          <a:lstStyle/>
          <a:p>
            <a:r>
              <a:rPr lang="sr-Latn-RS" b="1" dirty="0"/>
              <a:t>1. Matični pristup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4E0B5C-7699-3BEF-98F7-0ED74350CE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7280" y="3429000"/>
            <a:ext cx="4937760" cy="2531534"/>
          </a:xfrm>
        </p:spPr>
        <p:txBody>
          <a:bodyPr>
            <a:normAutofit/>
          </a:bodyPr>
          <a:lstStyle/>
          <a:p>
            <a:r>
              <a:rPr lang="sr-Latn-RS" dirty="0"/>
              <a:t>– veći deo operativne komunikacije sa kupcem ostaje na nivou lokalnih prodajnih predstavnika.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AE9B9A-3D55-96B1-0CF9-D26FC78763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6000" y="2541786"/>
            <a:ext cx="4937760" cy="736282"/>
          </a:xfrm>
        </p:spPr>
        <p:txBody>
          <a:bodyPr/>
          <a:lstStyle/>
          <a:p>
            <a:r>
              <a:rPr lang="sr-Latn-RS" b="1" dirty="0"/>
              <a:t>2. Pristup izdvojene organizacione jedinice za ključne kupce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EB7E02-A7AF-56E9-F66F-19F4E129CC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7920" y="3429000"/>
            <a:ext cx="4937760" cy="2531534"/>
          </a:xfrm>
        </p:spPr>
        <p:txBody>
          <a:bodyPr>
            <a:normAutofit/>
          </a:bodyPr>
          <a:lstStyle/>
          <a:p>
            <a:r>
              <a:rPr lang="sr-Latn-RS" dirty="0"/>
              <a:t>– postojanje posebnog dela organizacije u okviru radi više menadžera ključnih kupaca i prodajna slila koja deluje na terenu. </a:t>
            </a:r>
          </a:p>
          <a:p>
            <a:endParaRPr lang="sr-Latn-R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5CCE98B-EE15-18A4-2A7B-DCCD058825DF}"/>
              </a:ext>
            </a:extLst>
          </p:cNvPr>
          <p:cNvSpPr txBox="1"/>
          <p:nvPr/>
        </p:nvSpPr>
        <p:spPr>
          <a:xfrm>
            <a:off x="1092252" y="1812000"/>
            <a:ext cx="102381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r-Latn-RS" dirty="0"/>
              <a:t>Dobavljači koji su posvećeni menadžemntu ključnih kupaca odlikuju se prilagođenijom organizacionom komponentom, čija su načešća dva pojavna oblika: </a:t>
            </a:r>
          </a:p>
        </p:txBody>
      </p:sp>
    </p:spTree>
    <p:extLst>
      <p:ext uri="{BB962C8B-B14F-4D97-AF65-F5344CB8AC3E}">
        <p14:creationId xmlns:p14="http://schemas.microsoft.com/office/powerpoint/2010/main" val="15849965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0FFFB-DAFF-5901-B829-A8AB503F0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E9571-7C63-F11A-88DE-0FCD72346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ORGANIZOVANJE U FUNKCIJI POSEBNOG TRETMANA KLJUČNIH KUPACA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0D632B41-344C-8EED-02CF-4D13679CF4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r-Latn-RS" dirty="0"/>
              <a:t>Važan posao predstavlja i precizno </a:t>
            </a:r>
            <a:r>
              <a:rPr lang="sr-Latn-RS" b="1" dirty="0"/>
              <a:t>identifikovanje uloga i odgovornosti </a:t>
            </a:r>
            <a:r>
              <a:rPr lang="sr-Latn-RS" dirty="0"/>
              <a:t>ključnih osoba za realizaciju menadžmenta ključnih kupaca: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sr-Latn-RS" dirty="0"/>
              <a:t>Korporativni menadžment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sr-Latn-RS" dirty="0"/>
              <a:t>Direktor ključnih kupaca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sr-Latn-RS" dirty="0"/>
              <a:t>Menadžeri ključnih kupaca </a:t>
            </a:r>
          </a:p>
          <a:p>
            <a:pPr marL="0" indent="0">
              <a:buNone/>
            </a:pPr>
            <a:r>
              <a:rPr lang="sr-Latn-RS" dirty="0"/>
              <a:t>Sve više kompanija menadžment ključnih kupaca locira </a:t>
            </a:r>
            <a:r>
              <a:rPr lang="sr-Latn-RS" b="1" dirty="0"/>
              <a:t>bliže top menadžemtnu kompanije</a:t>
            </a:r>
            <a:r>
              <a:rPr lang="sr-Latn-R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4874426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F0B85-AF70-CE37-E206-A33568E8F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Unilever rešenje za uravnotežen pristup kupcima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51F246A-D3D2-C81A-FFF8-7587D679D2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96721" y="1846263"/>
            <a:ext cx="4058884" cy="4022725"/>
          </a:xfrm>
        </p:spPr>
      </p:pic>
    </p:spTree>
    <p:extLst>
      <p:ext uri="{BB962C8B-B14F-4D97-AF65-F5344CB8AC3E}">
        <p14:creationId xmlns:p14="http://schemas.microsoft.com/office/powerpoint/2010/main" val="39266819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5F50D-A7D4-2721-FAD7-781CA719E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OSNOVNE FUNKCIJE PODRŠKE U MENADŽMENTU KLJUČNIH KUPACA </a:t>
            </a:r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id="{2BBE5A28-FD4B-C2B0-630F-DE94A18886AE}"/>
              </a:ext>
            </a:extLst>
          </p:cNvPr>
          <p:cNvSpPr/>
          <p:nvPr/>
        </p:nvSpPr>
        <p:spPr>
          <a:xfrm>
            <a:off x="1299698" y="1847656"/>
            <a:ext cx="4930219" cy="4345756"/>
          </a:xfrm>
          <a:prstGeom prst="rt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CFC8061-7724-3E47-A635-B179588DC695}"/>
              </a:ext>
            </a:extLst>
          </p:cNvPr>
          <p:cNvSpPr txBox="1"/>
          <p:nvPr/>
        </p:nvSpPr>
        <p:spPr>
          <a:xfrm>
            <a:off x="1410878" y="2308045"/>
            <a:ext cx="19085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dirty="0"/>
              <a:t>Menadžer prodaje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C3DFA96-0159-1267-A52B-2E9F695656B6}"/>
              </a:ext>
            </a:extLst>
          </p:cNvPr>
          <p:cNvSpPr txBox="1"/>
          <p:nvPr/>
        </p:nvSpPr>
        <p:spPr>
          <a:xfrm>
            <a:off x="1553851" y="3028725"/>
            <a:ext cx="635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dirty="0"/>
              <a:t>KAM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A5BE84F-B197-C0AF-81D9-1544205251F9}"/>
              </a:ext>
            </a:extLst>
          </p:cNvPr>
          <p:cNvSpPr txBox="1"/>
          <p:nvPr/>
        </p:nvSpPr>
        <p:spPr>
          <a:xfrm>
            <a:off x="2969323" y="2932415"/>
            <a:ext cx="177606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sr-Latn-RS" sz="1400" dirty="0"/>
              <a:t>Menadžer projekta ili </a:t>
            </a:r>
          </a:p>
          <a:p>
            <a:pPr algn="r"/>
            <a:r>
              <a:rPr lang="sr-Latn-RS" sz="1400" dirty="0"/>
              <a:t>menadžer ključnih </a:t>
            </a:r>
          </a:p>
          <a:p>
            <a:pPr algn="r"/>
            <a:r>
              <a:rPr lang="sr-Latn-RS" sz="1400" dirty="0"/>
              <a:t>kupaca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8B423F0-7932-A8E9-77BE-9926BBD11A40}"/>
              </a:ext>
            </a:extLst>
          </p:cNvPr>
          <p:cNvSpPr/>
          <p:nvPr/>
        </p:nvSpPr>
        <p:spPr>
          <a:xfrm>
            <a:off x="1410878" y="2787673"/>
            <a:ext cx="3679596" cy="105846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067D12E-631B-2955-8A82-9317F2A482EE}"/>
              </a:ext>
            </a:extLst>
          </p:cNvPr>
          <p:cNvSpPr txBox="1"/>
          <p:nvPr/>
        </p:nvSpPr>
        <p:spPr>
          <a:xfrm>
            <a:off x="1410878" y="4087188"/>
            <a:ext cx="27033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1200" dirty="0"/>
              <a:t>- KAM asisten</a:t>
            </a:r>
          </a:p>
          <a:p>
            <a:r>
              <a:rPr lang="sr-Latn-RS" sz="1200" dirty="0"/>
              <a:t>- Brend menadžer / menadžer kategorije</a:t>
            </a:r>
          </a:p>
          <a:p>
            <a:r>
              <a:rPr lang="sr-Latn-RS" sz="1200" dirty="0"/>
              <a:t>- Komercijalista</a:t>
            </a:r>
          </a:p>
          <a:p>
            <a:endParaRPr lang="sr-Latn-RS" sz="1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549F32D-9F85-8F34-FD85-E95774638211}"/>
              </a:ext>
            </a:extLst>
          </p:cNvPr>
          <p:cNvSpPr txBox="1"/>
          <p:nvPr/>
        </p:nvSpPr>
        <p:spPr>
          <a:xfrm>
            <a:off x="1410878" y="5011514"/>
            <a:ext cx="158703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sr-Latn-RS" sz="1200" dirty="0"/>
              <a:t>Analitika</a:t>
            </a:r>
          </a:p>
          <a:p>
            <a:pPr marL="171450" indent="-171450">
              <a:buFontTx/>
              <a:buChar char="-"/>
            </a:pPr>
            <a:r>
              <a:rPr lang="sr-Latn-RS" sz="1200" dirty="0"/>
              <a:t>Marketing/finanisje</a:t>
            </a:r>
          </a:p>
          <a:p>
            <a:pPr marL="171450" indent="-171450">
              <a:buFontTx/>
              <a:buChar char="-"/>
            </a:pPr>
            <a:r>
              <a:rPr lang="sr-Latn-RS" sz="1200" dirty="0"/>
              <a:t>Logistika</a:t>
            </a:r>
          </a:p>
          <a:p>
            <a:pPr marL="171450" indent="-171450">
              <a:buFontTx/>
              <a:buChar char="-"/>
            </a:pPr>
            <a:r>
              <a:rPr lang="sr-Latn-RS" sz="1200" dirty="0"/>
              <a:t>Tehnolog</a:t>
            </a:r>
          </a:p>
          <a:p>
            <a:pPr marL="171450" indent="-171450">
              <a:buFontTx/>
              <a:buChar char="-"/>
            </a:pPr>
            <a:r>
              <a:rPr lang="sr-Latn-RS" sz="1200" dirty="0"/>
              <a:t>IT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E0E119F-A7D7-8928-34B3-1B3CA6440E86}"/>
              </a:ext>
            </a:extLst>
          </p:cNvPr>
          <p:cNvCxnSpPr>
            <a:stCxn id="8" idx="1"/>
            <a:endCxn id="8" idx="5"/>
          </p:cNvCxnSpPr>
          <p:nvPr/>
        </p:nvCxnSpPr>
        <p:spPr>
          <a:xfrm>
            <a:off x="1299698" y="4020534"/>
            <a:ext cx="24651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E3265AF-209D-ECC9-3DAF-1533223C4C92}"/>
              </a:ext>
            </a:extLst>
          </p:cNvPr>
          <p:cNvCxnSpPr>
            <a:cxnSpLocks/>
          </p:cNvCxnSpPr>
          <p:nvPr/>
        </p:nvCxnSpPr>
        <p:spPr>
          <a:xfrm>
            <a:off x="1301461" y="4918185"/>
            <a:ext cx="344392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F0BA1AE-6160-08AC-FA3D-A40F60F67AAF}"/>
              </a:ext>
            </a:extLst>
          </p:cNvPr>
          <p:cNvCxnSpPr>
            <a:cxnSpLocks/>
          </p:cNvCxnSpPr>
          <p:nvPr/>
        </p:nvCxnSpPr>
        <p:spPr>
          <a:xfrm>
            <a:off x="1335408" y="2677377"/>
            <a:ext cx="86898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82A0A195-A290-AAFF-415E-D21E4D236122}"/>
              </a:ext>
            </a:extLst>
          </p:cNvPr>
          <p:cNvSpPr txBox="1"/>
          <p:nvPr/>
        </p:nvSpPr>
        <p:spPr>
          <a:xfrm>
            <a:off x="7375023" y="2736861"/>
            <a:ext cx="1847654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sr-Latn-RS" dirty="0"/>
              <a:t>Prodajne funkcije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5F5DEDA-767B-62B2-A167-16AC28F632B5}"/>
              </a:ext>
            </a:extLst>
          </p:cNvPr>
          <p:cNvSpPr txBox="1"/>
          <p:nvPr/>
        </p:nvSpPr>
        <p:spPr>
          <a:xfrm>
            <a:off x="7382768" y="4909739"/>
            <a:ext cx="1847654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sr-Latn-RS" dirty="0"/>
              <a:t>KAM podrška</a:t>
            </a:r>
          </a:p>
        </p:txBody>
      </p:sp>
      <p:sp>
        <p:nvSpPr>
          <p:cNvPr id="25" name="Right Brace 24">
            <a:extLst>
              <a:ext uri="{FF2B5EF4-FFF2-40B4-BE49-F238E27FC236}">
                <a16:creationId xmlns:a16="http://schemas.microsoft.com/office/drawing/2014/main" id="{35B37ED4-83C1-1B55-16D4-113646281E28}"/>
              </a:ext>
            </a:extLst>
          </p:cNvPr>
          <p:cNvSpPr/>
          <p:nvPr/>
        </p:nvSpPr>
        <p:spPr>
          <a:xfrm>
            <a:off x="6532779" y="1835088"/>
            <a:ext cx="547125" cy="217287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26" name="Right Brace 25">
            <a:extLst>
              <a:ext uri="{FF2B5EF4-FFF2-40B4-BE49-F238E27FC236}">
                <a16:creationId xmlns:a16="http://schemas.microsoft.com/office/drawing/2014/main" id="{2E8C5324-36F6-A69E-9F9D-00DCEDE8B520}"/>
              </a:ext>
            </a:extLst>
          </p:cNvPr>
          <p:cNvSpPr/>
          <p:nvPr/>
        </p:nvSpPr>
        <p:spPr>
          <a:xfrm>
            <a:off x="6532780" y="4007966"/>
            <a:ext cx="547125" cy="217287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2684748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A298A-2306-CC40-6DE0-8FA585B69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OSNOVNE KAM POZUICIJE I ZADACI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7BE1E9-7918-410B-B766-B2C03FE4D565}"/>
              </a:ext>
            </a:extLst>
          </p:cNvPr>
          <p:cNvSpPr txBox="1"/>
          <p:nvPr/>
        </p:nvSpPr>
        <p:spPr>
          <a:xfrm>
            <a:off x="1027521" y="2149309"/>
            <a:ext cx="2121031" cy="369332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algn="ctr"/>
            <a:r>
              <a:rPr lang="sr-Latn-RS" dirty="0"/>
              <a:t>Menadžer prodaje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2240B6-0578-7D14-716F-808C9D4E5EC8}"/>
              </a:ext>
            </a:extLst>
          </p:cNvPr>
          <p:cNvSpPr txBox="1"/>
          <p:nvPr/>
        </p:nvSpPr>
        <p:spPr>
          <a:xfrm>
            <a:off x="1027521" y="2859048"/>
            <a:ext cx="2121031" cy="646331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algn="ctr"/>
            <a:r>
              <a:rPr lang="sr-Latn-RS" dirty="0"/>
              <a:t>Menadžer ključnih kupaca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DF5A87-40C5-8F0F-30EC-5A0B973FC6D7}"/>
              </a:ext>
            </a:extLst>
          </p:cNvPr>
          <p:cNvSpPr txBox="1"/>
          <p:nvPr/>
        </p:nvSpPr>
        <p:spPr>
          <a:xfrm>
            <a:off x="1027521" y="4063325"/>
            <a:ext cx="2121031" cy="923330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algn="ctr"/>
            <a:r>
              <a:rPr lang="sr-Latn-RS" dirty="0"/>
              <a:t>Menadžer kanala/kategorije proizvoda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CFBA67-8701-73AD-8484-9CC954B374BA}"/>
              </a:ext>
            </a:extLst>
          </p:cNvPr>
          <p:cNvSpPr txBox="1"/>
          <p:nvPr/>
        </p:nvSpPr>
        <p:spPr>
          <a:xfrm>
            <a:off x="1027520" y="5452268"/>
            <a:ext cx="2121031" cy="369332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algn="ctr"/>
            <a:r>
              <a:rPr lang="sr-Latn-RS" dirty="0"/>
              <a:t>Komercijalista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EC3481B-73F9-B802-0D91-5F4BE62D1EFE}"/>
              </a:ext>
            </a:extLst>
          </p:cNvPr>
          <p:cNvSpPr txBox="1"/>
          <p:nvPr/>
        </p:nvSpPr>
        <p:spPr>
          <a:xfrm>
            <a:off x="1027520" y="1724137"/>
            <a:ext cx="212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dirty="0"/>
              <a:t>Pozicija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F499D03-D11D-500A-F8B2-C2F6A43E097B}"/>
              </a:ext>
            </a:extLst>
          </p:cNvPr>
          <p:cNvSpPr txBox="1"/>
          <p:nvPr/>
        </p:nvSpPr>
        <p:spPr>
          <a:xfrm>
            <a:off x="3517767" y="2149309"/>
            <a:ext cx="2121031" cy="369332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algn="ctr"/>
            <a:r>
              <a:rPr lang="sr-Latn-RS" dirty="0"/>
              <a:t>Strategija prodaje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1B11EEE-62F7-22E1-CA85-F75266A179DC}"/>
              </a:ext>
            </a:extLst>
          </p:cNvPr>
          <p:cNvSpPr txBox="1"/>
          <p:nvPr/>
        </p:nvSpPr>
        <p:spPr>
          <a:xfrm>
            <a:off x="3517768" y="2859048"/>
            <a:ext cx="2121031" cy="646331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algn="ctr"/>
            <a:r>
              <a:rPr lang="sr-Latn-RS" sz="1200" dirty="0"/>
              <a:t>Menadžment kupaca – odgovarajućih poslovnih rezultata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62B3E7D-55DE-4AB9-A97F-4F83C9C3732A}"/>
              </a:ext>
            </a:extLst>
          </p:cNvPr>
          <p:cNvSpPr txBox="1"/>
          <p:nvPr/>
        </p:nvSpPr>
        <p:spPr>
          <a:xfrm>
            <a:off x="3517768" y="4063325"/>
            <a:ext cx="2121031" cy="646331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algn="ctr"/>
            <a:r>
              <a:rPr lang="sr-Latn-RS" dirty="0"/>
              <a:t>Planovi i strategije kanala kategorije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64E4A41-3763-722B-87A6-F9A5068BC5DF}"/>
              </a:ext>
            </a:extLst>
          </p:cNvPr>
          <p:cNvSpPr txBox="1"/>
          <p:nvPr/>
        </p:nvSpPr>
        <p:spPr>
          <a:xfrm>
            <a:off x="3517767" y="5452268"/>
            <a:ext cx="2121031" cy="369332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algn="ctr"/>
            <a:r>
              <a:rPr lang="sr-Latn-RS" dirty="0"/>
              <a:t>Rute i narudžbine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EDC3CE3-AFED-9C45-7F65-299DEE3ED5A0}"/>
              </a:ext>
            </a:extLst>
          </p:cNvPr>
          <p:cNvSpPr txBox="1"/>
          <p:nvPr/>
        </p:nvSpPr>
        <p:spPr>
          <a:xfrm>
            <a:off x="3517767" y="1724137"/>
            <a:ext cx="212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dirty="0"/>
              <a:t>Odgovornost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CE4F093-1980-23F2-DBAA-D548D12B4E29}"/>
              </a:ext>
            </a:extLst>
          </p:cNvPr>
          <p:cNvSpPr txBox="1"/>
          <p:nvPr/>
        </p:nvSpPr>
        <p:spPr>
          <a:xfrm>
            <a:off x="6553203" y="2149309"/>
            <a:ext cx="4523292" cy="461665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sz="1200" dirty="0"/>
              <a:t>Poslovni plan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sz="1200" dirty="0"/>
              <a:t>Praćenje ključnih indikatora posla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91F538C-17B3-230C-6D92-98A08CE0DFA7}"/>
              </a:ext>
            </a:extLst>
          </p:cNvPr>
          <p:cNvSpPr txBox="1"/>
          <p:nvPr/>
        </p:nvSpPr>
        <p:spPr>
          <a:xfrm>
            <a:off x="6553204" y="2859048"/>
            <a:ext cx="4523291" cy="830997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sr-Latn-RS" sz="1200" dirty="0"/>
              <a:t>Razvija plan kupaca/menadžment kategorije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r-Latn-RS" sz="1200" dirty="0"/>
              <a:t>Prati realizaciju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r-Latn-RS" sz="1200" dirty="0"/>
              <a:t>Prati rezultate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r-Latn-RS" sz="1200" dirty="0"/>
              <a:t>Razvija posao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8D67673-45E1-697E-8A85-10E73ABA42BD}"/>
              </a:ext>
            </a:extLst>
          </p:cNvPr>
          <p:cNvSpPr txBox="1"/>
          <p:nvPr/>
        </p:nvSpPr>
        <p:spPr>
          <a:xfrm>
            <a:off x="6553203" y="4063325"/>
            <a:ext cx="4523291" cy="1200329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sr-Latn-RS" sz="1200" dirty="0"/>
              <a:t>BTL marketing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r-Latn-RS" sz="1200" dirty="0"/>
              <a:t>Rast tržišta učešća kategorije/brenda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r-Latn-RS" sz="1200" dirty="0"/>
              <a:t>Ekspertiza kategorije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r-Latn-RS" sz="1200" dirty="0"/>
              <a:t>Razvoj kategorije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r-Latn-RS" sz="1200" dirty="0"/>
              <a:t>Balansiran brend portfolio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r-Latn-RS" sz="1200" dirty="0"/>
              <a:t>Uvođenje novih proizvoda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5A15CE5-7F42-1FF6-9B1F-26C554412BA3}"/>
              </a:ext>
            </a:extLst>
          </p:cNvPr>
          <p:cNvSpPr txBox="1"/>
          <p:nvPr/>
        </p:nvSpPr>
        <p:spPr>
          <a:xfrm>
            <a:off x="6553203" y="5452268"/>
            <a:ext cx="4523291" cy="830997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sr-Latn-RS" sz="1200" dirty="0"/>
              <a:t>Primena plana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r-Latn-RS" sz="1200" dirty="0"/>
              <a:t>Narudžbine, punjenje polica, novi programi...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r-Latn-RS" sz="1200" dirty="0"/>
              <a:t>Briga o opremi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r-Latn-RS" sz="1200" dirty="0"/>
              <a:t>Informacije sa terena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15F9229-E126-E173-AA4B-64F514CA7F8B}"/>
              </a:ext>
            </a:extLst>
          </p:cNvPr>
          <p:cNvSpPr txBox="1"/>
          <p:nvPr/>
        </p:nvSpPr>
        <p:spPr>
          <a:xfrm>
            <a:off x="6553203" y="1724137"/>
            <a:ext cx="212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dirty="0"/>
              <a:t>Radi...</a:t>
            </a:r>
          </a:p>
        </p:txBody>
      </p:sp>
    </p:spTree>
    <p:extLst>
      <p:ext uri="{BB962C8B-B14F-4D97-AF65-F5344CB8AC3E}">
        <p14:creationId xmlns:p14="http://schemas.microsoft.com/office/powerpoint/2010/main" val="35251638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EB190-D55C-939F-8F94-157DD1092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FUNKCIJE PODRŠKE U MENADŽMENTU KLJUČNIH KUPACA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148F7AA-CA60-EA23-F905-E43D391BD48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8158892"/>
              </p:ext>
            </p:extLst>
          </p:nvPr>
        </p:nvGraphicFramePr>
        <p:xfrm>
          <a:off x="1096963" y="1846263"/>
          <a:ext cx="1005840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7903">
                  <a:extLst>
                    <a:ext uri="{9D8B030D-6E8A-4147-A177-3AD203B41FA5}">
                      <a16:colId xmlns:a16="http://schemas.microsoft.com/office/drawing/2014/main" val="3882408237"/>
                    </a:ext>
                  </a:extLst>
                </a:gridCol>
                <a:gridCol w="6630497">
                  <a:extLst>
                    <a:ext uri="{9D8B030D-6E8A-4147-A177-3AD203B41FA5}">
                      <a16:colId xmlns:a16="http://schemas.microsoft.com/office/drawing/2014/main" val="38953045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sr-Latn-RS" b="1" dirty="0">
                          <a:solidFill>
                            <a:schemeClr val="tx1"/>
                          </a:solidFill>
                        </a:rPr>
                        <a:t>KAM na nivou korporacije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b="0" dirty="0">
                          <a:solidFill>
                            <a:schemeClr val="tx1"/>
                          </a:solidFill>
                        </a:rPr>
                        <a:t>Brend menadžment – planiranje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6682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sr-Latn-RS" b="1" dirty="0"/>
                        <a:t>Finansije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/>
                        <a:t>Razumevanje finansijskih izveštaja</a:t>
                      </a:r>
                    </a:p>
                    <a:p>
                      <a:r>
                        <a:rPr lang="sr-Latn-RS" dirty="0"/>
                        <a:t>Interpretacija finansijskih izveštaja</a:t>
                      </a:r>
                    </a:p>
                    <a:p>
                      <a:r>
                        <a:rPr lang="sr-Latn-RS" dirty="0"/>
                        <a:t>Upravljanje likvidnošću</a:t>
                      </a:r>
                    </a:p>
                    <a:p>
                      <a:r>
                        <a:rPr lang="sr-Latn-RS" dirty="0"/>
                        <a:t>Poslovno planiranje</a:t>
                      </a:r>
                    </a:p>
                    <a:p>
                      <a:r>
                        <a:rPr lang="sr-Latn-RS" dirty="0"/>
                        <a:t>Ocena kapitalnih ulaganja</a:t>
                      </a:r>
                    </a:p>
                    <a:p>
                      <a:r>
                        <a:rPr lang="sr-Latn-RS" dirty="0"/>
                        <a:t>Menadžment prihoda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6158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sr-Latn-RS" b="1" dirty="0"/>
                        <a:t>Ljudski resursi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/>
                        <a:t>Menadžment performasi</a:t>
                      </a:r>
                    </a:p>
                    <a:p>
                      <a:r>
                        <a:rPr lang="sr-Latn-RS" dirty="0"/>
                        <a:t>Razvoj sposobnosti zaposlenih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8318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sr-Latn-RS" b="1" dirty="0"/>
                        <a:t>Operacije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/>
                        <a:t>Proizvodnja/ nabavka od principala</a:t>
                      </a:r>
                    </a:p>
                    <a:p>
                      <a:r>
                        <a:rPr lang="sr-Latn-RS" dirty="0"/>
                        <a:t>Distribucija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5002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sr-Latn-RS" b="1" dirty="0"/>
                        <a:t>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/>
                        <a:t>Menadžemt IT tehnologija i sistema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6711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sr-Latn-RS" b="1" dirty="0"/>
                        <a:t>Pravna služba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/>
                        <a:t>Pravni saveti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375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92123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4D3BE-F9BA-D25A-56BA-D69F0CB14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NEOPHODNOST TIMSKOG RADA ZA MENADŽMENT KLJUČNIH KUPACA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0A8D78-C644-749E-5943-637819DF62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35553"/>
          </a:xfrm>
        </p:spPr>
        <p:txBody>
          <a:bodyPr/>
          <a:lstStyle/>
          <a:p>
            <a:r>
              <a:rPr lang="sr-Latn-RS" b="1" dirty="0"/>
              <a:t>Ključni prodajni tim </a:t>
            </a:r>
            <a:r>
              <a:rPr lang="sr-Latn-RS" dirty="0"/>
              <a:t>– timovi sačinjeni od članova organizacije zaduženih za određenog kupca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01F7525-FFBE-0546-C197-EB59E8067284}"/>
              </a:ext>
            </a:extLst>
          </p:cNvPr>
          <p:cNvSpPr txBox="1"/>
          <p:nvPr/>
        </p:nvSpPr>
        <p:spPr>
          <a:xfrm>
            <a:off x="1687398" y="2545236"/>
            <a:ext cx="2422689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sr-Latn-RS" dirty="0"/>
              <a:t>Ključni prodajni tim – podsticaj saradnje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A4A2DD-D465-075B-6F1F-16EABBE4C0B4}"/>
              </a:ext>
            </a:extLst>
          </p:cNvPr>
          <p:cNvSpPr txBox="1"/>
          <p:nvPr/>
        </p:nvSpPr>
        <p:spPr>
          <a:xfrm>
            <a:off x="953678" y="4253548"/>
            <a:ext cx="1516145" cy="1200329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sr-Latn-RS" dirty="0"/>
              <a:t>Važnost strategijskih partnerskih odnosa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1643C4-5158-79DA-2E80-2626C90BA021}"/>
              </a:ext>
            </a:extLst>
          </p:cNvPr>
          <p:cNvSpPr txBox="1"/>
          <p:nvPr/>
        </p:nvSpPr>
        <p:spPr>
          <a:xfrm>
            <a:off x="3217683" y="4530546"/>
            <a:ext cx="1655976" cy="646331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sr-Latn-RS" dirty="0"/>
              <a:t>Razvoj </a:t>
            </a:r>
          </a:p>
          <a:p>
            <a:pPr algn="ctr"/>
            <a:r>
              <a:rPr lang="sr-Latn-RS" dirty="0"/>
              <a:t>saradnje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309D65-0AB0-6F98-C920-4E7B642B58AA}"/>
              </a:ext>
            </a:extLst>
          </p:cNvPr>
          <p:cNvSpPr txBox="1"/>
          <p:nvPr/>
        </p:nvSpPr>
        <p:spPr>
          <a:xfrm>
            <a:off x="5462833" y="3884215"/>
            <a:ext cx="1655976" cy="646331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sr-Latn-RS" dirty="0"/>
              <a:t>Tržišna pozicija kupca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228E75-2F99-75F3-C93A-19AFFCC7B7FA}"/>
              </a:ext>
            </a:extLst>
          </p:cNvPr>
          <p:cNvSpPr txBox="1"/>
          <p:nvPr/>
        </p:nvSpPr>
        <p:spPr>
          <a:xfrm>
            <a:off x="5462833" y="4922735"/>
            <a:ext cx="1655976" cy="646331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sr-Latn-RS" dirty="0"/>
              <a:t>Posvećenost saradnji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5524C5-F0B9-FCE1-1CD2-9FAA9BD16B69}"/>
              </a:ext>
            </a:extLst>
          </p:cNvPr>
          <p:cNvSpPr txBox="1"/>
          <p:nvPr/>
        </p:nvSpPr>
        <p:spPr>
          <a:xfrm>
            <a:off x="7866669" y="4462393"/>
            <a:ext cx="3068424" cy="646331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sr-Latn-RS" dirty="0"/>
              <a:t>Unapređeni plasman dobavljača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1AF012D-092D-45CA-F292-A7FBB3213CB2}"/>
              </a:ext>
            </a:extLst>
          </p:cNvPr>
          <p:cNvCxnSpPr>
            <a:endCxn id="5" idx="0"/>
          </p:cNvCxnSpPr>
          <p:nvPr/>
        </p:nvCxnSpPr>
        <p:spPr>
          <a:xfrm flipH="1">
            <a:off x="1711751" y="3191567"/>
            <a:ext cx="456414" cy="10619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45214D5-0194-F198-AB99-F2A9478E34E6}"/>
              </a:ext>
            </a:extLst>
          </p:cNvPr>
          <p:cNvCxnSpPr>
            <a:cxnSpLocks/>
            <a:endCxn id="6" idx="0"/>
          </p:cNvCxnSpPr>
          <p:nvPr/>
        </p:nvCxnSpPr>
        <p:spPr>
          <a:xfrm>
            <a:off x="3380296" y="3191567"/>
            <a:ext cx="665375" cy="13389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5AC58BA-FF85-55CA-456C-876F102E57E8}"/>
              </a:ext>
            </a:extLst>
          </p:cNvPr>
          <p:cNvCxnSpPr>
            <a:cxnSpLocks/>
            <a:stCxn id="5" idx="3"/>
            <a:endCxn id="6" idx="1"/>
          </p:cNvCxnSpPr>
          <p:nvPr/>
        </p:nvCxnSpPr>
        <p:spPr>
          <a:xfrm flipV="1">
            <a:off x="2469823" y="4853712"/>
            <a:ext cx="747860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8A913C8-647C-49B9-7979-1D081188C036}"/>
              </a:ext>
            </a:extLst>
          </p:cNvPr>
          <p:cNvCxnSpPr>
            <a:cxnSpLocks/>
            <a:endCxn id="7" idx="1"/>
          </p:cNvCxnSpPr>
          <p:nvPr/>
        </p:nvCxnSpPr>
        <p:spPr>
          <a:xfrm flipV="1">
            <a:off x="4873659" y="4207381"/>
            <a:ext cx="589174" cy="5192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46525D5-6D1A-1913-AD04-9CACF99A670F}"/>
              </a:ext>
            </a:extLst>
          </p:cNvPr>
          <p:cNvCxnSpPr>
            <a:cxnSpLocks/>
            <a:stCxn id="6" idx="3"/>
            <a:endCxn id="8" idx="1"/>
          </p:cNvCxnSpPr>
          <p:nvPr/>
        </p:nvCxnSpPr>
        <p:spPr>
          <a:xfrm>
            <a:off x="4873659" y="4853712"/>
            <a:ext cx="589174" cy="3921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15CA4C4-B971-A875-C00B-D5706FB24E18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7118809" y="4207381"/>
            <a:ext cx="747860" cy="3921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F7B633DD-35D9-196A-069A-DE8415FA76D3}"/>
              </a:ext>
            </a:extLst>
          </p:cNvPr>
          <p:cNvCxnSpPr>
            <a:cxnSpLocks/>
            <a:stCxn id="8" idx="3"/>
            <a:endCxn id="9" idx="1"/>
          </p:cNvCxnSpPr>
          <p:nvPr/>
        </p:nvCxnSpPr>
        <p:spPr>
          <a:xfrm flipV="1">
            <a:off x="7118809" y="4785559"/>
            <a:ext cx="747860" cy="4603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90240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D464E0-D620-18FF-82EE-B4CE44F492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38518-E7A2-704A-507D-2368FCA70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NEOPHODNOST TIMSKOG RADA ZA MENADŽMENT KLJUČNIH KUPACA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4A834-D66D-0A86-EB56-EA3E952BF5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35553"/>
          </a:xfrm>
        </p:spPr>
        <p:txBody>
          <a:bodyPr/>
          <a:lstStyle/>
          <a:p>
            <a:r>
              <a:rPr lang="sr-Latn-RS" b="1" dirty="0"/>
              <a:t>Poliformalini timovi </a:t>
            </a:r>
            <a:r>
              <a:rPr lang="sr-Latn-RS" dirty="0"/>
              <a:t>– menadžer ključnih kupaca i zaposleni iz različitih poslovnih funkcija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50FEE7D-7177-BD07-4A40-D53AB7566BD3}"/>
              </a:ext>
            </a:extLst>
          </p:cNvPr>
          <p:cNvSpPr txBox="1"/>
          <p:nvPr/>
        </p:nvSpPr>
        <p:spPr>
          <a:xfrm>
            <a:off x="4610096" y="2246958"/>
            <a:ext cx="2422689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sr-Latn-RS" dirty="0"/>
              <a:t>Genaralni direktor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E6AAAEB-509D-6D55-1C26-3CD12452A02F}"/>
              </a:ext>
            </a:extLst>
          </p:cNvPr>
          <p:cNvSpPr txBox="1"/>
          <p:nvPr/>
        </p:nvSpPr>
        <p:spPr>
          <a:xfrm>
            <a:off x="1696825" y="2919133"/>
            <a:ext cx="2122601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sr-Latn-RS" dirty="0"/>
              <a:t>Prodaja i marketing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B171B23-AA9C-3076-A7BB-28B70678C37B}"/>
              </a:ext>
            </a:extLst>
          </p:cNvPr>
          <p:cNvSpPr txBox="1"/>
          <p:nvPr/>
        </p:nvSpPr>
        <p:spPr>
          <a:xfrm>
            <a:off x="4056667" y="2919133"/>
            <a:ext cx="1448587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sr-Latn-RS" dirty="0"/>
              <a:t>Proizvodnja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B4EB3E7-9D24-1FF3-AB0D-B8B2F98B0B39}"/>
              </a:ext>
            </a:extLst>
          </p:cNvPr>
          <p:cNvSpPr txBox="1"/>
          <p:nvPr/>
        </p:nvSpPr>
        <p:spPr>
          <a:xfrm>
            <a:off x="5742495" y="2919133"/>
            <a:ext cx="1448587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sr-Latn-RS" dirty="0"/>
              <a:t>Logistika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2BA1E9F-5BCE-A5EC-88D0-02B886F9978F}"/>
              </a:ext>
            </a:extLst>
          </p:cNvPr>
          <p:cNvSpPr txBox="1"/>
          <p:nvPr/>
        </p:nvSpPr>
        <p:spPr>
          <a:xfrm>
            <a:off x="7525732" y="2919133"/>
            <a:ext cx="1665402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sr-Latn-RS" dirty="0"/>
              <a:t>Finansije/R</a:t>
            </a:r>
            <a:r>
              <a:rPr lang="en-US" dirty="0"/>
              <a:t>&amp;</a:t>
            </a:r>
            <a:r>
              <a:rPr lang="sr-Latn-RS" dirty="0"/>
              <a:t>D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39EE4AB-BDC0-72D6-84F5-F83304F3BADF}"/>
              </a:ext>
            </a:extLst>
          </p:cNvPr>
          <p:cNvSpPr txBox="1"/>
          <p:nvPr/>
        </p:nvSpPr>
        <p:spPr>
          <a:xfrm>
            <a:off x="1696824" y="3429000"/>
            <a:ext cx="2122601" cy="276999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/>
              <a:t>Menad</a:t>
            </a:r>
            <a:r>
              <a:rPr lang="sr-Latn-RS" sz="1200" dirty="0"/>
              <a:t>žer ključnih kupaca 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2ED931D-D96A-1E51-60EC-C9F56DA98CB6}"/>
              </a:ext>
            </a:extLst>
          </p:cNvPr>
          <p:cNvSpPr txBox="1"/>
          <p:nvPr/>
        </p:nvSpPr>
        <p:spPr>
          <a:xfrm>
            <a:off x="1696824" y="3787811"/>
            <a:ext cx="2122601" cy="276999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/>
              <a:t>Menad</a:t>
            </a:r>
            <a:r>
              <a:rPr lang="sr-Latn-RS" sz="1200" dirty="0"/>
              <a:t>žer ključnih kupaca 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CA3A4B1-B1C4-9F3A-1FC9-1C170CEDFCDF}"/>
              </a:ext>
            </a:extLst>
          </p:cNvPr>
          <p:cNvSpPr txBox="1"/>
          <p:nvPr/>
        </p:nvSpPr>
        <p:spPr>
          <a:xfrm>
            <a:off x="1696824" y="4159179"/>
            <a:ext cx="2122601" cy="276999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/>
              <a:t>Menad</a:t>
            </a:r>
            <a:r>
              <a:rPr lang="sr-Latn-RS" sz="1200" dirty="0"/>
              <a:t>žer ključnih kupaca 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022766C-D82C-8FC7-6B64-4C6FB76BDFB2}"/>
              </a:ext>
            </a:extLst>
          </p:cNvPr>
          <p:cNvSpPr txBox="1"/>
          <p:nvPr/>
        </p:nvSpPr>
        <p:spPr>
          <a:xfrm>
            <a:off x="1696824" y="4576714"/>
            <a:ext cx="2122601" cy="276999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/>
              <a:t>Menad</a:t>
            </a:r>
            <a:r>
              <a:rPr lang="sr-Latn-RS" sz="1200" dirty="0"/>
              <a:t>žer ključnih kupaca 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0A5FE53-748B-6E0C-A70C-F06359A45D45}"/>
              </a:ext>
            </a:extLst>
          </p:cNvPr>
          <p:cNvSpPr txBox="1"/>
          <p:nvPr/>
        </p:nvSpPr>
        <p:spPr>
          <a:xfrm>
            <a:off x="1696824" y="4973438"/>
            <a:ext cx="2122601" cy="276999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/>
              <a:t>Menad</a:t>
            </a:r>
            <a:r>
              <a:rPr lang="sr-Latn-RS" sz="1200" dirty="0"/>
              <a:t>žer ključnih kupaca 5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6288707-DF67-F4C5-3974-D6BB69BD0B81}"/>
              </a:ext>
            </a:extLst>
          </p:cNvPr>
          <p:cNvSpPr txBox="1"/>
          <p:nvPr/>
        </p:nvSpPr>
        <p:spPr>
          <a:xfrm>
            <a:off x="9330180" y="3429000"/>
            <a:ext cx="1164996" cy="276999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sr-Latn-RS" sz="1200" dirty="0"/>
              <a:t>Tim 1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0142789-5377-1009-4861-D6D7175C03C1}"/>
              </a:ext>
            </a:extLst>
          </p:cNvPr>
          <p:cNvSpPr txBox="1"/>
          <p:nvPr/>
        </p:nvSpPr>
        <p:spPr>
          <a:xfrm>
            <a:off x="9330180" y="3787812"/>
            <a:ext cx="1164996" cy="276999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sr-Latn-RS" sz="1200" dirty="0"/>
              <a:t>Tim 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916BC00-86B4-BBA7-DF0D-48937556E178}"/>
              </a:ext>
            </a:extLst>
          </p:cNvPr>
          <p:cNvSpPr txBox="1"/>
          <p:nvPr/>
        </p:nvSpPr>
        <p:spPr>
          <a:xfrm>
            <a:off x="9330180" y="4146624"/>
            <a:ext cx="1164996" cy="276999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sr-Latn-RS" sz="1200" dirty="0"/>
              <a:t>Tim 3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8859408-77C0-85E9-1FC8-F12AD29AC108}"/>
              </a:ext>
            </a:extLst>
          </p:cNvPr>
          <p:cNvSpPr txBox="1"/>
          <p:nvPr/>
        </p:nvSpPr>
        <p:spPr>
          <a:xfrm>
            <a:off x="9330180" y="4571999"/>
            <a:ext cx="1164996" cy="276999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sr-Latn-RS" sz="1200" dirty="0"/>
              <a:t>Tim 4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3B3E0FF-D6AB-4DCF-1174-97BF4034B9DC}"/>
              </a:ext>
            </a:extLst>
          </p:cNvPr>
          <p:cNvSpPr txBox="1"/>
          <p:nvPr/>
        </p:nvSpPr>
        <p:spPr>
          <a:xfrm>
            <a:off x="9330180" y="4965179"/>
            <a:ext cx="1164996" cy="276999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sr-Latn-RS" sz="1200" dirty="0"/>
              <a:t>Tim 5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CF5DA62-2B5F-38A4-8FC3-6D988D2EF7E0}"/>
              </a:ext>
            </a:extLst>
          </p:cNvPr>
          <p:cNvCxnSpPr>
            <a:stCxn id="17" idx="3"/>
            <a:endCxn id="25" idx="1"/>
          </p:cNvCxnSpPr>
          <p:nvPr/>
        </p:nvCxnSpPr>
        <p:spPr>
          <a:xfrm>
            <a:off x="3819425" y="3567500"/>
            <a:ext cx="551075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122141C9-D74B-45BE-D284-AC5243BC7924}"/>
              </a:ext>
            </a:extLst>
          </p:cNvPr>
          <p:cNvCxnSpPr>
            <a:cxnSpLocks/>
          </p:cNvCxnSpPr>
          <p:nvPr/>
        </p:nvCxnSpPr>
        <p:spPr>
          <a:xfrm>
            <a:off x="3113986" y="2758993"/>
            <a:ext cx="52047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17A25513-956E-9788-6E40-3042060CAF19}"/>
              </a:ext>
            </a:extLst>
          </p:cNvPr>
          <p:cNvCxnSpPr>
            <a:stCxn id="13" idx="2"/>
          </p:cNvCxnSpPr>
          <p:nvPr/>
        </p:nvCxnSpPr>
        <p:spPr>
          <a:xfrm flipH="1">
            <a:off x="4780960" y="3288465"/>
            <a:ext cx="1" cy="216282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4C3764F5-F0A2-3175-47C0-A77F5A195D36}"/>
              </a:ext>
            </a:extLst>
          </p:cNvPr>
          <p:cNvCxnSpPr/>
          <p:nvPr/>
        </p:nvCxnSpPr>
        <p:spPr>
          <a:xfrm flipH="1">
            <a:off x="6464430" y="3276265"/>
            <a:ext cx="1" cy="216282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98551B04-3612-74DE-EE43-0800D45E7BA0}"/>
              </a:ext>
            </a:extLst>
          </p:cNvPr>
          <p:cNvCxnSpPr/>
          <p:nvPr/>
        </p:nvCxnSpPr>
        <p:spPr>
          <a:xfrm flipH="1">
            <a:off x="8318761" y="3276264"/>
            <a:ext cx="1" cy="216282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9BA9F62F-A94B-97A8-C69E-AE084D610D94}"/>
              </a:ext>
            </a:extLst>
          </p:cNvPr>
          <p:cNvCxnSpPr>
            <a:stCxn id="17" idx="3"/>
            <a:endCxn id="25" idx="1"/>
          </p:cNvCxnSpPr>
          <p:nvPr/>
        </p:nvCxnSpPr>
        <p:spPr>
          <a:xfrm>
            <a:off x="3819425" y="3567500"/>
            <a:ext cx="551075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D418ED26-4437-6005-298F-2C94D723AEF8}"/>
              </a:ext>
            </a:extLst>
          </p:cNvPr>
          <p:cNvCxnSpPr/>
          <p:nvPr/>
        </p:nvCxnSpPr>
        <p:spPr>
          <a:xfrm>
            <a:off x="3819424" y="3918935"/>
            <a:ext cx="551075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A0930B8A-B14C-4EE7-3F94-11DDAA4D1BAE}"/>
              </a:ext>
            </a:extLst>
          </p:cNvPr>
          <p:cNvCxnSpPr/>
          <p:nvPr/>
        </p:nvCxnSpPr>
        <p:spPr>
          <a:xfrm>
            <a:off x="3819424" y="4274652"/>
            <a:ext cx="551075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45E17E02-7F06-B292-2BA0-1164DBD48C40}"/>
              </a:ext>
            </a:extLst>
          </p:cNvPr>
          <p:cNvCxnSpPr/>
          <p:nvPr/>
        </p:nvCxnSpPr>
        <p:spPr>
          <a:xfrm>
            <a:off x="3819424" y="4716379"/>
            <a:ext cx="551075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33E54805-1866-644B-0CCB-C7E64B933BB0}"/>
              </a:ext>
            </a:extLst>
          </p:cNvPr>
          <p:cNvCxnSpPr/>
          <p:nvPr/>
        </p:nvCxnSpPr>
        <p:spPr>
          <a:xfrm>
            <a:off x="3819424" y="5103678"/>
            <a:ext cx="551075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2AAA0C90-4168-D5DA-16C0-D646859F967D}"/>
              </a:ext>
            </a:extLst>
          </p:cNvPr>
          <p:cNvCxnSpPr>
            <a:cxnSpLocks/>
          </p:cNvCxnSpPr>
          <p:nvPr/>
        </p:nvCxnSpPr>
        <p:spPr>
          <a:xfrm>
            <a:off x="3110845" y="2758993"/>
            <a:ext cx="0" cy="16014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958FE06D-8FDC-6BA4-F1C4-7C0D138D0895}"/>
              </a:ext>
            </a:extLst>
          </p:cNvPr>
          <p:cNvCxnSpPr>
            <a:cxnSpLocks/>
          </p:cNvCxnSpPr>
          <p:nvPr/>
        </p:nvCxnSpPr>
        <p:spPr>
          <a:xfrm>
            <a:off x="4780960" y="2758993"/>
            <a:ext cx="0" cy="16014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ED69AFB6-9E80-C606-32C8-7D379E47D00E}"/>
              </a:ext>
            </a:extLst>
          </p:cNvPr>
          <p:cNvCxnSpPr>
            <a:cxnSpLocks/>
          </p:cNvCxnSpPr>
          <p:nvPr/>
        </p:nvCxnSpPr>
        <p:spPr>
          <a:xfrm>
            <a:off x="6464430" y="2758993"/>
            <a:ext cx="0" cy="16014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435744F4-4FCA-A815-EBB5-6DF074B40D80}"/>
              </a:ext>
            </a:extLst>
          </p:cNvPr>
          <p:cNvCxnSpPr>
            <a:cxnSpLocks/>
          </p:cNvCxnSpPr>
          <p:nvPr/>
        </p:nvCxnSpPr>
        <p:spPr>
          <a:xfrm>
            <a:off x="8318761" y="2758993"/>
            <a:ext cx="0" cy="16014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0B070476-A08F-7612-FDFF-DC36DE71E79F}"/>
              </a:ext>
            </a:extLst>
          </p:cNvPr>
          <p:cNvCxnSpPr>
            <a:cxnSpLocks/>
          </p:cNvCxnSpPr>
          <p:nvPr/>
        </p:nvCxnSpPr>
        <p:spPr>
          <a:xfrm>
            <a:off x="5821441" y="2598853"/>
            <a:ext cx="0" cy="16014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587A3881-202D-2FDA-205B-C3C5C473AA2F}"/>
              </a:ext>
            </a:extLst>
          </p:cNvPr>
          <p:cNvCxnSpPr/>
          <p:nvPr/>
        </p:nvCxnSpPr>
        <p:spPr>
          <a:xfrm flipH="1">
            <a:off x="1097280" y="2758993"/>
            <a:ext cx="201356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21368F08-18E0-9D26-DA08-CF1E8EC61F4E}"/>
              </a:ext>
            </a:extLst>
          </p:cNvPr>
          <p:cNvCxnSpPr/>
          <p:nvPr/>
        </p:nvCxnSpPr>
        <p:spPr>
          <a:xfrm>
            <a:off x="1097280" y="2758993"/>
            <a:ext cx="0" cy="28122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A9792D4C-1B35-F259-0627-87DB7F7B30EB}"/>
              </a:ext>
            </a:extLst>
          </p:cNvPr>
          <p:cNvCxnSpPr>
            <a:cxnSpLocks/>
            <a:endCxn id="10" idx="1"/>
          </p:cNvCxnSpPr>
          <p:nvPr/>
        </p:nvCxnSpPr>
        <p:spPr>
          <a:xfrm>
            <a:off x="1097280" y="3103799"/>
            <a:ext cx="59954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D7A355D3-5574-9E0E-2DEE-C2019791E51B}"/>
              </a:ext>
            </a:extLst>
          </p:cNvPr>
          <p:cNvCxnSpPr>
            <a:cxnSpLocks/>
          </p:cNvCxnSpPr>
          <p:nvPr/>
        </p:nvCxnSpPr>
        <p:spPr>
          <a:xfrm>
            <a:off x="1097279" y="3567499"/>
            <a:ext cx="59954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467FED34-49C1-F533-5D22-48670B5A39CB}"/>
              </a:ext>
            </a:extLst>
          </p:cNvPr>
          <p:cNvCxnSpPr>
            <a:cxnSpLocks/>
          </p:cNvCxnSpPr>
          <p:nvPr/>
        </p:nvCxnSpPr>
        <p:spPr>
          <a:xfrm>
            <a:off x="1097278" y="3915246"/>
            <a:ext cx="59954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B39893D0-6271-D979-D203-713C96E345F9}"/>
              </a:ext>
            </a:extLst>
          </p:cNvPr>
          <p:cNvCxnSpPr>
            <a:cxnSpLocks/>
          </p:cNvCxnSpPr>
          <p:nvPr/>
        </p:nvCxnSpPr>
        <p:spPr>
          <a:xfrm>
            <a:off x="1097277" y="4285123"/>
            <a:ext cx="574720" cy="1255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12643322-5AAC-E962-F9B7-A7DC17E7DEAC}"/>
              </a:ext>
            </a:extLst>
          </p:cNvPr>
          <p:cNvCxnSpPr>
            <a:cxnSpLocks/>
          </p:cNvCxnSpPr>
          <p:nvPr/>
        </p:nvCxnSpPr>
        <p:spPr>
          <a:xfrm>
            <a:off x="1097277" y="4701698"/>
            <a:ext cx="57472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21F5E62A-69F0-83CA-6AC6-25B9F8B24E97}"/>
              </a:ext>
            </a:extLst>
          </p:cNvPr>
          <p:cNvCxnSpPr>
            <a:cxnSpLocks/>
          </p:cNvCxnSpPr>
          <p:nvPr/>
        </p:nvCxnSpPr>
        <p:spPr>
          <a:xfrm>
            <a:off x="1097277" y="5103678"/>
            <a:ext cx="59954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61185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6E299B-2678-C1F7-ABA7-609B02E9BC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150B8-E08F-6C31-749B-8B8F69521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NEOPHODNOST TIMSKOG RADA ZA MENADŽMENT KLJUČNIH KUPACA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FF7237-4833-1578-0A75-279C14E528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35553"/>
          </a:xfrm>
        </p:spPr>
        <p:txBody>
          <a:bodyPr>
            <a:normAutofit fontScale="92500"/>
          </a:bodyPr>
          <a:lstStyle/>
          <a:p>
            <a:r>
              <a:rPr lang="sr-Latn-RS" b="1" dirty="0"/>
              <a:t>Formalni tim ključnih kupaca </a:t>
            </a:r>
            <a:r>
              <a:rPr lang="sr-Latn-RS" dirty="0"/>
              <a:t>– odabrani funkcionalni profesionalci vode računa o određenom kupcu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87C439E-BBF3-4814-175E-12635F6D215B}"/>
              </a:ext>
            </a:extLst>
          </p:cNvPr>
          <p:cNvSpPr txBox="1"/>
          <p:nvPr/>
        </p:nvSpPr>
        <p:spPr>
          <a:xfrm>
            <a:off x="4610096" y="2246958"/>
            <a:ext cx="2422689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sr-Latn-RS" dirty="0"/>
              <a:t>Genaralni direktor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5F1F8D59-3F8D-3A1B-195E-B19619B94B5D}"/>
              </a:ext>
            </a:extLst>
          </p:cNvPr>
          <p:cNvSpPr txBox="1"/>
          <p:nvPr/>
        </p:nvSpPr>
        <p:spPr>
          <a:xfrm>
            <a:off x="1173425" y="3105834"/>
            <a:ext cx="2422689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sr-Latn-RS" dirty="0"/>
              <a:t>Menadžer ključnih kupaca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DCCBED3B-F347-502A-2ADC-E9252B3C0BB5}"/>
              </a:ext>
            </a:extLst>
          </p:cNvPr>
          <p:cNvSpPr txBox="1"/>
          <p:nvPr/>
        </p:nvSpPr>
        <p:spPr>
          <a:xfrm>
            <a:off x="3814503" y="3097101"/>
            <a:ext cx="1665012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sr-Latn-RS" dirty="0"/>
              <a:t>Direktor proizvodnje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24D8F398-0A78-1C72-35D2-C63DAA234821}"/>
              </a:ext>
            </a:extLst>
          </p:cNvPr>
          <p:cNvSpPr txBox="1"/>
          <p:nvPr/>
        </p:nvSpPr>
        <p:spPr>
          <a:xfrm>
            <a:off x="5697904" y="3105834"/>
            <a:ext cx="1665012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sr-Latn-RS" dirty="0"/>
              <a:t>Direktor logistike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7DA8EBF3-26B5-92E6-2277-B90758394A39}"/>
              </a:ext>
            </a:extLst>
          </p:cNvPr>
          <p:cNvSpPr txBox="1"/>
          <p:nvPr/>
        </p:nvSpPr>
        <p:spPr>
          <a:xfrm>
            <a:off x="7581305" y="3115954"/>
            <a:ext cx="1665012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sr-Latn-RS" dirty="0"/>
              <a:t>Direktor finansija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9D503837-B03C-1B9C-B8CB-282AE3A09B72}"/>
              </a:ext>
            </a:extLst>
          </p:cNvPr>
          <p:cNvSpPr txBox="1"/>
          <p:nvPr/>
        </p:nvSpPr>
        <p:spPr>
          <a:xfrm>
            <a:off x="9458062" y="3105834"/>
            <a:ext cx="2033211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sr-Latn-RS" dirty="0"/>
              <a:t>Direktor istraživanja i razvoja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6C808A28-7EE0-E81B-2729-A10E84233CCB}"/>
              </a:ext>
            </a:extLst>
          </p:cNvPr>
          <p:cNvSpPr txBox="1"/>
          <p:nvPr/>
        </p:nvSpPr>
        <p:spPr>
          <a:xfrm>
            <a:off x="3146966" y="4151374"/>
            <a:ext cx="1665012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sr-Latn-RS" dirty="0"/>
              <a:t>Tehnolog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6EDF9E75-0E5B-4B8B-6198-AD402ACFC319}"/>
              </a:ext>
            </a:extLst>
          </p:cNvPr>
          <p:cNvSpPr txBox="1"/>
          <p:nvPr/>
        </p:nvSpPr>
        <p:spPr>
          <a:xfrm>
            <a:off x="5390741" y="4570960"/>
            <a:ext cx="1665012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sr-Latn-RS" dirty="0"/>
              <a:t>Dispečer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573E568D-7AF0-F900-62AA-5544F45594C6}"/>
              </a:ext>
            </a:extLst>
          </p:cNvPr>
          <p:cNvSpPr txBox="1"/>
          <p:nvPr/>
        </p:nvSpPr>
        <p:spPr>
          <a:xfrm>
            <a:off x="7362916" y="5005378"/>
            <a:ext cx="1665012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sr-Latn-RS" dirty="0"/>
              <a:t>Računovođa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1C26A6A3-D210-306F-0262-2784AF4144D4}"/>
              </a:ext>
            </a:extLst>
          </p:cNvPr>
          <p:cNvSpPr txBox="1"/>
          <p:nvPr/>
        </p:nvSpPr>
        <p:spPr>
          <a:xfrm>
            <a:off x="9642161" y="5540305"/>
            <a:ext cx="1665012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sr-Latn-RS" dirty="0"/>
              <a:t>Analitičar</a:t>
            </a:r>
          </a:p>
        </p:txBody>
      </p: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DD044529-DCAA-1EF5-AAF8-22A007881CE3}"/>
              </a:ext>
            </a:extLst>
          </p:cNvPr>
          <p:cNvCxnSpPr/>
          <p:nvPr/>
        </p:nvCxnSpPr>
        <p:spPr>
          <a:xfrm>
            <a:off x="2384769" y="2771480"/>
            <a:ext cx="816382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63A44725-A555-ED14-4847-96921D9F07DB}"/>
              </a:ext>
            </a:extLst>
          </p:cNvPr>
          <p:cNvCxnSpPr>
            <a:cxnSpLocks/>
            <a:endCxn id="72" idx="0"/>
          </p:cNvCxnSpPr>
          <p:nvPr/>
        </p:nvCxnSpPr>
        <p:spPr>
          <a:xfrm>
            <a:off x="2384770" y="2771480"/>
            <a:ext cx="0" cy="33435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5A47D3C9-100F-D159-F5E9-6D6F6D4A4CCC}"/>
              </a:ext>
            </a:extLst>
          </p:cNvPr>
          <p:cNvCxnSpPr>
            <a:cxnSpLocks/>
            <a:endCxn id="73" idx="0"/>
          </p:cNvCxnSpPr>
          <p:nvPr/>
        </p:nvCxnSpPr>
        <p:spPr>
          <a:xfrm flipH="1">
            <a:off x="4647009" y="2762747"/>
            <a:ext cx="3322" cy="33435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20F4C64A-0A37-BBB4-FEB0-BD7ED5932581}"/>
              </a:ext>
            </a:extLst>
          </p:cNvPr>
          <p:cNvCxnSpPr>
            <a:cxnSpLocks/>
          </p:cNvCxnSpPr>
          <p:nvPr/>
        </p:nvCxnSpPr>
        <p:spPr>
          <a:xfrm flipH="1">
            <a:off x="6525111" y="2758429"/>
            <a:ext cx="3322" cy="33435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BA111F97-856E-9CFF-2B8A-283F353A3C40}"/>
              </a:ext>
            </a:extLst>
          </p:cNvPr>
          <p:cNvCxnSpPr>
            <a:cxnSpLocks/>
          </p:cNvCxnSpPr>
          <p:nvPr/>
        </p:nvCxnSpPr>
        <p:spPr>
          <a:xfrm flipH="1">
            <a:off x="8384464" y="2771480"/>
            <a:ext cx="3322" cy="33435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630BA4B7-4E65-7D19-F2E7-656A88FC182B}"/>
              </a:ext>
            </a:extLst>
          </p:cNvPr>
          <p:cNvCxnSpPr>
            <a:cxnSpLocks/>
          </p:cNvCxnSpPr>
          <p:nvPr/>
        </p:nvCxnSpPr>
        <p:spPr>
          <a:xfrm flipH="1">
            <a:off x="10546934" y="2758429"/>
            <a:ext cx="3322" cy="33435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5BEB7B4F-5C67-F7E0-254D-3BB30E322446}"/>
              </a:ext>
            </a:extLst>
          </p:cNvPr>
          <p:cNvCxnSpPr>
            <a:cxnSpLocks/>
          </p:cNvCxnSpPr>
          <p:nvPr/>
        </p:nvCxnSpPr>
        <p:spPr>
          <a:xfrm>
            <a:off x="5824762" y="2629341"/>
            <a:ext cx="0" cy="1290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1DCBAE64-5C18-B581-AB11-1668F63A9A37}"/>
              </a:ext>
            </a:extLst>
          </p:cNvPr>
          <p:cNvCxnSpPr>
            <a:cxnSpLocks/>
          </p:cNvCxnSpPr>
          <p:nvPr/>
        </p:nvCxnSpPr>
        <p:spPr>
          <a:xfrm>
            <a:off x="2386129" y="3762285"/>
            <a:ext cx="0" cy="124309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45EA4D81-28FE-A346-8DAF-4A700FAF0360}"/>
              </a:ext>
            </a:extLst>
          </p:cNvPr>
          <p:cNvCxnSpPr>
            <a:cxnSpLocks/>
          </p:cNvCxnSpPr>
          <p:nvPr/>
        </p:nvCxnSpPr>
        <p:spPr>
          <a:xfrm>
            <a:off x="2862183" y="4336040"/>
            <a:ext cx="15711" cy="138893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A85D79C2-2377-7353-8071-0ADB81E13785}"/>
              </a:ext>
            </a:extLst>
          </p:cNvPr>
          <p:cNvCxnSpPr>
            <a:cxnSpLocks/>
            <a:endCxn id="80" idx="1"/>
          </p:cNvCxnSpPr>
          <p:nvPr/>
        </p:nvCxnSpPr>
        <p:spPr>
          <a:xfrm>
            <a:off x="2862183" y="5724971"/>
            <a:ext cx="677997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518801A9-3418-BC82-7533-AC934EC81C14}"/>
              </a:ext>
            </a:extLst>
          </p:cNvPr>
          <p:cNvCxnSpPr>
            <a:cxnSpLocks/>
            <a:endCxn id="79" idx="1"/>
          </p:cNvCxnSpPr>
          <p:nvPr/>
        </p:nvCxnSpPr>
        <p:spPr>
          <a:xfrm>
            <a:off x="2877894" y="5190044"/>
            <a:ext cx="448502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8357D870-E762-58D5-F047-42C287AB4E33}"/>
              </a:ext>
            </a:extLst>
          </p:cNvPr>
          <p:cNvCxnSpPr>
            <a:cxnSpLocks/>
            <a:endCxn id="78" idx="1"/>
          </p:cNvCxnSpPr>
          <p:nvPr/>
        </p:nvCxnSpPr>
        <p:spPr>
          <a:xfrm>
            <a:off x="2877894" y="4755626"/>
            <a:ext cx="251284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37B63077-61F9-F51B-88CF-82FD4831DE31}"/>
              </a:ext>
            </a:extLst>
          </p:cNvPr>
          <p:cNvCxnSpPr>
            <a:cxnSpLocks/>
            <a:endCxn id="77" idx="1"/>
          </p:cNvCxnSpPr>
          <p:nvPr/>
        </p:nvCxnSpPr>
        <p:spPr>
          <a:xfrm>
            <a:off x="2877894" y="4336040"/>
            <a:ext cx="26907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705C7C44-6248-7AFC-AF6C-82931AD2518D}"/>
              </a:ext>
            </a:extLst>
          </p:cNvPr>
          <p:cNvCxnSpPr>
            <a:cxnSpLocks/>
          </p:cNvCxnSpPr>
          <p:nvPr/>
        </p:nvCxnSpPr>
        <p:spPr>
          <a:xfrm flipV="1">
            <a:off x="2384769" y="5005378"/>
            <a:ext cx="493125" cy="128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C243E56D-2E59-3722-036B-59C9779B96FF}"/>
              </a:ext>
            </a:extLst>
          </p:cNvPr>
          <p:cNvCxnSpPr>
            <a:cxnSpLocks/>
          </p:cNvCxnSpPr>
          <p:nvPr/>
        </p:nvCxnSpPr>
        <p:spPr>
          <a:xfrm>
            <a:off x="4376756" y="3743432"/>
            <a:ext cx="0" cy="40794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AB4D0FF7-E047-F1C1-E7D2-3168B828496B}"/>
              </a:ext>
            </a:extLst>
          </p:cNvPr>
          <p:cNvCxnSpPr>
            <a:cxnSpLocks/>
          </p:cNvCxnSpPr>
          <p:nvPr/>
        </p:nvCxnSpPr>
        <p:spPr>
          <a:xfrm>
            <a:off x="6529401" y="3762285"/>
            <a:ext cx="0" cy="8086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F88F02B3-C3FF-E287-8C59-A6505872E222}"/>
              </a:ext>
            </a:extLst>
          </p:cNvPr>
          <p:cNvCxnSpPr>
            <a:cxnSpLocks/>
          </p:cNvCxnSpPr>
          <p:nvPr/>
        </p:nvCxnSpPr>
        <p:spPr>
          <a:xfrm>
            <a:off x="8384464" y="3762285"/>
            <a:ext cx="0" cy="124309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F8A00A3B-85F1-9096-91A3-FC074C795AAD}"/>
              </a:ext>
            </a:extLst>
          </p:cNvPr>
          <p:cNvCxnSpPr>
            <a:cxnSpLocks/>
          </p:cNvCxnSpPr>
          <p:nvPr/>
        </p:nvCxnSpPr>
        <p:spPr>
          <a:xfrm>
            <a:off x="10543113" y="3739156"/>
            <a:ext cx="3821" cy="18011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58689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04CA19-D678-B9A8-1649-31DB7F27B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316A51BC-6B32-D2DB-C598-9226080E5F15}"/>
              </a:ext>
            </a:extLst>
          </p:cNvPr>
          <p:cNvSpPr/>
          <p:nvPr/>
        </p:nvSpPr>
        <p:spPr>
          <a:xfrm>
            <a:off x="3044860" y="3294671"/>
            <a:ext cx="1847652" cy="1167352"/>
          </a:xfrm>
          <a:prstGeom prst="ellipse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dirty="0">
                <a:solidFill>
                  <a:schemeClr val="tx1"/>
                </a:solidFill>
              </a:rPr>
              <a:t>Tim za istraživanje i razvoj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EC9F77-64B0-70D9-8833-62DAAE6AF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NEOPHODNOST TIMSKOG RADA ZA MENADŽMENT KLJUČNIH KUPACA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7949EC-162D-E037-1340-D11D361712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782735"/>
            <a:ext cx="10058400" cy="522656"/>
          </a:xfrm>
        </p:spPr>
        <p:txBody>
          <a:bodyPr>
            <a:normAutofit fontScale="92500" lnSpcReduction="20000"/>
          </a:bodyPr>
          <a:lstStyle/>
          <a:p>
            <a:r>
              <a:rPr lang="sr-Latn-RS" b="1" dirty="0"/>
              <a:t>Međuorganizacioni timovi ključnih kupaca </a:t>
            </a:r>
            <a:r>
              <a:rPr lang="sr-Latn-RS" dirty="0"/>
              <a:t>– potiskuje tradicionalne organizacione forme, timovi su uredsređeni na pojedina pitanja i/ili projekte saradnje dobavljača i maloprodavaca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AA77828-4AC1-881E-1FAE-C9213F30AE58}"/>
              </a:ext>
            </a:extLst>
          </p:cNvPr>
          <p:cNvSpPr/>
          <p:nvPr/>
        </p:nvSpPr>
        <p:spPr>
          <a:xfrm>
            <a:off x="4147794" y="4119516"/>
            <a:ext cx="2139884" cy="1272619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dirty="0">
                <a:solidFill>
                  <a:schemeClr val="tx1"/>
                </a:solidFill>
              </a:rPr>
              <a:t>Tim za menadžment kategorije proizvoda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7F0DE95-E782-A292-41EB-4DF719A013B6}"/>
              </a:ext>
            </a:extLst>
          </p:cNvPr>
          <p:cNvSpPr/>
          <p:nvPr/>
        </p:nvSpPr>
        <p:spPr>
          <a:xfrm>
            <a:off x="4930217" y="2952164"/>
            <a:ext cx="1536569" cy="1167352"/>
          </a:xfrm>
          <a:prstGeom prst="ellipse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dirty="0">
                <a:solidFill>
                  <a:schemeClr val="tx1"/>
                </a:solidFill>
              </a:rPr>
              <a:t>Tim za finansije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085D0A3-A0FE-F85F-3903-48156BB2F2A1}"/>
              </a:ext>
            </a:extLst>
          </p:cNvPr>
          <p:cNvSpPr/>
          <p:nvPr/>
        </p:nvSpPr>
        <p:spPr>
          <a:xfrm>
            <a:off x="1979629" y="4614425"/>
            <a:ext cx="2281287" cy="930112"/>
          </a:xfrm>
          <a:prstGeom prst="ellipse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dirty="0">
                <a:solidFill>
                  <a:schemeClr val="tx1"/>
                </a:solidFill>
              </a:rPr>
              <a:t>Tim za merčendajzing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30D7DC3-83CA-D003-53E7-A3AC4D195B0A}"/>
              </a:ext>
            </a:extLst>
          </p:cNvPr>
          <p:cNvSpPr/>
          <p:nvPr/>
        </p:nvSpPr>
        <p:spPr>
          <a:xfrm>
            <a:off x="3605754" y="5324581"/>
            <a:ext cx="1847652" cy="930112"/>
          </a:xfrm>
          <a:prstGeom prst="ellipse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dirty="0">
                <a:solidFill>
                  <a:schemeClr val="tx1"/>
                </a:solidFill>
              </a:rPr>
              <a:t>Tim za logistiku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5B9969F-2287-FE1D-5853-08BABB0D73F6}"/>
              </a:ext>
            </a:extLst>
          </p:cNvPr>
          <p:cNvSpPr/>
          <p:nvPr/>
        </p:nvSpPr>
        <p:spPr>
          <a:xfrm>
            <a:off x="5519393" y="5153322"/>
            <a:ext cx="2281286" cy="930112"/>
          </a:xfrm>
          <a:prstGeom prst="ellipse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dirty="0">
                <a:solidFill>
                  <a:schemeClr val="tx1"/>
                </a:solidFill>
              </a:rPr>
              <a:t>Tim za infotehnologiju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AEFE5A8-D8CD-17AC-3AA1-C14A744C8E49}"/>
              </a:ext>
            </a:extLst>
          </p:cNvPr>
          <p:cNvSpPr/>
          <p:nvPr/>
        </p:nvSpPr>
        <p:spPr>
          <a:xfrm>
            <a:off x="6096000" y="3730661"/>
            <a:ext cx="2281286" cy="930112"/>
          </a:xfrm>
          <a:prstGeom prst="ellipse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dirty="0">
                <a:solidFill>
                  <a:schemeClr val="tx1"/>
                </a:solidFill>
              </a:rPr>
              <a:t>Tim za istraživanje marketinga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EBE24F1-54F6-35BB-FDA7-A821F01F1785}"/>
              </a:ext>
            </a:extLst>
          </p:cNvPr>
          <p:cNvSpPr txBox="1"/>
          <p:nvPr/>
        </p:nvSpPr>
        <p:spPr>
          <a:xfrm>
            <a:off x="6337955" y="4583882"/>
            <a:ext cx="31862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/>
              <a:t>Odgovorno lice u maloprodajnom preduzeću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A7899A8-E33F-C13A-48B4-05E99B2139B0}"/>
              </a:ext>
            </a:extLst>
          </p:cNvPr>
          <p:cNvSpPr txBox="1"/>
          <p:nvPr/>
        </p:nvSpPr>
        <p:spPr>
          <a:xfrm>
            <a:off x="1443088" y="4138857"/>
            <a:ext cx="23834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/>
              <a:t>Menadžer ključnih kupaca</a:t>
            </a:r>
          </a:p>
        </p:txBody>
      </p:sp>
      <p:sp>
        <p:nvSpPr>
          <p:cNvPr id="14" name="Arrow: Pentagon 13">
            <a:extLst>
              <a:ext uri="{FF2B5EF4-FFF2-40B4-BE49-F238E27FC236}">
                <a16:creationId xmlns:a16="http://schemas.microsoft.com/office/drawing/2014/main" id="{7BAC624E-A909-5A42-E735-D01B23EC6CC8}"/>
              </a:ext>
            </a:extLst>
          </p:cNvPr>
          <p:cNvSpPr/>
          <p:nvPr/>
        </p:nvSpPr>
        <p:spPr>
          <a:xfrm>
            <a:off x="1348032" y="2828044"/>
            <a:ext cx="8342723" cy="3426649"/>
          </a:xfrm>
          <a:prstGeom prst="homePlat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15" name="Explosion: 14 Points 14">
            <a:extLst>
              <a:ext uri="{FF2B5EF4-FFF2-40B4-BE49-F238E27FC236}">
                <a16:creationId xmlns:a16="http://schemas.microsoft.com/office/drawing/2014/main" id="{FEB709DD-D39E-6989-95F1-F104D473479F}"/>
              </a:ext>
            </a:extLst>
          </p:cNvPr>
          <p:cNvSpPr/>
          <p:nvPr/>
        </p:nvSpPr>
        <p:spPr>
          <a:xfrm>
            <a:off x="9741032" y="3955729"/>
            <a:ext cx="2366127" cy="1171277"/>
          </a:xfrm>
          <a:prstGeom prst="irregularSeal2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dirty="0">
                <a:solidFill>
                  <a:schemeClr val="tx1"/>
                </a:solidFill>
              </a:rPr>
              <a:t>Potrošač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ED022E3-696F-5565-14E7-9C79973BBE7C}"/>
              </a:ext>
            </a:extLst>
          </p:cNvPr>
          <p:cNvSpPr txBox="1"/>
          <p:nvPr/>
        </p:nvSpPr>
        <p:spPr>
          <a:xfrm>
            <a:off x="3717931" y="2267452"/>
            <a:ext cx="4817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/>
              <a:t>Integrisan rad dobavljača i maloprodavca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20F92C9-2BA7-BA36-0581-9B63EFF57808}"/>
              </a:ext>
            </a:extLst>
          </p:cNvPr>
          <p:cNvSpPr txBox="1"/>
          <p:nvPr/>
        </p:nvSpPr>
        <p:spPr>
          <a:xfrm>
            <a:off x="4260916" y="2496651"/>
            <a:ext cx="4817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/>
              <a:t>Dobavljač      </a:t>
            </a:r>
            <a:r>
              <a:rPr lang="en-US" dirty="0"/>
              <a:t>&amp;</a:t>
            </a:r>
            <a:r>
              <a:rPr lang="sr-Latn-RS" dirty="0"/>
              <a:t>   Maloprodavac</a:t>
            </a:r>
          </a:p>
        </p:txBody>
      </p:sp>
    </p:spTree>
    <p:extLst>
      <p:ext uri="{BB962C8B-B14F-4D97-AF65-F5344CB8AC3E}">
        <p14:creationId xmlns:p14="http://schemas.microsoft.com/office/powerpoint/2010/main" val="3910907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FE955-FFB5-0FB4-8EB6-B7668D019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KORISTI I RIZIK OD PROMENE KONCEPTA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8059715-5DBF-E100-16D4-4DBA98473DD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4011983"/>
              </p:ext>
            </p:extLst>
          </p:nvPr>
        </p:nvGraphicFramePr>
        <p:xfrm>
          <a:off x="1096963" y="1846263"/>
          <a:ext cx="10058397" cy="442468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3352799">
                  <a:extLst>
                    <a:ext uri="{9D8B030D-6E8A-4147-A177-3AD203B41FA5}">
                      <a16:colId xmlns:a16="http://schemas.microsoft.com/office/drawing/2014/main" val="3708996660"/>
                    </a:ext>
                  </a:extLst>
                </a:gridCol>
                <a:gridCol w="3352799">
                  <a:extLst>
                    <a:ext uri="{9D8B030D-6E8A-4147-A177-3AD203B41FA5}">
                      <a16:colId xmlns:a16="http://schemas.microsoft.com/office/drawing/2014/main" val="3782331061"/>
                    </a:ext>
                  </a:extLst>
                </a:gridCol>
                <a:gridCol w="3352799">
                  <a:extLst>
                    <a:ext uri="{9D8B030D-6E8A-4147-A177-3AD203B41FA5}">
                      <a16:colId xmlns:a16="http://schemas.microsoft.com/office/drawing/2014/main" val="27834051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sr-Latn-RS" sz="1600" dirty="0"/>
                        <a:t>Koristi za dobavljača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sz="1600" dirty="0"/>
                        <a:t>Koristi za kupca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sz="1600" dirty="0"/>
                        <a:t>Oprez vezan za menadžment ključnih kupaca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8203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Latn-RS" sz="1600" dirty="0"/>
                        <a:t>Bolje razumevanje ciljeva ključnih kupaca i njegovih zahteva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sz="1600" dirty="0"/>
                        <a:t>Jedan kontakt sa dobavljačem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sz="1600" dirty="0"/>
                        <a:t>Rizik koncentracije resursa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9984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Latn-RS" sz="1600" dirty="0"/>
                        <a:t>Vezivanje ključnih kupaca i skuplji izlaz iz saradnje sa ključnim kupcima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sz="1600" dirty="0"/>
                        <a:t>Jeftiniji proizvodi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sz="1600" dirty="0"/>
                        <a:t>Nedovoljne koristi za dobavljača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4373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Latn-RS" sz="1600" dirty="0"/>
                        <a:t>Bolje razumevanje i menadžment ključnih kupaca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sz="1600" dirty="0"/>
                        <a:t>Unapređena vrednost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sz="1600" dirty="0"/>
                        <a:t>Nedovoljne koristi za potencijalne ključne kupce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9247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Latn-RS" sz="1600" dirty="0"/>
                        <a:t>Unapređena sposobnost upravljanja složenim odnosima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sz="1600" dirty="0"/>
                        <a:t>Garantovana isporuka u situaciji kada proizvod nedostaje na tržištu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sz="1600" dirty="0"/>
                        <a:t>Limitiranje mogućnosti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590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Latn-RS" sz="1600" dirty="0"/>
                        <a:t>Jedinstveno predstavljanje kompanije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sz="1600" dirty="0"/>
                        <a:t>Dugoročni odnosi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sz="1600" dirty="0"/>
                        <a:t>Troškovi i birokratija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8990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Latn-RS" sz="1600" dirty="0"/>
                        <a:t>Iskustvo koje može biti primenjeno na drugim tržištima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sz="1600" dirty="0"/>
                        <a:t>Indirektne koristi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sz="1600" dirty="0"/>
                        <a:t>Značajne organizacione promene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5796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Latn-RS" sz="1600" dirty="0"/>
                        <a:t>Koristi za upravljanje ljudskim resursima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r-Latn-R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r-Latn-R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74703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89776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6FEAE1-C442-5EF5-465A-B9AC1391F1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AF69D-E602-9DA1-EB8C-FE8446F4D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KORISTI I RIZIK OD PROMENE KONCEPTA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AD9CF8-96AC-F9CD-B692-92F6910555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/>
              <a:t>Korisiti od menadžemta kategorije: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dirty="0"/>
              <a:t>Smanjenje poslovnog rizika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dirty="0"/>
              <a:t>Finansijski i troškovni stimulansi za obe strane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dirty="0"/>
              <a:t>Bolje planiranje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dirty="0"/>
              <a:t>Rast profitabilnosti i efikasnosti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dirty="0"/>
              <a:t>Stabilizacija odnosa sa kupcima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dirty="0"/>
              <a:t>Unapređenje satisfakcije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dirty="0"/>
              <a:t>Samanjenje konfilikata i bolja komunikacija u samoj kompaniji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dirty="0"/>
              <a:t>Mogućnost postizanja partnerstava i statusa strategijskog dobavljača</a:t>
            </a:r>
          </a:p>
        </p:txBody>
      </p:sp>
    </p:spTree>
    <p:extLst>
      <p:ext uri="{BB962C8B-B14F-4D97-AF65-F5344CB8AC3E}">
        <p14:creationId xmlns:p14="http://schemas.microsoft.com/office/powerpoint/2010/main" val="35404323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B1225-1266-1540-AC8F-1061080FA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EVOLUTIVAN RAZVOJ SARADNJE SA KLJUČNIM KUPCIMA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2503C5-1372-51B1-C27A-FF08EFD65B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397845"/>
          </a:xfrm>
        </p:spPr>
        <p:txBody>
          <a:bodyPr/>
          <a:lstStyle/>
          <a:p>
            <a:r>
              <a:rPr lang="sr-Latn-RS" b="1" dirty="0"/>
              <a:t>Evolutivnost odnosa KAM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75DC8841-7505-6502-BA7D-D22D629761BD}"/>
              </a:ext>
            </a:extLst>
          </p:cNvPr>
          <p:cNvCxnSpPr>
            <a:cxnSpLocks/>
          </p:cNvCxnSpPr>
          <p:nvPr/>
        </p:nvCxnSpPr>
        <p:spPr>
          <a:xfrm flipV="1">
            <a:off x="2818615" y="2432115"/>
            <a:ext cx="0" cy="32145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C6A18B5-D6AA-D0DE-7DD6-AD91D247DFAB}"/>
              </a:ext>
            </a:extLst>
          </p:cNvPr>
          <p:cNvCxnSpPr>
            <a:cxnSpLocks/>
          </p:cNvCxnSpPr>
          <p:nvPr/>
        </p:nvCxnSpPr>
        <p:spPr>
          <a:xfrm>
            <a:off x="2818615" y="5646656"/>
            <a:ext cx="529786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295C0C37-B1BD-E77B-C4F7-8666009B5A01}"/>
              </a:ext>
            </a:extLst>
          </p:cNvPr>
          <p:cNvSpPr txBox="1"/>
          <p:nvPr/>
        </p:nvSpPr>
        <p:spPr>
          <a:xfrm>
            <a:off x="2036190" y="2432114"/>
            <a:ext cx="11217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600" dirty="0"/>
              <a:t>Visok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144D954-D2C5-28E9-09B7-7F03971361D2}"/>
              </a:ext>
            </a:extLst>
          </p:cNvPr>
          <p:cNvSpPr txBox="1"/>
          <p:nvPr/>
        </p:nvSpPr>
        <p:spPr>
          <a:xfrm>
            <a:off x="2725918" y="5666268"/>
            <a:ext cx="11217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600" dirty="0"/>
              <a:t>Nizak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F8636F0-F39B-D179-5E25-827110D29276}"/>
              </a:ext>
            </a:extLst>
          </p:cNvPr>
          <p:cNvSpPr txBox="1"/>
          <p:nvPr/>
        </p:nvSpPr>
        <p:spPr>
          <a:xfrm>
            <a:off x="8023782" y="5712591"/>
            <a:ext cx="11217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600" dirty="0"/>
              <a:t>Visok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D0D7294-41F6-1543-CBC7-072A199EB9BE}"/>
              </a:ext>
            </a:extLst>
          </p:cNvPr>
          <p:cNvSpPr txBox="1"/>
          <p:nvPr/>
        </p:nvSpPr>
        <p:spPr>
          <a:xfrm>
            <a:off x="2933308" y="5044123"/>
            <a:ext cx="2147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600" b="1" dirty="0"/>
              <a:t>Rana KAM faza</a:t>
            </a:r>
          </a:p>
          <a:p>
            <a:r>
              <a:rPr lang="sr-Latn-RS" sz="1600" dirty="0"/>
              <a:t>Tradicionalna prodaja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53FF73F-95B1-8D6A-C3CB-7C3912B699B3}"/>
              </a:ext>
            </a:extLst>
          </p:cNvPr>
          <p:cNvCxnSpPr>
            <a:cxnSpLocks/>
          </p:cNvCxnSpPr>
          <p:nvPr/>
        </p:nvCxnSpPr>
        <p:spPr>
          <a:xfrm flipV="1">
            <a:off x="2818615" y="2432114"/>
            <a:ext cx="5033913" cy="32145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5DC17047-FF70-CA72-A8EC-BD11E381FFE9}"/>
              </a:ext>
            </a:extLst>
          </p:cNvPr>
          <p:cNvSpPr txBox="1"/>
          <p:nvPr/>
        </p:nvSpPr>
        <p:spPr>
          <a:xfrm>
            <a:off x="5169031" y="3927859"/>
            <a:ext cx="2147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600" b="1" dirty="0"/>
              <a:t>Srednja KAM faza</a:t>
            </a:r>
          </a:p>
          <a:p>
            <a:r>
              <a:rPr lang="sr-Latn-RS" sz="1600" dirty="0"/>
              <a:t>Vođstvo odnosa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B94AFEF-3708-4ED1-559A-CE33BC03BAFA}"/>
              </a:ext>
            </a:extLst>
          </p:cNvPr>
          <p:cNvSpPr txBox="1"/>
          <p:nvPr/>
        </p:nvSpPr>
        <p:spPr>
          <a:xfrm>
            <a:off x="6756662" y="2854123"/>
            <a:ext cx="37565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600" b="1" dirty="0"/>
              <a:t>Pun KAM</a:t>
            </a:r>
          </a:p>
          <a:p>
            <a:r>
              <a:rPr lang="sr-Latn-RS" sz="1600" dirty="0"/>
              <a:t>Partnerski odnosi (razvoj poslovne jedinice)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0998926-4032-B35C-43D0-BDC1FFCF8513}"/>
              </a:ext>
            </a:extLst>
          </p:cNvPr>
          <p:cNvSpPr txBox="1"/>
          <p:nvPr/>
        </p:nvSpPr>
        <p:spPr>
          <a:xfrm rot="16200000">
            <a:off x="1273961" y="3893308"/>
            <a:ext cx="21477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1400" b="1" dirty="0"/>
              <a:t>Kapacitet kupca </a:t>
            </a:r>
          </a:p>
          <a:p>
            <a:pPr algn="ctr"/>
            <a:r>
              <a:rPr lang="sr-Latn-RS" sz="1400" b="1" dirty="0"/>
              <a:t>Obim posla </a:t>
            </a:r>
          </a:p>
          <a:p>
            <a:pPr algn="ctr"/>
            <a:r>
              <a:rPr lang="sr-Latn-RS" sz="1400" b="1" dirty="0"/>
              <a:t>Sadržaj saradnje</a:t>
            </a:r>
            <a:endParaRPr lang="sr-Latn-RS" sz="14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19C6CD6-B049-CD9F-565A-7168F428527A}"/>
              </a:ext>
            </a:extLst>
          </p:cNvPr>
          <p:cNvSpPr txBox="1"/>
          <p:nvPr/>
        </p:nvSpPr>
        <p:spPr>
          <a:xfrm>
            <a:off x="4725578" y="5628898"/>
            <a:ext cx="21477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1400" b="1" dirty="0"/>
              <a:t>Kapacitet kupca </a:t>
            </a:r>
          </a:p>
          <a:p>
            <a:pPr algn="ctr"/>
            <a:r>
              <a:rPr lang="sr-Latn-RS" sz="1400" b="1" dirty="0"/>
              <a:t>Obim posla </a:t>
            </a:r>
          </a:p>
          <a:p>
            <a:pPr algn="ctr"/>
            <a:r>
              <a:rPr lang="sr-Latn-RS" sz="1400" b="1" dirty="0"/>
              <a:t>Sadržaj saradnje</a:t>
            </a:r>
            <a:endParaRPr lang="sr-Latn-RS" sz="1400" dirty="0"/>
          </a:p>
        </p:txBody>
      </p:sp>
    </p:spTree>
    <p:extLst>
      <p:ext uri="{BB962C8B-B14F-4D97-AF65-F5344CB8AC3E}">
        <p14:creationId xmlns:p14="http://schemas.microsoft.com/office/powerpoint/2010/main" val="41412512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9F4BDA-D48C-0E72-FF13-00AA317EDC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42C1D-5D84-0164-F1E3-ED4311B4E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EVOLUTIVAN RAZVOJ SARADNJE SA KLJUČNIM KUPCIMA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B84BCF-B5DD-23DE-E089-7924D11C92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397845"/>
          </a:xfrm>
        </p:spPr>
        <p:txBody>
          <a:bodyPr/>
          <a:lstStyle/>
          <a:p>
            <a:r>
              <a:rPr lang="sr-Latn-RS" b="1" dirty="0"/>
              <a:t>Rana faza KAM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546C9B-366F-1349-1F43-D67501D141D0}"/>
              </a:ext>
            </a:extLst>
          </p:cNvPr>
          <p:cNvSpPr txBox="1"/>
          <p:nvPr/>
        </p:nvSpPr>
        <p:spPr>
          <a:xfrm>
            <a:off x="2295427" y="2241893"/>
            <a:ext cx="1338606" cy="369332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sr-Latn-RS" b="1" dirty="0">
                <a:solidFill>
                  <a:schemeClr val="tx1"/>
                </a:solidFill>
              </a:rPr>
              <a:t>DOBAVLJAČ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259B07-8218-86CA-A6D0-90D47B88C145}"/>
              </a:ext>
            </a:extLst>
          </p:cNvPr>
          <p:cNvSpPr txBox="1"/>
          <p:nvPr/>
        </p:nvSpPr>
        <p:spPr>
          <a:xfrm>
            <a:off x="7543015" y="2241893"/>
            <a:ext cx="1940350" cy="369332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sr-Latn-RS" b="1" dirty="0">
                <a:solidFill>
                  <a:schemeClr val="tx1"/>
                </a:solidFill>
              </a:rPr>
              <a:t>MALOPRODAVAC</a:t>
            </a:r>
          </a:p>
        </p:txBody>
      </p:sp>
      <p:sp>
        <p:nvSpPr>
          <p:cNvPr id="7" name="Arrow: Left-Right 6">
            <a:extLst>
              <a:ext uri="{FF2B5EF4-FFF2-40B4-BE49-F238E27FC236}">
                <a16:creationId xmlns:a16="http://schemas.microsoft.com/office/drawing/2014/main" id="{2F0A580E-9454-0EBF-2D6E-9D23D521E67E}"/>
              </a:ext>
            </a:extLst>
          </p:cNvPr>
          <p:cNvSpPr/>
          <p:nvPr/>
        </p:nvSpPr>
        <p:spPr>
          <a:xfrm>
            <a:off x="4570429" y="2162608"/>
            <a:ext cx="2158738" cy="527901"/>
          </a:xfrm>
          <a:prstGeom prst="leftRightArrow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dirty="0">
                <a:solidFill>
                  <a:schemeClr val="tx1"/>
                </a:solidFill>
              </a:rPr>
              <a:t>UTAKMICA</a:t>
            </a:r>
          </a:p>
        </p:txBody>
      </p:sp>
      <p:sp>
        <p:nvSpPr>
          <p:cNvPr id="8" name="Flowchart: Collate 7">
            <a:extLst>
              <a:ext uri="{FF2B5EF4-FFF2-40B4-BE49-F238E27FC236}">
                <a16:creationId xmlns:a16="http://schemas.microsoft.com/office/drawing/2014/main" id="{836FC26B-D28F-E150-99D6-58CEC0CBECF7}"/>
              </a:ext>
            </a:extLst>
          </p:cNvPr>
          <p:cNvSpPr/>
          <p:nvPr/>
        </p:nvSpPr>
        <p:spPr>
          <a:xfrm rot="16200000">
            <a:off x="4090813" y="895125"/>
            <a:ext cx="3597168" cy="7187936"/>
          </a:xfrm>
          <a:prstGeom prst="flowChartCollate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BEF3DB0-EAD1-53AA-54FB-53996B1965E2}"/>
              </a:ext>
            </a:extLst>
          </p:cNvPr>
          <p:cNvSpPr txBox="1"/>
          <p:nvPr/>
        </p:nvSpPr>
        <p:spPr>
          <a:xfrm>
            <a:off x="2339419" y="3415293"/>
            <a:ext cx="1429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400" dirty="0"/>
              <a:t>Top menadžment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8744209-73E4-E9CD-DAC6-F3C88202B731}"/>
              </a:ext>
            </a:extLst>
          </p:cNvPr>
          <p:cNvSpPr txBox="1"/>
          <p:nvPr/>
        </p:nvSpPr>
        <p:spPr>
          <a:xfrm>
            <a:off x="2295426" y="3971296"/>
            <a:ext cx="2521671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r-Latn-RS" sz="1200" dirty="0"/>
              <a:t>Brend menadžment/</a:t>
            </a:r>
          </a:p>
          <a:p>
            <a:r>
              <a:rPr lang="sr-Latn-RS" sz="1200" dirty="0"/>
              <a:t>Menadžment kategorije (CM)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5BBEFB4-23A6-6214-E588-53607774CDF7}"/>
              </a:ext>
            </a:extLst>
          </p:cNvPr>
          <p:cNvSpPr txBox="1"/>
          <p:nvPr/>
        </p:nvSpPr>
        <p:spPr>
          <a:xfrm>
            <a:off x="2295426" y="4428950"/>
            <a:ext cx="2521671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r-Latn-RS" sz="1400" dirty="0"/>
              <a:t>Marketing</a:t>
            </a:r>
          </a:p>
          <a:p>
            <a:r>
              <a:rPr lang="sr-Latn-RS" sz="1400" dirty="0"/>
              <a:t>Finansije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AA59028-2A4B-ED0C-C35F-5C744BD972CA}"/>
              </a:ext>
            </a:extLst>
          </p:cNvPr>
          <p:cNvSpPr txBox="1"/>
          <p:nvPr/>
        </p:nvSpPr>
        <p:spPr>
          <a:xfrm>
            <a:off x="2317423" y="4993746"/>
            <a:ext cx="23676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400" dirty="0"/>
              <a:t>Operacije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F1BCCF2-BB97-518E-00CE-5F40FD5E7AC0}"/>
              </a:ext>
            </a:extLst>
          </p:cNvPr>
          <p:cNvSpPr txBox="1"/>
          <p:nvPr/>
        </p:nvSpPr>
        <p:spPr>
          <a:xfrm>
            <a:off x="7005687" y="3373717"/>
            <a:ext cx="24776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r-Latn-RS" sz="1400" dirty="0"/>
              <a:t>Top </a:t>
            </a:r>
          </a:p>
          <a:p>
            <a:pPr algn="r"/>
            <a:r>
              <a:rPr lang="sr-Latn-RS" sz="1400" dirty="0"/>
              <a:t>menadžment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9EBE635-BE9C-BFD4-6E82-7B850A0E5F6A}"/>
              </a:ext>
            </a:extLst>
          </p:cNvPr>
          <p:cNvSpPr txBox="1"/>
          <p:nvPr/>
        </p:nvSpPr>
        <p:spPr>
          <a:xfrm>
            <a:off x="6961693" y="4079596"/>
            <a:ext cx="2521671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sr-Latn-RS" sz="1400" dirty="0"/>
              <a:t>Menadžment kategorije (CM)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A65D00F-395A-C5B7-5741-5EE4EE98A9DC}"/>
              </a:ext>
            </a:extLst>
          </p:cNvPr>
          <p:cNvSpPr txBox="1"/>
          <p:nvPr/>
        </p:nvSpPr>
        <p:spPr>
          <a:xfrm>
            <a:off x="6961694" y="4387374"/>
            <a:ext cx="2521671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sr-Latn-RS" sz="1400" dirty="0"/>
              <a:t>Marketing</a:t>
            </a:r>
          </a:p>
          <a:p>
            <a:pPr algn="r"/>
            <a:r>
              <a:rPr lang="sr-Latn-RS" sz="1400" dirty="0"/>
              <a:t>Finansije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D55904B-6058-4023-E888-265E65E6903B}"/>
              </a:ext>
            </a:extLst>
          </p:cNvPr>
          <p:cNvSpPr txBox="1"/>
          <p:nvPr/>
        </p:nvSpPr>
        <p:spPr>
          <a:xfrm>
            <a:off x="6983691" y="4952170"/>
            <a:ext cx="24996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r-Latn-RS" sz="1400" dirty="0"/>
              <a:t>Operacije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FB20EA6-FFE4-9A5E-8526-6A6D5DC11C07}"/>
              </a:ext>
            </a:extLst>
          </p:cNvPr>
          <p:cNvSpPr txBox="1"/>
          <p:nvPr/>
        </p:nvSpPr>
        <p:spPr>
          <a:xfrm>
            <a:off x="3907410" y="5637458"/>
            <a:ext cx="1555423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r-Latn-RS" sz="1400" dirty="0"/>
              <a:t>Menadžer kupca / komercijalista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4334BEE-CCB1-EA3B-742D-283BF8BE4794}"/>
              </a:ext>
            </a:extLst>
          </p:cNvPr>
          <p:cNvSpPr txBox="1"/>
          <p:nvPr/>
        </p:nvSpPr>
        <p:spPr>
          <a:xfrm>
            <a:off x="6205979" y="5637458"/>
            <a:ext cx="1555423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r-Latn-RS" sz="1400" dirty="0"/>
              <a:t>Nabavljač</a:t>
            </a:r>
          </a:p>
          <a:p>
            <a:pPr algn="ctr"/>
            <a:endParaRPr lang="sr-Latn-RS" sz="1400" dirty="0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328B0B0D-27BF-ACB3-FA38-FD838BCB40E2}"/>
              </a:ext>
            </a:extLst>
          </p:cNvPr>
          <p:cNvCxnSpPr/>
          <p:nvPr/>
        </p:nvCxnSpPr>
        <p:spPr>
          <a:xfrm>
            <a:off x="5137608" y="4489092"/>
            <a:ext cx="0" cy="1025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775CB16-82A2-CE18-43B0-7A7A4375CAD1}"/>
              </a:ext>
            </a:extLst>
          </p:cNvPr>
          <p:cNvCxnSpPr/>
          <p:nvPr/>
        </p:nvCxnSpPr>
        <p:spPr>
          <a:xfrm>
            <a:off x="6729167" y="4489092"/>
            <a:ext cx="0" cy="1025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36371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7D6CA2-58A9-BCDF-59E7-A6E4E4CA2B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96CAA09E-AC7D-27D2-2676-EFCECAB6C231}"/>
              </a:ext>
            </a:extLst>
          </p:cNvPr>
          <p:cNvCxnSpPr>
            <a:cxnSpLocks/>
            <a:stCxn id="32" idx="1"/>
          </p:cNvCxnSpPr>
          <p:nvPr/>
        </p:nvCxnSpPr>
        <p:spPr>
          <a:xfrm flipH="1">
            <a:off x="4034672" y="4730223"/>
            <a:ext cx="3558620" cy="1711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2086DDB1-6168-DB69-0536-0C22CFAD850C}"/>
              </a:ext>
            </a:extLst>
          </p:cNvPr>
          <p:cNvCxnSpPr>
            <a:cxnSpLocks/>
            <a:stCxn id="29" idx="1"/>
            <a:endCxn id="17" idx="3"/>
          </p:cNvCxnSpPr>
          <p:nvPr/>
        </p:nvCxnSpPr>
        <p:spPr>
          <a:xfrm flipH="1">
            <a:off x="3841423" y="4293242"/>
            <a:ext cx="4086519" cy="328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DB68416B-6F90-64AB-2032-6640415E6BD3}"/>
              </a:ext>
            </a:extLst>
          </p:cNvPr>
          <p:cNvCxnSpPr>
            <a:cxnSpLocks/>
            <a:stCxn id="25" idx="1"/>
            <a:endCxn id="16" idx="3"/>
          </p:cNvCxnSpPr>
          <p:nvPr/>
        </p:nvCxnSpPr>
        <p:spPr>
          <a:xfrm flipH="1">
            <a:off x="3912123" y="3856261"/>
            <a:ext cx="3751869" cy="177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59BFC07E-1C8E-94A0-773D-A2E36CA9D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EVOLUTIVAN RAZVOJ SARADNJE SA KLJUČNIM KUPCIMA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247359-A129-9E5F-409F-1ACF8F0175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397845"/>
          </a:xfrm>
        </p:spPr>
        <p:txBody>
          <a:bodyPr/>
          <a:lstStyle/>
          <a:p>
            <a:r>
              <a:rPr lang="sr-Latn-RS" b="1" dirty="0"/>
              <a:t>Srednja faza KAM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6FDB18-9823-66C9-97F0-EBE680DA6269}"/>
              </a:ext>
            </a:extLst>
          </p:cNvPr>
          <p:cNvSpPr txBox="1"/>
          <p:nvPr/>
        </p:nvSpPr>
        <p:spPr>
          <a:xfrm>
            <a:off x="2380269" y="2695555"/>
            <a:ext cx="1338606" cy="36933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sr-Latn-RS" b="1" dirty="0">
                <a:solidFill>
                  <a:schemeClr val="tx1"/>
                </a:solidFill>
              </a:rPr>
              <a:t>DOBAVLJAČ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77F4E23-E7A2-35DC-C6C7-17A9BED1C2A7}"/>
              </a:ext>
            </a:extLst>
          </p:cNvPr>
          <p:cNvSpPr txBox="1"/>
          <p:nvPr/>
        </p:nvSpPr>
        <p:spPr>
          <a:xfrm>
            <a:off x="7627857" y="2695555"/>
            <a:ext cx="1940350" cy="36933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sr-Latn-RS" b="1" dirty="0">
                <a:solidFill>
                  <a:schemeClr val="tx1"/>
                </a:solidFill>
              </a:rPr>
              <a:t>MALOPRODAVAC</a:t>
            </a:r>
          </a:p>
        </p:txBody>
      </p:sp>
      <p:sp>
        <p:nvSpPr>
          <p:cNvPr id="13" name="Arrow: Left-Right 12">
            <a:extLst>
              <a:ext uri="{FF2B5EF4-FFF2-40B4-BE49-F238E27FC236}">
                <a16:creationId xmlns:a16="http://schemas.microsoft.com/office/drawing/2014/main" id="{7F1219AF-02ED-B8A3-213C-DAA2AB159F22}"/>
              </a:ext>
            </a:extLst>
          </p:cNvPr>
          <p:cNvSpPr/>
          <p:nvPr/>
        </p:nvSpPr>
        <p:spPr>
          <a:xfrm>
            <a:off x="4655271" y="2616270"/>
            <a:ext cx="2158738" cy="527901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dirty="0">
                <a:solidFill>
                  <a:schemeClr val="tx1"/>
                </a:solidFill>
              </a:rPr>
              <a:t>UTAKMICA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0EBE248-B191-8BC1-249D-7AAE6D965EF6}"/>
              </a:ext>
            </a:extLst>
          </p:cNvPr>
          <p:cNvSpPr/>
          <p:nvPr/>
        </p:nvSpPr>
        <p:spPr>
          <a:xfrm>
            <a:off x="4157221" y="3803104"/>
            <a:ext cx="3120272" cy="124433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dirty="0">
                <a:solidFill>
                  <a:schemeClr val="tx1"/>
                </a:solidFill>
              </a:rPr>
              <a:t>Menadžer ključnog kupca i nabavljač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2D96EAB-764E-77A3-DA2D-1820E5ED99E7}"/>
              </a:ext>
            </a:extLst>
          </p:cNvPr>
          <p:cNvSpPr txBox="1"/>
          <p:nvPr/>
        </p:nvSpPr>
        <p:spPr>
          <a:xfrm>
            <a:off x="2040904" y="3233596"/>
            <a:ext cx="2092750" cy="33855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r-Latn-RS" sz="1600" dirty="0"/>
              <a:t>Top menadžement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8439CBD-AF7B-0109-1591-334940189B3D}"/>
              </a:ext>
            </a:extLst>
          </p:cNvPr>
          <p:cNvSpPr txBox="1"/>
          <p:nvPr/>
        </p:nvSpPr>
        <p:spPr>
          <a:xfrm>
            <a:off x="1630836" y="3704734"/>
            <a:ext cx="2281287" cy="33855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r-Latn-RS" sz="1600" dirty="0"/>
              <a:t>Brend menadžement/CM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2DD4A34-01BD-6558-1D8F-CF9792A3515E}"/>
              </a:ext>
            </a:extLst>
          </p:cNvPr>
          <p:cNvSpPr txBox="1"/>
          <p:nvPr/>
        </p:nvSpPr>
        <p:spPr>
          <a:xfrm>
            <a:off x="1560136" y="4156814"/>
            <a:ext cx="2281287" cy="33855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r-Latn-RS" sz="1600" dirty="0"/>
              <a:t>Marketing/finansije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163FD61-0FF0-1823-82AA-F56B3B618265}"/>
              </a:ext>
            </a:extLst>
          </p:cNvPr>
          <p:cNvSpPr txBox="1"/>
          <p:nvPr/>
        </p:nvSpPr>
        <p:spPr>
          <a:xfrm>
            <a:off x="1753385" y="4578583"/>
            <a:ext cx="2281287" cy="33855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r-Latn-RS" sz="1600" dirty="0"/>
              <a:t>Operacije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5EE9EAC-BF15-FD97-BD77-F52C50BEF46B}"/>
              </a:ext>
            </a:extLst>
          </p:cNvPr>
          <p:cNvSpPr txBox="1"/>
          <p:nvPr/>
        </p:nvSpPr>
        <p:spPr>
          <a:xfrm>
            <a:off x="2187018" y="5047442"/>
            <a:ext cx="2281287" cy="33855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r-Latn-RS" sz="1600" dirty="0"/>
              <a:t>RD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9DD9FE9-045E-2DDC-F99B-B76E3F6BF2C3}"/>
              </a:ext>
            </a:extLst>
          </p:cNvPr>
          <p:cNvSpPr txBox="1"/>
          <p:nvPr/>
        </p:nvSpPr>
        <p:spPr>
          <a:xfrm>
            <a:off x="7277495" y="3259723"/>
            <a:ext cx="2092750" cy="33855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r-Latn-RS" sz="1600" dirty="0"/>
              <a:t>Top menadžement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F0A2654-5D3F-1BFD-6367-13DF4549E3E7}"/>
              </a:ext>
            </a:extLst>
          </p:cNvPr>
          <p:cNvSpPr txBox="1"/>
          <p:nvPr/>
        </p:nvSpPr>
        <p:spPr>
          <a:xfrm>
            <a:off x="7663992" y="3686984"/>
            <a:ext cx="2281287" cy="33855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r-Latn-RS" sz="1600" dirty="0"/>
              <a:t>CM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49C2F60-CA39-CA6F-8ED9-2A60BC9DBD5A}"/>
              </a:ext>
            </a:extLst>
          </p:cNvPr>
          <p:cNvSpPr txBox="1"/>
          <p:nvPr/>
        </p:nvSpPr>
        <p:spPr>
          <a:xfrm>
            <a:off x="7927942" y="4123965"/>
            <a:ext cx="2281287" cy="33855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r-Latn-RS" sz="1600" dirty="0"/>
              <a:t>Marketing/finansije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234D325-08AA-8322-C970-BC31B16AF621}"/>
              </a:ext>
            </a:extLst>
          </p:cNvPr>
          <p:cNvSpPr txBox="1"/>
          <p:nvPr/>
        </p:nvSpPr>
        <p:spPr>
          <a:xfrm>
            <a:off x="7593292" y="4560946"/>
            <a:ext cx="2281287" cy="33855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r-Latn-RS" sz="1600" dirty="0"/>
              <a:t>Operacije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9CB366E-E60F-191A-728D-7E89A46AB462}"/>
              </a:ext>
            </a:extLst>
          </p:cNvPr>
          <p:cNvSpPr txBox="1"/>
          <p:nvPr/>
        </p:nvSpPr>
        <p:spPr>
          <a:xfrm>
            <a:off x="7522591" y="5051140"/>
            <a:ext cx="2281287" cy="33855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r-Latn-RS" sz="1600" dirty="0"/>
              <a:t>RD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0646ECDA-6ECB-07C0-E60B-BE7EB0F7AD65}"/>
              </a:ext>
            </a:extLst>
          </p:cNvPr>
          <p:cNvCxnSpPr>
            <a:stCxn id="15" idx="3"/>
            <a:endCxn id="24" idx="1"/>
          </p:cNvCxnSpPr>
          <p:nvPr/>
        </p:nvCxnSpPr>
        <p:spPr>
          <a:xfrm>
            <a:off x="4133654" y="3402873"/>
            <a:ext cx="3143841" cy="2612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B969C203-9BE5-C138-1244-67582F4928B5}"/>
              </a:ext>
            </a:extLst>
          </p:cNvPr>
          <p:cNvCxnSpPr>
            <a:cxnSpLocks/>
            <a:stCxn id="15" idx="3"/>
          </p:cNvCxnSpPr>
          <p:nvPr/>
        </p:nvCxnSpPr>
        <p:spPr>
          <a:xfrm>
            <a:off x="4133654" y="3402873"/>
            <a:ext cx="1258478" cy="37467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F1255833-4326-CC00-F046-FC09F44173FF}"/>
              </a:ext>
            </a:extLst>
          </p:cNvPr>
          <p:cNvCxnSpPr>
            <a:cxnSpLocks/>
            <a:stCxn id="24" idx="1"/>
          </p:cNvCxnSpPr>
          <p:nvPr/>
        </p:nvCxnSpPr>
        <p:spPr>
          <a:xfrm flipH="1">
            <a:off x="6306532" y="3429000"/>
            <a:ext cx="970963" cy="37410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94789E44-7391-EF19-6E55-C19D89DD722F}"/>
              </a:ext>
            </a:extLst>
          </p:cNvPr>
          <p:cNvCxnSpPr>
            <a:cxnSpLocks/>
            <a:stCxn id="25" idx="1"/>
          </p:cNvCxnSpPr>
          <p:nvPr/>
        </p:nvCxnSpPr>
        <p:spPr>
          <a:xfrm flipH="1">
            <a:off x="6985263" y="3856261"/>
            <a:ext cx="678729" cy="19483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6C7A6B8D-7A77-9E62-8E0F-25601BD22B04}"/>
              </a:ext>
            </a:extLst>
          </p:cNvPr>
          <p:cNvCxnSpPr>
            <a:cxnSpLocks/>
          </p:cNvCxnSpPr>
          <p:nvPr/>
        </p:nvCxnSpPr>
        <p:spPr>
          <a:xfrm>
            <a:off x="3926264" y="3890064"/>
            <a:ext cx="542041" cy="15322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7997A4A0-41F0-3E18-07C9-7B50DA9BF8D0}"/>
              </a:ext>
            </a:extLst>
          </p:cNvPr>
          <p:cNvCxnSpPr>
            <a:cxnSpLocks/>
            <a:stCxn id="33" idx="1"/>
            <a:endCxn id="23" idx="3"/>
          </p:cNvCxnSpPr>
          <p:nvPr/>
        </p:nvCxnSpPr>
        <p:spPr>
          <a:xfrm flipH="1" flipV="1">
            <a:off x="4468305" y="5216719"/>
            <a:ext cx="3054286" cy="36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A3143BCA-D0CA-7765-D34F-36B118F7EB7D}"/>
              </a:ext>
            </a:extLst>
          </p:cNvPr>
          <p:cNvCxnSpPr>
            <a:cxnSpLocks/>
            <a:endCxn id="23" idx="3"/>
          </p:cNvCxnSpPr>
          <p:nvPr/>
        </p:nvCxnSpPr>
        <p:spPr>
          <a:xfrm flipH="1">
            <a:off x="4468305" y="4956656"/>
            <a:ext cx="491765" cy="26006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4F44CFA7-6FDA-89F1-82F2-075302CCE87F}"/>
              </a:ext>
            </a:extLst>
          </p:cNvPr>
          <p:cNvCxnSpPr>
            <a:cxnSpLocks/>
            <a:endCxn id="33" idx="1"/>
          </p:cNvCxnSpPr>
          <p:nvPr/>
        </p:nvCxnSpPr>
        <p:spPr>
          <a:xfrm>
            <a:off x="6729167" y="4889967"/>
            <a:ext cx="793424" cy="3304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5FF3F151-9D56-F85F-5B64-7454C08222FD}"/>
              </a:ext>
            </a:extLst>
          </p:cNvPr>
          <p:cNvCxnSpPr>
            <a:cxnSpLocks/>
          </p:cNvCxnSpPr>
          <p:nvPr/>
        </p:nvCxnSpPr>
        <p:spPr>
          <a:xfrm flipH="1">
            <a:off x="4468305" y="5032594"/>
            <a:ext cx="767105" cy="18412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20535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DD9491-6E90-807A-A466-3860A174C9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71B7C1-77FE-56C4-0CC4-DC55246EC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EVOLUTIVAN RAZVOJ SARADNJE SA KLJUČNIM KUPCIMA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0906F0-ED7A-395B-9143-70379824C9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397845"/>
          </a:xfrm>
        </p:spPr>
        <p:txBody>
          <a:bodyPr/>
          <a:lstStyle/>
          <a:p>
            <a:r>
              <a:rPr lang="sr-Latn-RS" b="1" dirty="0"/>
              <a:t>Pun KAM – </a:t>
            </a:r>
            <a:r>
              <a:rPr lang="sr-Latn-RS" dirty="0"/>
              <a:t>partnerski rad dobavljača i maloprodavca</a:t>
            </a:r>
            <a:endParaRPr lang="sr-Latn-RS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88092D-BD17-4D16-2B57-272B695B241F}"/>
              </a:ext>
            </a:extLst>
          </p:cNvPr>
          <p:cNvSpPr txBox="1"/>
          <p:nvPr/>
        </p:nvSpPr>
        <p:spPr>
          <a:xfrm>
            <a:off x="2408549" y="2252495"/>
            <a:ext cx="1338606" cy="27699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sr-Latn-RS" sz="1200" b="1" dirty="0">
                <a:solidFill>
                  <a:schemeClr val="tx1"/>
                </a:solidFill>
              </a:rPr>
              <a:t>DOBAVLJAČ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03ADE3F-A3CE-89DD-ECC5-A722EA99585F}"/>
              </a:ext>
            </a:extLst>
          </p:cNvPr>
          <p:cNvSpPr txBox="1"/>
          <p:nvPr/>
        </p:nvSpPr>
        <p:spPr>
          <a:xfrm>
            <a:off x="7656137" y="2252495"/>
            <a:ext cx="1940350" cy="27699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sr-Latn-RS" sz="1200" b="1" dirty="0">
                <a:solidFill>
                  <a:schemeClr val="tx1"/>
                </a:solidFill>
              </a:rPr>
              <a:t>MALOPRODAVAC</a:t>
            </a:r>
          </a:p>
        </p:txBody>
      </p:sp>
      <p:sp>
        <p:nvSpPr>
          <p:cNvPr id="13" name="Arrow: Left-Right 12">
            <a:extLst>
              <a:ext uri="{FF2B5EF4-FFF2-40B4-BE49-F238E27FC236}">
                <a16:creationId xmlns:a16="http://schemas.microsoft.com/office/drawing/2014/main" id="{62CE3AC4-CB80-14D3-E2DA-580F94883F9D}"/>
              </a:ext>
            </a:extLst>
          </p:cNvPr>
          <p:cNvSpPr/>
          <p:nvPr/>
        </p:nvSpPr>
        <p:spPr>
          <a:xfrm>
            <a:off x="4683551" y="2173210"/>
            <a:ext cx="2158738" cy="397845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1200" dirty="0">
                <a:solidFill>
                  <a:schemeClr val="tx1"/>
                </a:solidFill>
              </a:rPr>
              <a:t>UTAKMICA</a:t>
            </a:r>
          </a:p>
        </p:txBody>
      </p:sp>
      <p:sp>
        <p:nvSpPr>
          <p:cNvPr id="4" name="Flowchart: Extract 3">
            <a:extLst>
              <a:ext uri="{FF2B5EF4-FFF2-40B4-BE49-F238E27FC236}">
                <a16:creationId xmlns:a16="http://schemas.microsoft.com/office/drawing/2014/main" id="{09A88781-5ADE-D6B2-0935-106DC0C4AD14}"/>
              </a:ext>
            </a:extLst>
          </p:cNvPr>
          <p:cNvSpPr/>
          <p:nvPr/>
        </p:nvSpPr>
        <p:spPr>
          <a:xfrm>
            <a:off x="1881433" y="2538411"/>
            <a:ext cx="7762973" cy="3834109"/>
          </a:xfrm>
          <a:prstGeom prst="flowChartExtra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4D9E576-CDFC-6DA2-8C57-A5F679734D95}"/>
              </a:ext>
            </a:extLst>
          </p:cNvPr>
          <p:cNvCxnSpPr>
            <a:cxnSpLocks/>
            <a:stCxn id="4" idx="0"/>
            <a:endCxn id="4" idx="2"/>
          </p:cNvCxnSpPr>
          <p:nvPr/>
        </p:nvCxnSpPr>
        <p:spPr>
          <a:xfrm>
            <a:off x="5762920" y="2538411"/>
            <a:ext cx="0" cy="383410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6491D891-C476-A035-2C5D-9ED2CD46EB34}"/>
              </a:ext>
            </a:extLst>
          </p:cNvPr>
          <p:cNvSpPr txBox="1"/>
          <p:nvPr/>
        </p:nvSpPr>
        <p:spPr>
          <a:xfrm>
            <a:off x="4396033" y="3007150"/>
            <a:ext cx="13668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200" dirty="0"/>
              <a:t>Menadžer prodaje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EC344A-77F4-59CF-CC2F-54F979CC868A}"/>
              </a:ext>
            </a:extLst>
          </p:cNvPr>
          <p:cNvSpPr txBox="1"/>
          <p:nvPr/>
        </p:nvSpPr>
        <p:spPr>
          <a:xfrm>
            <a:off x="5839905" y="3007150"/>
            <a:ext cx="13668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200" dirty="0"/>
              <a:t>Direktor CMa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947AF78-1E6D-F4C5-812A-FBA619C6DD9A}"/>
              </a:ext>
            </a:extLst>
          </p:cNvPr>
          <p:cNvSpPr txBox="1"/>
          <p:nvPr/>
        </p:nvSpPr>
        <p:spPr>
          <a:xfrm>
            <a:off x="4996205" y="3562068"/>
            <a:ext cx="7667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200" dirty="0"/>
              <a:t>KAM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4C95299-9D82-A4F1-7322-B69848C14B21}"/>
              </a:ext>
            </a:extLst>
          </p:cNvPr>
          <p:cNvSpPr txBox="1"/>
          <p:nvPr/>
        </p:nvSpPr>
        <p:spPr>
          <a:xfrm>
            <a:off x="5838962" y="3467363"/>
            <a:ext cx="901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200" dirty="0"/>
              <a:t>Menadžer kategorije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33678FB-AF70-2AD1-5A9A-E204EE25A298}"/>
              </a:ext>
            </a:extLst>
          </p:cNvPr>
          <p:cNvCxnSpPr>
            <a:cxnSpLocks/>
          </p:cNvCxnSpPr>
          <p:nvPr/>
        </p:nvCxnSpPr>
        <p:spPr>
          <a:xfrm>
            <a:off x="5079476" y="3293066"/>
            <a:ext cx="136845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4D5E3ECC-FB80-4542-A6ED-E0ADD9B9B2E2}"/>
              </a:ext>
            </a:extLst>
          </p:cNvPr>
          <p:cNvCxnSpPr>
            <a:cxnSpLocks/>
          </p:cNvCxnSpPr>
          <p:nvPr/>
        </p:nvCxnSpPr>
        <p:spPr>
          <a:xfrm>
            <a:off x="4396033" y="4018989"/>
            <a:ext cx="268349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A47BEB16-DAB6-45D2-EA1D-860306C3CBEC}"/>
              </a:ext>
            </a:extLst>
          </p:cNvPr>
          <p:cNvSpPr txBox="1"/>
          <p:nvPr/>
        </p:nvSpPr>
        <p:spPr>
          <a:xfrm>
            <a:off x="4166648" y="4082989"/>
            <a:ext cx="15962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r">
              <a:buFontTx/>
              <a:buChar char="-"/>
            </a:pPr>
            <a:r>
              <a:rPr lang="sr-Latn-RS" sz="1200" dirty="0"/>
              <a:t>KAM asistent</a:t>
            </a:r>
          </a:p>
          <a:p>
            <a:pPr marL="171450" indent="-171450" algn="r">
              <a:buFontTx/>
              <a:buChar char="-"/>
            </a:pPr>
            <a:r>
              <a:rPr lang="sr-Latn-RS" sz="1200" dirty="0"/>
              <a:t>Brend menadžer / Menadžer kategorije</a:t>
            </a:r>
          </a:p>
          <a:p>
            <a:pPr marL="171450" indent="-171450" algn="r">
              <a:buFontTx/>
              <a:buChar char="-"/>
            </a:pPr>
            <a:r>
              <a:rPr lang="sr-Latn-RS" sz="1200" dirty="0"/>
              <a:t>Komercijalista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2731290-EB75-B2B5-4BA3-440E77002C49}"/>
              </a:ext>
            </a:extLst>
          </p:cNvPr>
          <p:cNvSpPr txBox="1"/>
          <p:nvPr/>
        </p:nvSpPr>
        <p:spPr>
          <a:xfrm>
            <a:off x="5762913" y="4103324"/>
            <a:ext cx="17031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sr-Latn-RS" sz="1200" dirty="0"/>
              <a:t>Asistent menadžera kategorije/nabavljač</a:t>
            </a:r>
          </a:p>
          <a:p>
            <a:pPr marL="171450" indent="-171450">
              <a:buFontTx/>
              <a:buChar char="-"/>
            </a:pPr>
            <a:r>
              <a:rPr lang="sr-Latn-RS" sz="1200" dirty="0"/>
              <a:t>Menadžer operacija</a:t>
            </a:r>
          </a:p>
          <a:p>
            <a:pPr marL="171450" indent="-171450">
              <a:buFontTx/>
              <a:buChar char="-"/>
            </a:pPr>
            <a:r>
              <a:rPr lang="sr-Latn-RS" sz="1200" dirty="0"/>
              <a:t>Menadžer prodavnice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D8B58DD1-41C8-6A32-382E-00E8F2FD4107}"/>
              </a:ext>
            </a:extLst>
          </p:cNvPr>
          <p:cNvCxnSpPr>
            <a:cxnSpLocks/>
          </p:cNvCxnSpPr>
          <p:nvPr/>
        </p:nvCxnSpPr>
        <p:spPr>
          <a:xfrm>
            <a:off x="3377938" y="5198911"/>
            <a:ext cx="475739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6206F05D-088C-9FAC-1FE2-75A6BF7CBED7}"/>
              </a:ext>
            </a:extLst>
          </p:cNvPr>
          <p:cNvSpPr txBox="1"/>
          <p:nvPr/>
        </p:nvSpPr>
        <p:spPr>
          <a:xfrm>
            <a:off x="3459638" y="5229153"/>
            <a:ext cx="22262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r">
              <a:buFontTx/>
              <a:buChar char="-"/>
            </a:pPr>
            <a:r>
              <a:rPr lang="sr-Latn-RS" sz="1200" dirty="0"/>
              <a:t>Analitika</a:t>
            </a:r>
          </a:p>
          <a:p>
            <a:pPr marL="171450" indent="-171450" algn="r">
              <a:buFontTx/>
              <a:buChar char="-"/>
            </a:pPr>
            <a:r>
              <a:rPr lang="sr-Latn-RS" sz="1200" dirty="0"/>
              <a:t>Marketing/finansije</a:t>
            </a:r>
          </a:p>
          <a:p>
            <a:pPr marL="171450" indent="-171450" algn="r">
              <a:buFontTx/>
              <a:buChar char="-"/>
            </a:pPr>
            <a:r>
              <a:rPr lang="sr-Latn-RS" sz="1200" dirty="0"/>
              <a:t>Tehnolog</a:t>
            </a:r>
          </a:p>
          <a:p>
            <a:pPr marL="171450" indent="-171450" algn="r">
              <a:buFontTx/>
              <a:buChar char="-"/>
            </a:pPr>
            <a:r>
              <a:rPr lang="sr-Latn-RS" sz="1200" dirty="0"/>
              <a:t>Logistika</a:t>
            </a:r>
          </a:p>
          <a:p>
            <a:pPr marL="171450" indent="-171450" algn="r">
              <a:buFontTx/>
              <a:buChar char="-"/>
            </a:pPr>
            <a:r>
              <a:rPr lang="sr-Latn-RS" sz="1200" dirty="0"/>
              <a:t>IT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048BD43-9C91-AAAA-340C-E49FBEFB3809}"/>
              </a:ext>
            </a:extLst>
          </p:cNvPr>
          <p:cNvSpPr txBox="1"/>
          <p:nvPr/>
        </p:nvSpPr>
        <p:spPr>
          <a:xfrm>
            <a:off x="5838961" y="5259394"/>
            <a:ext cx="18344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sr-Latn-RS" sz="1200" dirty="0"/>
              <a:t>Analitika</a:t>
            </a:r>
          </a:p>
          <a:p>
            <a:pPr marL="171450" indent="-171450">
              <a:buFontTx/>
              <a:buChar char="-"/>
            </a:pPr>
            <a:r>
              <a:rPr lang="sr-Latn-RS" sz="1200" dirty="0"/>
              <a:t>Marketing/finansije</a:t>
            </a:r>
          </a:p>
          <a:p>
            <a:pPr marL="171450" indent="-171450">
              <a:buFontTx/>
              <a:buChar char="-"/>
            </a:pPr>
            <a:r>
              <a:rPr lang="sr-Latn-RS" sz="1200" dirty="0"/>
              <a:t>Tehnolog</a:t>
            </a:r>
          </a:p>
          <a:p>
            <a:pPr marL="171450" indent="-171450">
              <a:buFontTx/>
              <a:buChar char="-"/>
            </a:pPr>
            <a:r>
              <a:rPr lang="sr-Latn-RS" sz="1200" dirty="0"/>
              <a:t>Logistika</a:t>
            </a:r>
          </a:p>
          <a:p>
            <a:pPr marL="171450" indent="-171450">
              <a:buFontTx/>
              <a:buChar char="-"/>
            </a:pPr>
            <a:r>
              <a:rPr lang="sr-Latn-RS" sz="1200" dirty="0"/>
              <a:t>IT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010DBCE-A18A-86D8-9207-F0EABE7D3B0F}"/>
              </a:ext>
            </a:extLst>
          </p:cNvPr>
          <p:cNvSpPr txBox="1"/>
          <p:nvPr/>
        </p:nvSpPr>
        <p:spPr>
          <a:xfrm>
            <a:off x="1446238" y="3016067"/>
            <a:ext cx="13668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200" dirty="0"/>
              <a:t>Mentor projekta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3465A49-B057-A806-B259-92BB9B043D92}"/>
              </a:ext>
            </a:extLst>
          </p:cNvPr>
          <p:cNvSpPr txBox="1"/>
          <p:nvPr/>
        </p:nvSpPr>
        <p:spPr>
          <a:xfrm>
            <a:off x="1446238" y="3510733"/>
            <a:ext cx="31265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200" dirty="0"/>
              <a:t>Menadžer projekta ili </a:t>
            </a:r>
          </a:p>
          <a:p>
            <a:r>
              <a:rPr lang="sr-Latn-RS" sz="1200" dirty="0"/>
              <a:t>menadžer ključnih kupaca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6126B1D-653C-9AC0-9E81-982C8C751F62}"/>
              </a:ext>
            </a:extLst>
          </p:cNvPr>
          <p:cNvSpPr txBox="1"/>
          <p:nvPr/>
        </p:nvSpPr>
        <p:spPr>
          <a:xfrm>
            <a:off x="1446238" y="4253360"/>
            <a:ext cx="31265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200" dirty="0"/>
              <a:t>Uži tim KAM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4B951C7-4D15-723F-CD7E-26A2CC0235BC}"/>
              </a:ext>
            </a:extLst>
          </p:cNvPr>
          <p:cNvSpPr txBox="1"/>
          <p:nvPr/>
        </p:nvSpPr>
        <p:spPr>
          <a:xfrm>
            <a:off x="1415604" y="5508716"/>
            <a:ext cx="31265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200" dirty="0"/>
              <a:t>Podrška</a:t>
            </a:r>
          </a:p>
          <a:p>
            <a:r>
              <a:rPr lang="sr-Latn-RS" sz="1200" dirty="0"/>
              <a:t>(širi tim KAM)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B455B48-8D21-61BB-5F19-4A96371338FA}"/>
              </a:ext>
            </a:extLst>
          </p:cNvPr>
          <p:cNvSpPr txBox="1"/>
          <p:nvPr/>
        </p:nvSpPr>
        <p:spPr>
          <a:xfrm>
            <a:off x="8546192" y="3007149"/>
            <a:ext cx="17816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200" dirty="0"/>
              <a:t>Analitika dobavljača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FF3704F-6295-0020-7C0B-EAD632B44B70}"/>
              </a:ext>
            </a:extLst>
          </p:cNvPr>
          <p:cNvSpPr txBox="1"/>
          <p:nvPr/>
        </p:nvSpPr>
        <p:spPr>
          <a:xfrm>
            <a:off x="8546192" y="3471650"/>
            <a:ext cx="17816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200" dirty="0"/>
              <a:t>Realizacija projekta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A2A53C5-17F9-48FC-1382-C55B8ADBE8F9}"/>
              </a:ext>
            </a:extLst>
          </p:cNvPr>
          <p:cNvSpPr txBox="1"/>
          <p:nvPr/>
        </p:nvSpPr>
        <p:spPr>
          <a:xfrm>
            <a:off x="8546192" y="4270264"/>
            <a:ext cx="17816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200" dirty="0"/>
              <a:t>Koordinacija saradnje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61D6413-B646-9511-FA3B-BCD45130E72D}"/>
              </a:ext>
            </a:extLst>
          </p:cNvPr>
          <p:cNvSpPr txBox="1"/>
          <p:nvPr/>
        </p:nvSpPr>
        <p:spPr>
          <a:xfrm>
            <a:off x="8714302" y="5514203"/>
            <a:ext cx="17816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200" dirty="0"/>
              <a:t>Važnost dobavljača određuje posvećenost</a:t>
            </a:r>
          </a:p>
        </p:txBody>
      </p:sp>
    </p:spTree>
    <p:extLst>
      <p:ext uri="{BB962C8B-B14F-4D97-AF65-F5344CB8AC3E}">
        <p14:creationId xmlns:p14="http://schemas.microsoft.com/office/powerpoint/2010/main" val="29223739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F1C9FE-EBD1-3E18-1FCD-2D5A35F54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BD7AC-3004-A9FC-AC30-7D7E78D02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EVOLUTIVAN RAZVOJ SARADNJE SA KLJUČNIM KUPCIMA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93F8B3-173B-85E6-7D4A-BA498D6B12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397845"/>
          </a:xfrm>
        </p:spPr>
        <p:txBody>
          <a:bodyPr/>
          <a:lstStyle/>
          <a:p>
            <a:r>
              <a:rPr lang="sr-Latn-RS" b="1" dirty="0"/>
              <a:t>Partnerski multifunkcionalni odnosi</a:t>
            </a:r>
          </a:p>
        </p:txBody>
      </p:sp>
      <p:sp>
        <p:nvSpPr>
          <p:cNvPr id="6" name="Arrow: Pentagon 5">
            <a:extLst>
              <a:ext uri="{FF2B5EF4-FFF2-40B4-BE49-F238E27FC236}">
                <a16:creationId xmlns:a16="http://schemas.microsoft.com/office/drawing/2014/main" id="{B2FB7926-3A1F-7335-BF63-E31D2783C266}"/>
              </a:ext>
            </a:extLst>
          </p:cNvPr>
          <p:cNvSpPr/>
          <p:nvPr/>
        </p:nvSpPr>
        <p:spPr>
          <a:xfrm>
            <a:off x="6096000" y="2941163"/>
            <a:ext cx="3902697" cy="2488676"/>
          </a:xfrm>
          <a:prstGeom prst="homePlat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8" name="Arrow: Pentagon 7">
            <a:extLst>
              <a:ext uri="{FF2B5EF4-FFF2-40B4-BE49-F238E27FC236}">
                <a16:creationId xmlns:a16="http://schemas.microsoft.com/office/drawing/2014/main" id="{524F5298-8297-CF26-64D9-E670B7B80D80}"/>
              </a:ext>
            </a:extLst>
          </p:cNvPr>
          <p:cNvSpPr/>
          <p:nvPr/>
        </p:nvSpPr>
        <p:spPr>
          <a:xfrm rot="10800000">
            <a:off x="2193303" y="2941163"/>
            <a:ext cx="3902697" cy="2488676"/>
          </a:xfrm>
          <a:prstGeom prst="homePlat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8748166-9ED5-0418-55F3-282AA7D36DE4}"/>
              </a:ext>
            </a:extLst>
          </p:cNvPr>
          <p:cNvSpPr txBox="1"/>
          <p:nvPr/>
        </p:nvSpPr>
        <p:spPr>
          <a:xfrm>
            <a:off x="4623847" y="3071117"/>
            <a:ext cx="13668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/>
              <a:t>Marketing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4DD98C6-EA7A-E55D-6B00-EF0629290480}"/>
              </a:ext>
            </a:extLst>
          </p:cNvPr>
          <p:cNvCxnSpPr>
            <a:cxnSpLocks/>
          </p:cNvCxnSpPr>
          <p:nvPr/>
        </p:nvCxnSpPr>
        <p:spPr>
          <a:xfrm>
            <a:off x="4308049" y="2941162"/>
            <a:ext cx="0" cy="248867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3156911-E4B3-F493-E1BB-3DDF308C8B89}"/>
              </a:ext>
            </a:extLst>
          </p:cNvPr>
          <p:cNvCxnSpPr>
            <a:cxnSpLocks/>
          </p:cNvCxnSpPr>
          <p:nvPr/>
        </p:nvCxnSpPr>
        <p:spPr>
          <a:xfrm>
            <a:off x="7778684" y="2941161"/>
            <a:ext cx="0" cy="248867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2E79FA6-3726-1592-D92F-451D976B06F6}"/>
              </a:ext>
            </a:extLst>
          </p:cNvPr>
          <p:cNvCxnSpPr>
            <a:cxnSpLocks/>
          </p:cNvCxnSpPr>
          <p:nvPr/>
        </p:nvCxnSpPr>
        <p:spPr>
          <a:xfrm>
            <a:off x="4308049" y="3570402"/>
            <a:ext cx="347063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D92EE8C-9E52-7F86-CA81-CFBFE4908780}"/>
              </a:ext>
            </a:extLst>
          </p:cNvPr>
          <p:cNvCxnSpPr>
            <a:cxnSpLocks/>
          </p:cNvCxnSpPr>
          <p:nvPr/>
        </p:nvCxnSpPr>
        <p:spPr>
          <a:xfrm>
            <a:off x="4308049" y="4184713"/>
            <a:ext cx="347063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83112CE7-CD50-18C3-9728-C8F089162A2C}"/>
              </a:ext>
            </a:extLst>
          </p:cNvPr>
          <p:cNvCxnSpPr>
            <a:cxnSpLocks/>
          </p:cNvCxnSpPr>
          <p:nvPr/>
        </p:nvCxnSpPr>
        <p:spPr>
          <a:xfrm>
            <a:off x="4308049" y="4722043"/>
            <a:ext cx="347063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632383E4-1EC1-129B-E80F-F01302A59A74}"/>
              </a:ext>
            </a:extLst>
          </p:cNvPr>
          <p:cNvSpPr txBox="1"/>
          <p:nvPr/>
        </p:nvSpPr>
        <p:spPr>
          <a:xfrm>
            <a:off x="6359164" y="3102932"/>
            <a:ext cx="13668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/>
              <a:t>Marketing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5E4DDE2-287E-F72A-A974-BDE0702785B0}"/>
              </a:ext>
            </a:extLst>
          </p:cNvPr>
          <p:cNvSpPr txBox="1"/>
          <p:nvPr/>
        </p:nvSpPr>
        <p:spPr>
          <a:xfrm>
            <a:off x="4308049" y="3659114"/>
            <a:ext cx="17879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dirty="0"/>
              <a:t>Logistika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DAFAC3A-6F7E-FDAC-875D-8B5D5E047E23}"/>
              </a:ext>
            </a:extLst>
          </p:cNvPr>
          <p:cNvSpPr txBox="1"/>
          <p:nvPr/>
        </p:nvSpPr>
        <p:spPr>
          <a:xfrm>
            <a:off x="6095998" y="3681052"/>
            <a:ext cx="1682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dirty="0"/>
              <a:t>Logistika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D09C963-9DE8-C781-8FFB-317C236058B2}"/>
              </a:ext>
            </a:extLst>
          </p:cNvPr>
          <p:cNvSpPr txBox="1"/>
          <p:nvPr/>
        </p:nvSpPr>
        <p:spPr>
          <a:xfrm>
            <a:off x="4360681" y="4267987"/>
            <a:ext cx="1682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dirty="0"/>
              <a:t>Prodaja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62487E7-3746-CDD5-5CED-59614A503242}"/>
              </a:ext>
            </a:extLst>
          </p:cNvPr>
          <p:cNvSpPr txBox="1"/>
          <p:nvPr/>
        </p:nvSpPr>
        <p:spPr>
          <a:xfrm>
            <a:off x="6095998" y="4278195"/>
            <a:ext cx="1656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dirty="0"/>
              <a:t>Nabavka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2489A5E-43BD-DA9D-17D2-3F13442DA490}"/>
              </a:ext>
            </a:extLst>
          </p:cNvPr>
          <p:cNvSpPr txBox="1"/>
          <p:nvPr/>
        </p:nvSpPr>
        <p:spPr>
          <a:xfrm>
            <a:off x="4373838" y="4874554"/>
            <a:ext cx="1656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dirty="0"/>
              <a:t>Finansije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DD9AD98-E126-5C45-50FE-4E3EE3DDDDFB}"/>
              </a:ext>
            </a:extLst>
          </p:cNvPr>
          <p:cNvSpPr txBox="1"/>
          <p:nvPr/>
        </p:nvSpPr>
        <p:spPr>
          <a:xfrm>
            <a:off x="6069681" y="4874554"/>
            <a:ext cx="1656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dirty="0"/>
              <a:t>Finansije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36A8499-A07D-2B6B-3EF3-571AF9A405D9}"/>
              </a:ext>
            </a:extLst>
          </p:cNvPr>
          <p:cNvSpPr txBox="1"/>
          <p:nvPr/>
        </p:nvSpPr>
        <p:spPr>
          <a:xfrm>
            <a:off x="2625365" y="3908863"/>
            <a:ext cx="16563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dirty="0"/>
              <a:t>Menadžer ključnih kupaca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A716957-5F88-341C-9EE7-A15FB8E22A2E}"/>
              </a:ext>
            </a:extLst>
          </p:cNvPr>
          <p:cNvSpPr txBox="1"/>
          <p:nvPr/>
        </p:nvSpPr>
        <p:spPr>
          <a:xfrm>
            <a:off x="7804998" y="3724197"/>
            <a:ext cx="16563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dirty="0"/>
              <a:t>Menadžer kategorije proizvoda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2C652B9-C313-1333-A102-E2292F668A84}"/>
              </a:ext>
            </a:extLst>
          </p:cNvPr>
          <p:cNvSpPr txBox="1"/>
          <p:nvPr/>
        </p:nvSpPr>
        <p:spPr>
          <a:xfrm>
            <a:off x="4085735" y="2527475"/>
            <a:ext cx="13668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/>
              <a:t>Dobavljač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7503DD7-26F5-36CE-7EC9-3E79DB411BBF}"/>
              </a:ext>
            </a:extLst>
          </p:cNvPr>
          <p:cNvSpPr txBox="1"/>
          <p:nvPr/>
        </p:nvSpPr>
        <p:spPr>
          <a:xfrm>
            <a:off x="6643343" y="2528566"/>
            <a:ext cx="1656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/>
              <a:t>Maloprodavac</a:t>
            </a:r>
          </a:p>
        </p:txBody>
      </p:sp>
    </p:spTree>
    <p:extLst>
      <p:ext uri="{BB962C8B-B14F-4D97-AF65-F5344CB8AC3E}">
        <p14:creationId xmlns:p14="http://schemas.microsoft.com/office/powerpoint/2010/main" val="40006036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0A7E8-E56D-E46A-06B6-164C014AA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PUN KAM KAO STRATEGIJSKA ALIJANSA DOBAVLJAČA I MALOPRODAVCA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4C4C38-E405-7DA9-57F0-9F521F2722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6538" y="1845734"/>
            <a:ext cx="4728485" cy="378992"/>
          </a:xfrm>
        </p:spPr>
        <p:txBody>
          <a:bodyPr/>
          <a:lstStyle/>
          <a:p>
            <a:r>
              <a:rPr lang="sr-Latn-RS" dirty="0"/>
              <a:t>Razvoj odnosa dobavljača i maloprodavca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B000F17-6237-6199-6545-DDEEC4D04753}"/>
              </a:ext>
            </a:extLst>
          </p:cNvPr>
          <p:cNvSpPr txBox="1">
            <a:spLocks/>
          </p:cNvSpPr>
          <p:nvPr/>
        </p:nvSpPr>
        <p:spPr>
          <a:xfrm>
            <a:off x="5736839" y="2394407"/>
            <a:ext cx="2935821" cy="895895"/>
          </a:xfrm>
          <a:prstGeom prst="rect">
            <a:avLst/>
          </a:prstGeom>
        </p:spPr>
        <p:txBody>
          <a:bodyPr vert="horz" lIns="0" tIns="45720" rIns="0" bIns="45720" rtlCol="0">
            <a:normAutofit fontScale="85000" lnSpcReduction="2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1200" b="1" dirty="0"/>
              <a:t>Strategijska alijansa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1200" dirty="0"/>
              <a:t>- Top menadžent posvećen partnerstvu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1200" dirty="0"/>
              <a:t>- Partnersko odlučivanje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1200" dirty="0"/>
              <a:t>- Koristi i rizik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1200" dirty="0"/>
              <a:t>- Potpuno deljenje, poverenje i razumevanje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7653A95-F386-7D04-3BFF-1A1A730BD8B9}"/>
              </a:ext>
            </a:extLst>
          </p:cNvPr>
          <p:cNvSpPr txBox="1">
            <a:spLocks/>
          </p:cNvSpPr>
          <p:nvPr/>
        </p:nvSpPr>
        <p:spPr>
          <a:xfrm>
            <a:off x="4366339" y="3567699"/>
            <a:ext cx="2935821" cy="895895"/>
          </a:xfrm>
          <a:prstGeom prst="rect">
            <a:avLst/>
          </a:prstGeom>
        </p:spPr>
        <p:txBody>
          <a:bodyPr vert="horz" lIns="0" tIns="45720" rIns="0" bIns="45720" rtlCol="0">
            <a:normAutofit fontScale="85000" lnSpcReduction="2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1200" b="1" dirty="0"/>
              <a:t>Saradnja dobavljača i maloprodavca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1200" dirty="0"/>
              <a:t>- Međusobno razumevanje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1200" dirty="0"/>
              <a:t>- Poslovni potezi i funkcija partnera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1200" dirty="0"/>
              <a:t>- Autoritet znanja i produktivnih rešenja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1200" dirty="0"/>
              <a:t>- Intenzivna razmena poslovnih informacija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5B5C2C9-1CE5-AC6F-9847-1E290081DAB7}"/>
              </a:ext>
            </a:extLst>
          </p:cNvPr>
          <p:cNvSpPr txBox="1">
            <a:spLocks/>
          </p:cNvSpPr>
          <p:nvPr/>
        </p:nvSpPr>
        <p:spPr>
          <a:xfrm>
            <a:off x="2941477" y="4581812"/>
            <a:ext cx="2935821" cy="1077658"/>
          </a:xfrm>
          <a:prstGeom prst="rect">
            <a:avLst/>
          </a:prstGeom>
        </p:spPr>
        <p:txBody>
          <a:bodyPr vert="horz" lIns="0" tIns="45720" rIns="0" bIns="45720" rtlCol="0">
            <a:normAutofit fontScale="85000" lnSpcReduction="2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1200" b="1" dirty="0"/>
              <a:t>Početak poslovne saradnje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1200" dirty="0"/>
              <a:t>- Kupoprodajna faza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1200" dirty="0"/>
              <a:t>- Poznavanje poslovnih programa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1200" dirty="0"/>
              <a:t>- Poslovni respekt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1200" dirty="0"/>
              <a:t>- Poslovni kontakti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sr-Latn-RS" sz="1200" dirty="0"/>
              <a:t>- Zainteresovanost za partnera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13BEDF9-BA50-EB08-C476-C95569CBCA29}"/>
              </a:ext>
            </a:extLst>
          </p:cNvPr>
          <p:cNvCxnSpPr>
            <a:cxnSpLocks/>
          </p:cNvCxnSpPr>
          <p:nvPr/>
        </p:nvCxnSpPr>
        <p:spPr>
          <a:xfrm flipV="1">
            <a:off x="2366128" y="2479249"/>
            <a:ext cx="3120272" cy="2589929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06685B3A-6E9A-FAE5-125C-2606B4FC2CB4}"/>
              </a:ext>
            </a:extLst>
          </p:cNvPr>
          <p:cNvSpPr txBox="1"/>
          <p:nvPr/>
        </p:nvSpPr>
        <p:spPr>
          <a:xfrm rot="19195548">
            <a:off x="2064996" y="3345864"/>
            <a:ext cx="3662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/>
              <a:t>POZNAJEM – RAZUMEM - VERUJEM</a:t>
            </a:r>
          </a:p>
        </p:txBody>
      </p:sp>
    </p:spTree>
    <p:extLst>
      <p:ext uri="{BB962C8B-B14F-4D97-AF65-F5344CB8AC3E}">
        <p14:creationId xmlns:p14="http://schemas.microsoft.com/office/powerpoint/2010/main" val="3475300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9DD7E-D5B6-D52D-0D09-558323C28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STRATEGIJSKE NAMERE I NIVOI SARADNJE SA KLJUČNIM KUPCIMA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DD5D99B-B4EB-E4F5-8BD4-ED2CA50E747A}"/>
              </a:ext>
            </a:extLst>
          </p:cNvPr>
          <p:cNvCxnSpPr>
            <a:cxnSpLocks/>
          </p:cNvCxnSpPr>
          <p:nvPr/>
        </p:nvCxnSpPr>
        <p:spPr>
          <a:xfrm flipV="1">
            <a:off x="2818615" y="2432115"/>
            <a:ext cx="0" cy="32145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32804D7-90F2-C0D7-3876-311A2FA74877}"/>
              </a:ext>
            </a:extLst>
          </p:cNvPr>
          <p:cNvCxnSpPr>
            <a:cxnSpLocks/>
          </p:cNvCxnSpPr>
          <p:nvPr/>
        </p:nvCxnSpPr>
        <p:spPr>
          <a:xfrm>
            <a:off x="2818615" y="5646656"/>
            <a:ext cx="529786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6712F11-F383-2DA3-E8C7-27AFC8DE771D}"/>
              </a:ext>
            </a:extLst>
          </p:cNvPr>
          <p:cNvCxnSpPr>
            <a:cxnSpLocks/>
          </p:cNvCxnSpPr>
          <p:nvPr/>
        </p:nvCxnSpPr>
        <p:spPr>
          <a:xfrm flipV="1">
            <a:off x="2818615" y="2432114"/>
            <a:ext cx="5033913" cy="32145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EFBBB258-C2C4-6FAF-239B-81FDA5BA99F0}"/>
              </a:ext>
            </a:extLst>
          </p:cNvPr>
          <p:cNvSpPr txBox="1"/>
          <p:nvPr/>
        </p:nvSpPr>
        <p:spPr>
          <a:xfrm>
            <a:off x="3398363" y="5184991"/>
            <a:ext cx="3874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400" b="1" dirty="0"/>
              <a:t>1. </a:t>
            </a:r>
            <a:r>
              <a:rPr lang="sr-Latn-RS" sz="1400" dirty="0"/>
              <a:t>Ispitivački odnos sa ključnim kupcem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64544BB-EB60-57F8-3DAE-8B6639C12E3D}"/>
              </a:ext>
            </a:extLst>
          </p:cNvPr>
          <p:cNvSpPr txBox="1"/>
          <p:nvPr/>
        </p:nvSpPr>
        <p:spPr>
          <a:xfrm>
            <a:off x="4110087" y="4723326"/>
            <a:ext cx="3874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400" b="1" dirty="0"/>
              <a:t>2. </a:t>
            </a:r>
            <a:r>
              <a:rPr lang="sr-Latn-RS" sz="1400" dirty="0"/>
              <a:t>Bazični odnos sa ključnim kupcem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EE34C0C-49DC-83CE-74AB-985634796A7B}"/>
              </a:ext>
            </a:extLst>
          </p:cNvPr>
          <p:cNvSpPr txBox="1"/>
          <p:nvPr/>
        </p:nvSpPr>
        <p:spPr>
          <a:xfrm>
            <a:off x="4762107" y="4336348"/>
            <a:ext cx="3874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400" b="1" dirty="0"/>
              <a:t>3. </a:t>
            </a:r>
            <a:r>
              <a:rPr lang="sr-Latn-RS" sz="1400" dirty="0"/>
              <a:t>Kooperativni odnos sa ključnim kupcem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CE3EF9D-D401-639B-B498-516752DF393A}"/>
              </a:ext>
            </a:extLst>
          </p:cNvPr>
          <p:cNvSpPr txBox="1"/>
          <p:nvPr/>
        </p:nvSpPr>
        <p:spPr>
          <a:xfrm>
            <a:off x="5612091" y="3835082"/>
            <a:ext cx="3874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400" b="1" dirty="0"/>
              <a:t>4. </a:t>
            </a:r>
            <a:r>
              <a:rPr lang="sr-Latn-RS" sz="1400" dirty="0"/>
              <a:t>Međuzavisni odnos sa ključnim kupcem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4DF9669-F1CC-3B7A-50F3-FDF5F6AB1B4F}"/>
              </a:ext>
            </a:extLst>
          </p:cNvPr>
          <p:cNvSpPr txBox="1"/>
          <p:nvPr/>
        </p:nvSpPr>
        <p:spPr>
          <a:xfrm>
            <a:off x="6537489" y="3296473"/>
            <a:ext cx="3874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400" b="1" dirty="0"/>
              <a:t>5. </a:t>
            </a:r>
            <a:r>
              <a:rPr lang="sr-Latn-RS" sz="1400" dirty="0"/>
              <a:t>Integrisani odnos sa ključnim kupcem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624E071-BD99-E452-76E2-8E58811FC98B}"/>
              </a:ext>
            </a:extLst>
          </p:cNvPr>
          <p:cNvSpPr txBox="1"/>
          <p:nvPr/>
        </p:nvSpPr>
        <p:spPr>
          <a:xfrm>
            <a:off x="3833567" y="5741573"/>
            <a:ext cx="3874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400" b="1" dirty="0"/>
              <a:t>Strategijske namere ključnih kupaca</a:t>
            </a:r>
            <a:endParaRPr lang="sr-Latn-RS" sz="14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8102657-D9C5-37CA-DEA9-B1E20B2E48DD}"/>
              </a:ext>
            </a:extLst>
          </p:cNvPr>
          <p:cNvSpPr txBox="1"/>
          <p:nvPr/>
        </p:nvSpPr>
        <p:spPr>
          <a:xfrm>
            <a:off x="1184636" y="3731608"/>
            <a:ext cx="15208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r-Latn-RS" sz="1400" b="1" dirty="0"/>
              <a:t>Strategijske </a:t>
            </a:r>
          </a:p>
          <a:p>
            <a:pPr algn="r"/>
            <a:r>
              <a:rPr lang="sr-Latn-RS" sz="1400" b="1" dirty="0"/>
              <a:t>namere</a:t>
            </a:r>
          </a:p>
          <a:p>
            <a:pPr algn="r"/>
            <a:r>
              <a:rPr lang="sr-Latn-RS" sz="1400" b="1" dirty="0"/>
              <a:t>dobavljača</a:t>
            </a:r>
            <a:endParaRPr lang="sr-Latn-RS" sz="1400" dirty="0"/>
          </a:p>
        </p:txBody>
      </p:sp>
    </p:spTree>
    <p:extLst>
      <p:ext uri="{BB962C8B-B14F-4D97-AF65-F5344CB8AC3E}">
        <p14:creationId xmlns:p14="http://schemas.microsoft.com/office/powerpoint/2010/main" val="29557534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075283-8825-B392-6A96-2E671FB8E5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C0464-1412-729A-2546-1984A45B6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RAZVOJ MENADŽMENTA KLJUČNIH KUPACA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7B0AF8D-4694-1C33-C194-4B6E7DB36809}"/>
              </a:ext>
            </a:extLst>
          </p:cNvPr>
          <p:cNvCxnSpPr>
            <a:cxnSpLocks/>
          </p:cNvCxnSpPr>
          <p:nvPr/>
        </p:nvCxnSpPr>
        <p:spPr>
          <a:xfrm flipV="1">
            <a:off x="2818615" y="2432115"/>
            <a:ext cx="0" cy="32145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5141577-F9A2-9242-70C3-0406767C2B4D}"/>
              </a:ext>
            </a:extLst>
          </p:cNvPr>
          <p:cNvCxnSpPr>
            <a:cxnSpLocks/>
          </p:cNvCxnSpPr>
          <p:nvPr/>
        </p:nvCxnSpPr>
        <p:spPr>
          <a:xfrm>
            <a:off x="2818615" y="5646656"/>
            <a:ext cx="529786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22E2025-5742-EE0C-7198-45E86A2ACB9D}"/>
              </a:ext>
            </a:extLst>
          </p:cNvPr>
          <p:cNvCxnSpPr>
            <a:cxnSpLocks/>
          </p:cNvCxnSpPr>
          <p:nvPr/>
        </p:nvCxnSpPr>
        <p:spPr>
          <a:xfrm flipV="1">
            <a:off x="2818615" y="2432114"/>
            <a:ext cx="5033913" cy="32145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409C6B4-02FA-6D56-E5C6-253232815BFB}"/>
              </a:ext>
            </a:extLst>
          </p:cNvPr>
          <p:cNvSpPr txBox="1"/>
          <p:nvPr/>
        </p:nvSpPr>
        <p:spPr>
          <a:xfrm>
            <a:off x="3398363" y="5184991"/>
            <a:ext cx="3874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400" b="1" dirty="0"/>
              <a:t>Pred - KAM</a:t>
            </a:r>
            <a:endParaRPr lang="sr-Latn-RS" sz="14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5782F14-7A72-1957-E0E6-8B9CE3499387}"/>
              </a:ext>
            </a:extLst>
          </p:cNvPr>
          <p:cNvSpPr txBox="1"/>
          <p:nvPr/>
        </p:nvSpPr>
        <p:spPr>
          <a:xfrm>
            <a:off x="4110087" y="4723326"/>
            <a:ext cx="3874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400" b="1" dirty="0"/>
              <a:t>Početni KAM</a:t>
            </a:r>
            <a:endParaRPr lang="sr-Latn-RS" sz="14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9D44F23-F63B-7A61-F92C-8CAB646B7851}"/>
              </a:ext>
            </a:extLst>
          </p:cNvPr>
          <p:cNvSpPr txBox="1"/>
          <p:nvPr/>
        </p:nvSpPr>
        <p:spPr>
          <a:xfrm>
            <a:off x="4762107" y="4336348"/>
            <a:ext cx="3874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400" b="1" dirty="0"/>
              <a:t>Srednji KAM</a:t>
            </a:r>
            <a:endParaRPr lang="sr-Latn-RS" sz="14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CC1B252-1C6F-156F-D5B9-82D9215113D9}"/>
              </a:ext>
            </a:extLst>
          </p:cNvPr>
          <p:cNvSpPr txBox="1"/>
          <p:nvPr/>
        </p:nvSpPr>
        <p:spPr>
          <a:xfrm>
            <a:off x="5612091" y="3835082"/>
            <a:ext cx="3874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400" b="1" dirty="0"/>
              <a:t>Partnerski KAM</a:t>
            </a:r>
            <a:endParaRPr lang="sr-Latn-RS" sz="14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A143CB0-5F7E-59DC-015F-215D07953F97}"/>
              </a:ext>
            </a:extLst>
          </p:cNvPr>
          <p:cNvSpPr txBox="1"/>
          <p:nvPr/>
        </p:nvSpPr>
        <p:spPr>
          <a:xfrm>
            <a:off x="6537489" y="3296473"/>
            <a:ext cx="3874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400" b="1" dirty="0"/>
              <a:t>Sinergijski KAM</a:t>
            </a:r>
            <a:endParaRPr lang="sr-Latn-RS" sz="14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47504AD-7820-6BA5-FA52-A3E67DC5BFC6}"/>
              </a:ext>
            </a:extLst>
          </p:cNvPr>
          <p:cNvSpPr txBox="1"/>
          <p:nvPr/>
        </p:nvSpPr>
        <p:spPr>
          <a:xfrm>
            <a:off x="3833567" y="5741573"/>
            <a:ext cx="3874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400" b="1" dirty="0"/>
              <a:t>Priroda odnosa sa kupcem</a:t>
            </a:r>
            <a:endParaRPr lang="sr-Latn-RS" sz="14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57FBBF1-59E0-1B03-75FD-572C6D5AA6BE}"/>
              </a:ext>
            </a:extLst>
          </p:cNvPr>
          <p:cNvSpPr txBox="1"/>
          <p:nvPr/>
        </p:nvSpPr>
        <p:spPr>
          <a:xfrm>
            <a:off x="1184636" y="3731608"/>
            <a:ext cx="1520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r-Latn-RS" sz="1400" b="1" dirty="0"/>
              <a:t>Nivo odnosa sa kupcem</a:t>
            </a:r>
            <a:endParaRPr lang="sr-Latn-RS" sz="1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563C81-537D-BCE0-A826-DB7F0B01C915}"/>
              </a:ext>
            </a:extLst>
          </p:cNvPr>
          <p:cNvSpPr txBox="1"/>
          <p:nvPr/>
        </p:nvSpPr>
        <p:spPr>
          <a:xfrm>
            <a:off x="1583703" y="2432114"/>
            <a:ext cx="9709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r-Latn-RS" sz="1400" dirty="0"/>
              <a:t>Složen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A31D10-FD87-73ED-D379-5AB06BD4374B}"/>
              </a:ext>
            </a:extLst>
          </p:cNvPr>
          <p:cNvSpPr txBox="1"/>
          <p:nvPr/>
        </p:nvSpPr>
        <p:spPr>
          <a:xfrm>
            <a:off x="1395173" y="5338879"/>
            <a:ext cx="11594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r-Latn-RS" sz="1400" dirty="0"/>
              <a:t>Jednostavan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80F8D2-459C-2C96-E053-338FDDD7BC2E}"/>
              </a:ext>
            </a:extLst>
          </p:cNvPr>
          <p:cNvSpPr txBox="1"/>
          <p:nvPr/>
        </p:nvSpPr>
        <p:spPr>
          <a:xfrm>
            <a:off x="2358278" y="5741572"/>
            <a:ext cx="11594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r-Latn-RS" sz="1400" dirty="0"/>
              <a:t>Transakcija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299D3E6-DC27-8E35-7EFA-1187A3425F22}"/>
              </a:ext>
            </a:extLst>
          </p:cNvPr>
          <p:cNvSpPr txBox="1"/>
          <p:nvPr/>
        </p:nvSpPr>
        <p:spPr>
          <a:xfrm>
            <a:off x="7444037" y="5741572"/>
            <a:ext cx="11594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r-Latn-RS" sz="1400" dirty="0"/>
              <a:t>Srednja</a:t>
            </a:r>
          </a:p>
        </p:txBody>
      </p:sp>
    </p:spTree>
    <p:extLst>
      <p:ext uri="{BB962C8B-B14F-4D97-AF65-F5344CB8AC3E}">
        <p14:creationId xmlns:p14="http://schemas.microsoft.com/office/powerpoint/2010/main" val="26523133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C11EC6-BA6C-5BE0-D30D-F06CDFFF9F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54B40-E39E-E823-1FBB-AB9296E0E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RAZVOJ KUPACA – DUBINA I ŠIRINA POSLOVNE SARADNJE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2ACD7A2-602B-5EE7-3F0D-11F5116BF5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690076"/>
          </a:xfrm>
        </p:spPr>
        <p:txBody>
          <a:bodyPr/>
          <a:lstStyle/>
          <a:p>
            <a:r>
              <a:rPr lang="sr-Latn-RS" dirty="0"/>
              <a:t>Nivo saradnje sa kupcima može se proceniti kroz dimenzije </a:t>
            </a:r>
            <a:r>
              <a:rPr lang="sr-Latn-RS" b="1" dirty="0"/>
              <a:t>širine i dubine posvećenosti </a:t>
            </a:r>
            <a:r>
              <a:rPr lang="sr-Latn-RS" dirty="0"/>
              <a:t>ključnim kupcima.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A0473E2-B429-EBB9-B2DF-3F1085D17968}"/>
              </a:ext>
            </a:extLst>
          </p:cNvPr>
          <p:cNvSpPr/>
          <p:nvPr/>
        </p:nvSpPr>
        <p:spPr>
          <a:xfrm>
            <a:off x="3601039" y="2875174"/>
            <a:ext cx="4779390" cy="279976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27D7579-4D98-186F-DD6B-B45A09619BD7}"/>
              </a:ext>
            </a:extLst>
          </p:cNvPr>
          <p:cNvCxnSpPr>
            <a:stCxn id="10" idx="0"/>
            <a:endCxn id="10" idx="2"/>
          </p:cNvCxnSpPr>
          <p:nvPr/>
        </p:nvCxnSpPr>
        <p:spPr>
          <a:xfrm>
            <a:off x="5990734" y="2875174"/>
            <a:ext cx="0" cy="279976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9D40A1B-4668-DA38-E490-A0A80D3A3374}"/>
              </a:ext>
            </a:extLst>
          </p:cNvPr>
          <p:cNvCxnSpPr>
            <a:stCxn id="10" idx="1"/>
            <a:endCxn id="10" idx="3"/>
          </p:cNvCxnSpPr>
          <p:nvPr/>
        </p:nvCxnSpPr>
        <p:spPr>
          <a:xfrm>
            <a:off x="3601039" y="4275055"/>
            <a:ext cx="477939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3608B07A-519E-4C4B-DF06-36A3C4C6A936}"/>
              </a:ext>
            </a:extLst>
          </p:cNvPr>
          <p:cNvSpPr txBox="1"/>
          <p:nvPr/>
        </p:nvSpPr>
        <p:spPr>
          <a:xfrm>
            <a:off x="4206711" y="3348559"/>
            <a:ext cx="11783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3200" b="1" dirty="0"/>
              <a:t>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E0FB2DB-9C35-749E-8F47-846AEC9375F7}"/>
              </a:ext>
            </a:extLst>
          </p:cNvPr>
          <p:cNvSpPr txBox="1"/>
          <p:nvPr/>
        </p:nvSpPr>
        <p:spPr>
          <a:xfrm>
            <a:off x="6595228" y="3348558"/>
            <a:ext cx="11783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3200" b="1" dirty="0"/>
              <a:t>C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77FD856-4F38-77E6-F786-0B03D10A26FC}"/>
              </a:ext>
            </a:extLst>
          </p:cNvPr>
          <p:cNvSpPr txBox="1"/>
          <p:nvPr/>
        </p:nvSpPr>
        <p:spPr>
          <a:xfrm>
            <a:off x="4206710" y="4682608"/>
            <a:ext cx="11783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3200" b="1" dirty="0"/>
              <a:t>B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F13021B-264B-8571-3A2B-8D8A217C080B}"/>
              </a:ext>
            </a:extLst>
          </p:cNvPr>
          <p:cNvSpPr txBox="1"/>
          <p:nvPr/>
        </p:nvSpPr>
        <p:spPr>
          <a:xfrm>
            <a:off x="6706384" y="4614420"/>
            <a:ext cx="11783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3200" b="1" dirty="0"/>
              <a:t>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DBCDFDA-0E29-64A9-E3AE-E90F1EA7C38A}"/>
              </a:ext>
            </a:extLst>
          </p:cNvPr>
          <p:cNvSpPr txBox="1"/>
          <p:nvPr/>
        </p:nvSpPr>
        <p:spPr>
          <a:xfrm>
            <a:off x="2300140" y="3429000"/>
            <a:ext cx="9485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r-Latn-RS" dirty="0"/>
              <a:t>Velika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DE9C2F6-A333-03D8-8248-3B14F0A7C082}"/>
              </a:ext>
            </a:extLst>
          </p:cNvPr>
          <p:cNvSpPr txBox="1"/>
          <p:nvPr/>
        </p:nvSpPr>
        <p:spPr>
          <a:xfrm>
            <a:off x="4321598" y="5713155"/>
            <a:ext cx="9485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dirty="0"/>
              <a:t>Velika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C8A026A-D550-331E-6A71-9CFA9A98D980}"/>
              </a:ext>
            </a:extLst>
          </p:cNvPr>
          <p:cNvSpPr txBox="1"/>
          <p:nvPr/>
        </p:nvSpPr>
        <p:spPr>
          <a:xfrm>
            <a:off x="6825006" y="5713155"/>
            <a:ext cx="9485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dirty="0"/>
              <a:t>Mala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369DF0D-7846-F236-AEC6-EBC046E20B89}"/>
              </a:ext>
            </a:extLst>
          </p:cNvPr>
          <p:cNvSpPr txBox="1"/>
          <p:nvPr/>
        </p:nvSpPr>
        <p:spPr>
          <a:xfrm>
            <a:off x="2426026" y="4790329"/>
            <a:ext cx="9485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dirty="0"/>
              <a:t>Mala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E5ABA2C-4E65-56F7-CC42-E826AB4D7EB7}"/>
              </a:ext>
            </a:extLst>
          </p:cNvPr>
          <p:cNvSpPr txBox="1"/>
          <p:nvPr/>
        </p:nvSpPr>
        <p:spPr>
          <a:xfrm>
            <a:off x="1446128" y="4090388"/>
            <a:ext cx="9485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r-Latn-RS" b="1" dirty="0"/>
              <a:t>Širina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4F3EEC2-73CE-15B3-5D8B-C117B97406A1}"/>
              </a:ext>
            </a:extLst>
          </p:cNvPr>
          <p:cNvSpPr txBox="1"/>
          <p:nvPr/>
        </p:nvSpPr>
        <p:spPr>
          <a:xfrm>
            <a:off x="5516447" y="6005542"/>
            <a:ext cx="9485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b="1" dirty="0"/>
              <a:t>Dubina</a:t>
            </a:r>
          </a:p>
        </p:txBody>
      </p:sp>
      <p:sp>
        <p:nvSpPr>
          <p:cNvPr id="34" name="Explosion: 14 Points 33">
            <a:extLst>
              <a:ext uri="{FF2B5EF4-FFF2-40B4-BE49-F238E27FC236}">
                <a16:creationId xmlns:a16="http://schemas.microsoft.com/office/drawing/2014/main" id="{CCD61FCE-0D7C-8D57-B210-E0545B339031}"/>
              </a:ext>
            </a:extLst>
          </p:cNvPr>
          <p:cNvSpPr/>
          <p:nvPr/>
        </p:nvSpPr>
        <p:spPr>
          <a:xfrm>
            <a:off x="3349656" y="2349821"/>
            <a:ext cx="2419154" cy="1277158"/>
          </a:xfrm>
          <a:prstGeom prst="irregularSeal2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1000" b="1" dirty="0">
                <a:solidFill>
                  <a:schemeClr val="tx1"/>
                </a:solidFill>
              </a:rPr>
              <a:t>Koncept menadžmenta ključnih kupaca</a:t>
            </a:r>
          </a:p>
        </p:txBody>
      </p:sp>
    </p:spTree>
    <p:extLst>
      <p:ext uri="{BB962C8B-B14F-4D97-AF65-F5344CB8AC3E}">
        <p14:creationId xmlns:p14="http://schemas.microsoft.com/office/powerpoint/2010/main" val="17211030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46D8F7A-9C11-13CB-0BFB-D8A5476E5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Latn-RS" sz="3200" b="1" dirty="0"/>
              <a:t>Izvor: </a:t>
            </a:r>
            <a:br>
              <a:rPr lang="sr-Latn-RS" sz="3200" dirty="0"/>
            </a:br>
            <a:r>
              <a:rPr lang="sr-Latn-RS" sz="3200" dirty="0"/>
              <a:t>Lovreta S. Berman, B. Petković, G. Veljković, S. Crnković, J. Begović, Z. (2010). </a:t>
            </a:r>
            <a:r>
              <a:rPr lang="sr-Latn-RS" sz="3200" b="1" dirty="0"/>
              <a:t>Menadžment odnosa sa kupcinma</a:t>
            </a:r>
            <a:r>
              <a:rPr lang="sr-Latn-RS" sz="3200" dirty="0"/>
              <a:t>, Ekonomski fakultet, Beograd</a:t>
            </a:r>
          </a:p>
        </p:txBody>
      </p:sp>
    </p:spTree>
    <p:extLst>
      <p:ext uri="{BB962C8B-B14F-4D97-AF65-F5344CB8AC3E}">
        <p14:creationId xmlns:p14="http://schemas.microsoft.com/office/powerpoint/2010/main" val="1072228927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TM02900769[[fn=Retrospect]]</Template>
  <TotalTime>507</TotalTime>
  <Words>1356</Words>
  <Application>Microsoft Office PowerPoint</Application>
  <PresentationFormat>Widescreen</PresentationFormat>
  <Paragraphs>354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Arial</vt:lpstr>
      <vt:lpstr>Calibri</vt:lpstr>
      <vt:lpstr>Calibri Light</vt:lpstr>
      <vt:lpstr>Courier New</vt:lpstr>
      <vt:lpstr>Retrospect</vt:lpstr>
      <vt:lpstr>Implementacija koncepta razvoja dugoročnih odnosa sa profesionalnim kupcima</vt:lpstr>
      <vt:lpstr>TRI KORAKA POSLOVNOG PROCESA</vt:lpstr>
      <vt:lpstr>SITUACIONA ANALIZA</vt:lpstr>
      <vt:lpstr>STRATEGIJA KLJUČNIH KUPACA </vt:lpstr>
      <vt:lpstr>ORGANIZOVANJE U FUNKCIJI POSEBNOG TRETMANA KLJUČNIH KUPACA</vt:lpstr>
      <vt:lpstr>ORGANIZOVANJE U FUNKCIJI POSEBNOG TRETMANA KLJUČNIH KUPACA</vt:lpstr>
      <vt:lpstr>ORGANIZOVANJE U FUNKCIJI POSEBNOG TRETMANA KLJUČNIH KUPACA</vt:lpstr>
      <vt:lpstr>ORGANIZOVANJE U FUNKCIJI POSEBNOG TRETMANA KLJUČNIH KUPACA</vt:lpstr>
      <vt:lpstr>Unilever rešenje za uravnotežen pristup kupcima</vt:lpstr>
      <vt:lpstr>OSNOVNE FUNKCIJE PODRŠKE U MENADŽMENTU KLJUČNIH KUPACA </vt:lpstr>
      <vt:lpstr>OSNOVNE KAM POZUICIJE I ZADACI</vt:lpstr>
      <vt:lpstr>FUNKCIJE PODRŠKE U MENADŽMENTU KLJUČNIH KUPACA </vt:lpstr>
      <vt:lpstr>NEOPHODNOST TIMSKOG RADA ZA MENADŽMENT KLJUČNIH KUPACA</vt:lpstr>
      <vt:lpstr>NEOPHODNOST TIMSKOG RADA ZA MENADŽMENT KLJUČNIH KUPACA</vt:lpstr>
      <vt:lpstr>NEOPHODNOST TIMSKOG RADA ZA MENADŽMENT KLJUČNIH KUPACA</vt:lpstr>
      <vt:lpstr>NEOPHODNOST TIMSKOG RADA ZA MENADŽMENT KLJUČNIH KUPACA</vt:lpstr>
      <vt:lpstr>KORISTI I RIZIK OD PROMENE KONCEPTA</vt:lpstr>
      <vt:lpstr>KORISTI I RIZIK OD PROMENE KONCEPTA</vt:lpstr>
      <vt:lpstr>EVOLUTIVAN RAZVOJ SARADNJE SA KLJUČNIM KUPCIMA</vt:lpstr>
      <vt:lpstr>EVOLUTIVAN RAZVOJ SARADNJE SA KLJUČNIM KUPCIMA</vt:lpstr>
      <vt:lpstr>EVOLUTIVAN RAZVOJ SARADNJE SA KLJUČNIM KUPCIMA</vt:lpstr>
      <vt:lpstr>EVOLUTIVAN RAZVOJ SARADNJE SA KLJUČNIM KUPCIMA</vt:lpstr>
      <vt:lpstr>EVOLUTIVAN RAZVOJ SARADNJE SA KLJUČNIM KUPCIMA</vt:lpstr>
      <vt:lpstr>PUN KAM KAO STRATEGIJSKA ALIJANSA DOBAVLJAČA I MALOPRODAVCA</vt:lpstr>
      <vt:lpstr>STRATEGIJSKE NAMERE I NIVOI SARADNJE SA KLJUČNIM KUPCIMA</vt:lpstr>
      <vt:lpstr>RAZVOJ MENADŽMENTA KLJUČNIH KUPACA</vt:lpstr>
      <vt:lpstr>RAZVOJ KUPACA – DUBINA I ŠIRINA POSLOVNE SARADNJE</vt:lpstr>
      <vt:lpstr>Izvor:  Lovreta S. Berman, B. Petković, G. Veljković, S. Crnković, J. Begović, Z. (2010). Menadžment odnosa sa kupcinma, Ekonomski fakultet, Beograd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Recenzent</dc:creator>
  <cp:lastModifiedBy>Recenzent</cp:lastModifiedBy>
  <cp:revision>22</cp:revision>
  <dcterms:created xsi:type="dcterms:W3CDTF">2025-02-26T11:44:27Z</dcterms:created>
  <dcterms:modified xsi:type="dcterms:W3CDTF">2025-03-04T13:28:56Z</dcterms:modified>
</cp:coreProperties>
</file>