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3" r:id="rId6"/>
    <p:sldId id="264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F542A-A995-4B7B-9B63-B49495D91038}" type="datetimeFigureOut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06E59-ED47-4CCD-9A44-0792BDA714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60371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90626" y="1346947"/>
            <a:ext cx="7667244" cy="80683"/>
          </a:xfrm>
          <a:prstGeom prst="rect">
            <a:avLst/>
          </a:prstGeom>
          <a:blipFill dpi="0" rotWithShape="1">
            <a:blip r:embed="rId2" cstate="print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0626" y="4282763"/>
            <a:ext cx="7667244" cy="80683"/>
          </a:xfrm>
          <a:prstGeom prst="rect">
            <a:avLst/>
          </a:prstGeom>
          <a:blipFill dpi="0" rotWithShape="1">
            <a:blip r:embed="rId2" cstate="print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90626" y="1484779"/>
            <a:ext cx="7667244" cy="2743200"/>
          </a:xfrm>
          <a:prstGeom prst="rect">
            <a:avLst/>
          </a:prstGeom>
          <a:blipFill dpi="0" rotWithShape="1">
            <a:blip r:embed="rId2" cstate="print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47522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66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7D1A5-FE76-4E3D-8057-93473E2C0A7D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b="1" dirty="0"/>
              <a:t>AKADEMIJA STRUKOVNIH STUDIJA – ODSEK VALJEVO</a:t>
            </a:r>
            <a:endParaRPr lang="sr-Latn-R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43BDC6CF-7E76-45F1-9487-355894D8C4C6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CBE8A6-3E07-4C08-8A63-401DC9C7438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484" y="4251143"/>
            <a:ext cx="528991" cy="60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16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DB84-A0C9-4AC6-9E0C-90C77CB70929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b="1" dirty="0"/>
              <a:t>AKADEMIJA STRUKOVNIH STUDIJA – ODSEK VALJEVO</a:t>
            </a:r>
            <a:endParaRPr lang="sr-Latn-R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6CF-7E76-45F1-9487-355894D8C4C6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7414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 cstate="print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5980" y="406695"/>
            <a:ext cx="6960870" cy="777675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4800" b="1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124" y="5209904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6A50CB8-23DC-488B-A199-B05D484C6362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6124" y="6272785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sr-Latn-RS" b="1" dirty="0"/>
              <a:t>AKADEMIJA STRUKOVNIH STUDIJA – ODSEK VALJEVO</a:t>
            </a:r>
            <a:endParaRPr lang="sr-Latn-R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76EA81-6FD3-45BE-9614-3B69A3ADDAE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56" y="448983"/>
            <a:ext cx="559612" cy="64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945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E66F-EFDD-4539-B64C-E152AF785138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b="1" dirty="0"/>
              <a:t>AKADEMIJA STRUKOVNIH STUDIJA – ODSEK VALJEVO</a:t>
            </a:r>
            <a:endParaRPr lang="sr-Latn-R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6CF-7E76-45F1-9487-355894D8C4C6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88909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D5871-E0F1-452D-887C-CCFAFE20E94E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b="1" dirty="0"/>
              <a:t>AKADEMIJA STRUKOVNIH STUDIJA – ODSEK VALJEVO</a:t>
            </a:r>
            <a:endParaRPr lang="sr-Latn-R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6CF-7E76-45F1-9487-355894D8C4C6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89092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1449F96-266D-4994-91B9-F44833B22F74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sr-Latn-RS" b="1" dirty="0"/>
              <a:t>AKADEMIJA STRUKOVNIH STUDIJA – ODSEK VALJEVO</a:t>
            </a:r>
            <a:endParaRPr lang="sr-Latn-R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6CF-7E76-45F1-9487-355894D8C4C6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62332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77F56-F3C8-40E5-BA2F-58E0E164BBB9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b="1" dirty="0"/>
              <a:t>AKADEMIJA STRUKOVNIH STUDIJA – ODSEK VALJEVO</a:t>
            </a: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6CF-7E76-45F1-9487-355894D8C4C6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30987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 cstate="print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02E0E-5775-49EC-BB30-7C1DEE18D0C0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b="1" dirty="0"/>
              <a:t>AKADEMIJA STRUKOVNIH STUDIJA – ODSEK VALJEVO</a:t>
            </a:r>
            <a:endParaRPr lang="sr-Latn-R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6CF-7E76-45F1-9487-355894D8C4C6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38279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 cstate="print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0B1B-9266-40BE-9A36-8CC3C4BFB056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6CF-7E76-45F1-9487-355894D8C4C6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27754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C77F-3786-4AAB-9AB5-36D9997A84D4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b="1" dirty="0"/>
              <a:t>AKADEMIJA STRUKOVNIH STUDIJA – ODSEK VALJEVO</a:t>
            </a:r>
            <a:endParaRPr lang="sr-Latn-R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6CF-7E76-45F1-9487-355894D8C4C6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2687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6057C-AA48-44CD-93CB-A89E86AE239C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b="1" dirty="0"/>
              <a:t>AKADEMIJA STRUKOVNIH STUDIJA – ODSEK VALJEVO</a:t>
            </a:r>
            <a:endParaRPr lang="sr-Latn-R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6CF-7E76-45F1-9487-355894D8C4C6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48543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A95142F-1C82-41F7-9555-10D10C76D32A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sr-Latn-RS" b="1" dirty="0"/>
              <a:t>AKADEMIJA STRUKOVNIH STUDIJA – ODSEK VALJEVO</a:t>
            </a:r>
            <a:endParaRPr lang="sr-Latn-R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3BDC6CF-7E76-45F1-9487-355894D8C4C6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92217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230EC-CFAD-4216-A84E-5E39418CE8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475220" cy="3016947"/>
          </a:xfrm>
        </p:spPr>
        <p:txBody>
          <a:bodyPr>
            <a:normAutofit/>
          </a:bodyPr>
          <a:lstStyle/>
          <a:p>
            <a:pPr algn="ctr"/>
            <a:r>
              <a:rPr lang="sr-Latn-RS" sz="3600" dirty="0">
                <a:latin typeface="Cambria" panose="02040503050406030204" pitchFamily="18" charset="0"/>
                <a:ea typeface="Cambria" panose="02040503050406030204" pitchFamily="18" charset="0"/>
              </a:rPr>
              <a:t>Poslovna prezentacija, grafika i multimedija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C7D254-174C-46FC-869C-64ECC7AD7F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2386" y="3419301"/>
            <a:ext cx="7461504" cy="487680"/>
          </a:xfrm>
        </p:spPr>
        <p:txBody>
          <a:bodyPr/>
          <a:lstStyle/>
          <a:p>
            <a:pPr algn="ctr"/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Uvodno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predavanje</a:t>
            </a:r>
            <a:endParaRPr lang="sr-Latn-R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783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7F53932-FED3-4259-A03D-0C20B28EF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Cilj i ishod predmeta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6FF8328-C6C0-437C-8108-14ABA17CC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2800" dirty="0">
                <a:latin typeface="Adobe Garamond Pro" panose="02020502060506020403" pitchFamily="18" charset="-18"/>
              </a:rPr>
              <a:t>Kompletna organizacija predmeta je usmerena ka krajnjem praktičnom cilju, a to je projekat web poslovne multimedijalne prezentacije. </a:t>
            </a:r>
          </a:p>
          <a:p>
            <a:r>
              <a:rPr lang="sr-Latn-RS" sz="2800" dirty="0">
                <a:latin typeface="Adobe Garamond Pro" panose="02020502060506020403" pitchFamily="18" charset="-18"/>
              </a:rPr>
              <a:t>Sam program predmeta uključuje upotrebu više softverskih alata, upoznavanje sa tim alatima, njihove osnovne funkcije, primenu, pa je stoga i većina predavanja praktičnog karaktera.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5F6D6-A63C-4997-B80D-8C88FE864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5A93F-8656-4573-9765-F0BE4394CB64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FE87E-DAA1-4019-90FF-1517AFE74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b="1" dirty="0"/>
              <a:t>AKADEMIJA STRUKOVNIH STUDIJA – ODSEK VALJEVO</a:t>
            </a:r>
            <a:endParaRPr lang="sr-Latn-R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660DD-C906-464A-A0D9-8E584883A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6CF-7E76-45F1-9487-355894D8C4C6}" type="slidenum">
              <a:rPr lang="sr-Latn-RS" smtClean="0"/>
              <a:pPr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36049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5058D6C-22D3-4C5E-BDEB-70FEBA66D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Predavanja i vežbe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F98ECA0-1B52-410E-8175-F7D609F037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124" y="5403272"/>
            <a:ext cx="6789420" cy="873431"/>
          </a:xfrm>
        </p:spPr>
        <p:txBody>
          <a:bodyPr/>
          <a:lstStyle/>
          <a:p>
            <a:r>
              <a:rPr lang="sr-Latn-RS" dirty="0"/>
              <a:t>Sve potrebne informacije i materijali za predmet mogu se pronaći na e-nastavi na sajtu www.va.akademijazs.edu.rs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49111-76CF-47F7-B415-AE75BF092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DB84-A0C9-4AC6-9E0C-90C77CB70929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BEC8B-01E0-4E25-8B10-80F9140C8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b="1" dirty="0"/>
              <a:t>AKADEMIJA STRUKOVNIH STUDIJA – ODSEK VALJEVO</a:t>
            </a:r>
            <a:endParaRPr lang="sr-Latn-R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C91C01C1-8C71-4D2F-BB85-5BC64C0B90EF}"/>
              </a:ext>
            </a:extLst>
          </p:cNvPr>
          <p:cNvSpPr txBox="1">
            <a:spLocks/>
          </p:cNvSpPr>
          <p:nvPr/>
        </p:nvSpPr>
        <p:spPr>
          <a:xfrm>
            <a:off x="323273" y="1634836"/>
            <a:ext cx="8682182" cy="31898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85000"/>
              <a:buFont typeface="Wingdings" pitchFamily="2" charset="2"/>
              <a:buNone/>
              <a:defRPr sz="1800" b="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r-Latn-RS" dirty="0"/>
              <a:t>PREDAVANJA: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b="1" dirty="0">
                <a:solidFill>
                  <a:schemeClr val="tx1"/>
                </a:solidFill>
              </a:rPr>
              <a:t>Dr Ivan Pantelić  </a:t>
            </a:r>
            <a:r>
              <a:rPr lang="sr-Latn-RS" dirty="0"/>
              <a:t>( </a:t>
            </a:r>
            <a:r>
              <a:rPr lang="sr-Latn-RS" b="1" dirty="0">
                <a:solidFill>
                  <a:schemeClr val="tx1"/>
                </a:solidFill>
              </a:rPr>
              <a:t>Kabinet: </a:t>
            </a:r>
            <a:r>
              <a:rPr lang="sr-Latn-RS" dirty="0"/>
              <a:t>44, </a:t>
            </a:r>
            <a:r>
              <a:rPr lang="sr-Latn-RS" b="1" dirty="0">
                <a:solidFill>
                  <a:schemeClr val="tx1"/>
                </a:solidFill>
              </a:rPr>
              <a:t>e-mail: </a:t>
            </a:r>
            <a:r>
              <a:rPr lang="sr-Latn-RS" dirty="0"/>
              <a:t>ivan.pantelic@vipos.edu.rs ) </a:t>
            </a:r>
          </a:p>
          <a:p>
            <a:pPr algn="just"/>
            <a:endParaRPr lang="sr-Latn-RS" sz="100" dirty="0"/>
          </a:p>
          <a:p>
            <a:pPr algn="just"/>
            <a:r>
              <a:rPr lang="sr-Latn-RS" dirty="0"/>
              <a:t>VEŽBE: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r-Latn-RS" b="1" dirty="0">
                <a:solidFill>
                  <a:schemeClr val="tx1"/>
                </a:solidFill>
              </a:rPr>
              <a:t>MA Dejan Beljić  </a:t>
            </a:r>
            <a:r>
              <a:rPr lang="sr-Latn-RS" dirty="0"/>
              <a:t>( </a:t>
            </a:r>
            <a:r>
              <a:rPr lang="sr-Latn-RS" b="1" dirty="0">
                <a:solidFill>
                  <a:schemeClr val="tx1"/>
                </a:solidFill>
              </a:rPr>
              <a:t>Kabinet: </a:t>
            </a:r>
            <a:r>
              <a:rPr lang="sr-Latn-RS" dirty="0"/>
              <a:t>32, </a:t>
            </a:r>
            <a:r>
              <a:rPr lang="sr-Latn-RS" b="1" dirty="0">
                <a:solidFill>
                  <a:schemeClr val="tx1"/>
                </a:solidFill>
              </a:rPr>
              <a:t>e-mail: </a:t>
            </a:r>
            <a:r>
              <a:rPr lang="sr-Latn-RS" dirty="0"/>
              <a:t>dejan.beljic@vipos.edu.rs 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r-Latn-RS" dirty="0"/>
          </a:p>
          <a:p>
            <a:pPr algn="just"/>
            <a:r>
              <a:rPr lang="sr-Latn-RS" dirty="0"/>
              <a:t>KONSULTACIJE: </a:t>
            </a:r>
            <a:r>
              <a:rPr lang="sr-Latn-RS" b="1" dirty="0">
                <a:solidFill>
                  <a:schemeClr val="tx1"/>
                </a:solidFill>
              </a:rPr>
              <a:t>Ponedeljak: </a:t>
            </a:r>
            <a:r>
              <a:rPr lang="sr-Latn-RS" dirty="0"/>
              <a:t>14:00-16:00 h, </a:t>
            </a:r>
            <a:r>
              <a:rPr lang="sr-Latn-RS" b="1" dirty="0">
                <a:solidFill>
                  <a:schemeClr val="tx1"/>
                </a:solidFill>
              </a:rPr>
              <a:t>Kabineti: </a:t>
            </a:r>
            <a:r>
              <a:rPr lang="sr-Latn-RS" dirty="0"/>
              <a:t>32 i 44</a:t>
            </a:r>
          </a:p>
          <a:p>
            <a:pPr algn="just"/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042767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7F53932-FED3-4259-A03D-0C20B28EF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36851"/>
            <a:ext cx="7772400" cy="799223"/>
          </a:xfrm>
        </p:spPr>
        <p:txBody>
          <a:bodyPr/>
          <a:lstStyle/>
          <a:p>
            <a:r>
              <a:rPr lang="sr-Latn-RS" dirty="0"/>
              <a:t>Sadržaj predmeta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6FF8328-C6C0-437C-8108-14ABA17CC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53983"/>
            <a:ext cx="7772400" cy="4614307"/>
          </a:xfrm>
        </p:spPr>
        <p:txBody>
          <a:bodyPr>
            <a:normAutofit/>
          </a:bodyPr>
          <a:lstStyle/>
          <a:p>
            <a:r>
              <a:rPr lang="sr-Latn-RS" sz="2400" dirty="0">
                <a:latin typeface="Adobe Garamond Pro" panose="02020502060506020403" pitchFamily="18" charset="-18"/>
              </a:rPr>
              <a:t>Kako bi uspešno realizovali projekat, kroz predavanja ćemo Vas upoznati sa radom u Web CMS sistemu Wordpress sa aspekta njegove komercijalne primene. </a:t>
            </a:r>
          </a:p>
          <a:p>
            <a:r>
              <a:rPr lang="sr-Latn-RS" sz="2400" dirty="0">
                <a:latin typeface="Adobe Garamond Pro" panose="02020502060506020403" pitchFamily="18" charset="-18"/>
              </a:rPr>
              <a:t>U pripremi projekta koristićemo izabranu premium temu kao i dodatke (Revolution Slider, WPBakery Page Builder) pomoću kojih ćemo Vam na jednom višem nivou približiti sve mogućnosti aktuelnih savremenih web tehnologija koje ćete kroz pomenuti alat biti u mogućnosti da samostalno i primenite. </a:t>
            </a:r>
          </a:p>
          <a:p>
            <a:r>
              <a:rPr lang="sr-Latn-RS" sz="2400" dirty="0">
                <a:latin typeface="Adobe Garamond Pro" panose="02020502060506020403" pitchFamily="18" charset="-18"/>
              </a:rPr>
              <a:t>Kako bi svaki deo projekta bio jedinstven i Vaš, uporedo će se raditi i alati za vektorsku i rastersku grafiku. </a:t>
            </a:r>
            <a:endParaRPr lang="sr-Latn-RS" sz="1800" dirty="0">
              <a:latin typeface="Adobe Garamond Pro" panose="02020502060506020403" pitchFamily="18" charset="-1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5F6D6-A63C-4997-B80D-8C88FE864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5A93F-8656-4573-9765-F0BE4394CB64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FE87E-DAA1-4019-90FF-1517AFE74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b="1" dirty="0"/>
              <a:t>AKADEMIJA STRUKOVNIH STUDIJA – ODSEK VALJEVO</a:t>
            </a:r>
            <a:endParaRPr lang="sr-Latn-R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660DD-C906-464A-A0D9-8E584883A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6CF-7E76-45F1-9487-355894D8C4C6}" type="slidenum">
              <a:rPr lang="sr-Latn-RS" smtClean="0"/>
              <a:pPr/>
              <a:t>4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28784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7F53932-FED3-4259-A03D-0C20B28EF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36851"/>
            <a:ext cx="7772400" cy="799223"/>
          </a:xfrm>
        </p:spPr>
        <p:txBody>
          <a:bodyPr/>
          <a:lstStyle/>
          <a:p>
            <a:r>
              <a:rPr lang="sr-Latn-RS" dirty="0"/>
              <a:t>Sadržaj predmeta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6FF8328-C6C0-437C-8108-14ABA17CC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468" y="1358852"/>
            <a:ext cx="8803532" cy="45702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r-Latn-RS" sz="2400" dirty="0">
                <a:latin typeface="Adobe Garamond Pro" panose="02020502060506020403" pitchFamily="18" charset="-18"/>
              </a:rPr>
              <a:t>1. </a:t>
            </a:r>
            <a:r>
              <a:rPr lang="en-US" sz="2400" dirty="0" err="1">
                <a:latin typeface="Adobe Garamond Pro" panose="02020502060506020403" pitchFamily="18" charset="-18"/>
              </a:rPr>
              <a:t>Vektorska</a:t>
            </a:r>
            <a:r>
              <a:rPr lang="en-US" sz="2400" dirty="0">
                <a:latin typeface="Adobe Garamond Pro" panose="02020502060506020403" pitchFamily="18" charset="-18"/>
              </a:rPr>
              <a:t> </a:t>
            </a:r>
            <a:r>
              <a:rPr lang="en-US" sz="2400" dirty="0" err="1">
                <a:latin typeface="Adobe Garamond Pro" panose="02020502060506020403" pitchFamily="18" charset="-18"/>
              </a:rPr>
              <a:t>grafika</a:t>
            </a:r>
            <a:endParaRPr lang="en-US" sz="2400" dirty="0">
              <a:latin typeface="Adobe Garamond Pro" panose="02020502060506020403" pitchFamily="18" charset="-18"/>
            </a:endParaRPr>
          </a:p>
          <a:p>
            <a:r>
              <a:rPr lang="sr-Latn-RS" sz="2400" dirty="0">
                <a:latin typeface="Adobe Garamond Pro" panose="02020502060506020403" pitchFamily="18" charset="-18"/>
              </a:rPr>
              <a:t>Uvod u Adobe Illustrator. Upoznavanje sa korisničkim okruženjem Adobe Illustrator-a. Panel alatki. </a:t>
            </a:r>
            <a:endParaRPr lang="en-US" sz="2400" dirty="0">
              <a:latin typeface="Adobe Garamond Pro" panose="02020502060506020403" pitchFamily="18" charset="-18"/>
            </a:endParaRPr>
          </a:p>
          <a:p>
            <a:pPr lvl="0"/>
            <a:r>
              <a:rPr lang="sr-Latn-RS" sz="2400" dirty="0">
                <a:latin typeface="Adobe Garamond Pro" panose="02020502060506020403" pitchFamily="18" charset="-18"/>
              </a:rPr>
              <a:t>Kreiranje novih dokumenata. Modifikovanje i obrada dokumenata. </a:t>
            </a:r>
            <a:endParaRPr lang="en-US" sz="2400" dirty="0">
              <a:latin typeface="Adobe Garamond Pro" panose="02020502060506020403" pitchFamily="18" charset="-18"/>
            </a:endParaRPr>
          </a:p>
          <a:p>
            <a:pPr lvl="0"/>
            <a:r>
              <a:rPr lang="sr-Latn-RS" sz="2400" dirty="0">
                <a:latin typeface="Adobe Garamond Pro" panose="02020502060506020403" pitchFamily="18" charset="-18"/>
              </a:rPr>
              <a:t>Navigacija kroz dokument i više dokumenata. Rad sa panelima u Illustratoru-u.</a:t>
            </a:r>
            <a:endParaRPr lang="en-US" sz="2400" dirty="0">
              <a:latin typeface="Adobe Garamond Pro" panose="02020502060506020403" pitchFamily="18" charset="-18"/>
            </a:endParaRPr>
          </a:p>
          <a:p>
            <a:pPr lvl="0"/>
            <a:r>
              <a:rPr lang="sr-Latn-RS" sz="2400" dirty="0">
                <a:latin typeface="Adobe Garamond Pro" panose="02020502060506020403" pitchFamily="18" charset="-18"/>
              </a:rPr>
              <a:t>Rad sa slojevima. Crtanje osnovnih oblika. Transformacija objekata. Rad sa bojama.</a:t>
            </a:r>
            <a:endParaRPr lang="en-US" sz="2400" dirty="0">
              <a:latin typeface="Adobe Garamond Pro" panose="02020502060506020403" pitchFamily="18" charset="-18"/>
            </a:endParaRPr>
          </a:p>
          <a:p>
            <a:pPr lvl="0"/>
            <a:r>
              <a:rPr lang="sr-Latn-RS" sz="2400" dirty="0">
                <a:latin typeface="Adobe Garamond Pro" panose="02020502060506020403" pitchFamily="18" charset="-18"/>
              </a:rPr>
              <a:t>Kreiranje složenih oblika. Rad sa Pen alatkom. Alatka za tekst.</a:t>
            </a:r>
            <a:endParaRPr lang="en-US" sz="2400" dirty="0">
              <a:latin typeface="Adobe Garamond Pro" panose="02020502060506020403" pitchFamily="18" charset="-18"/>
            </a:endParaRPr>
          </a:p>
          <a:p>
            <a:pPr lvl="0"/>
            <a:r>
              <a:rPr lang="sr-Latn-RS" sz="2400" dirty="0">
                <a:latin typeface="Adobe Garamond Pro" panose="02020502060506020403" pitchFamily="18" charset="-18"/>
              </a:rPr>
              <a:t>Korišćenje rasterske grafike u Illustrator – u.  Štampanje, čuvanje i izvoz.</a:t>
            </a:r>
            <a:endParaRPr lang="en-US" sz="2400" dirty="0">
              <a:latin typeface="Adobe Garamond Pro" panose="02020502060506020403" pitchFamily="18" charset="-18"/>
            </a:endParaRPr>
          </a:p>
          <a:p>
            <a:pPr marL="0" lvl="0" indent="0">
              <a:buNone/>
            </a:pPr>
            <a:endParaRPr lang="sr-Latn-R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5F6D6-A63C-4997-B80D-8C88FE864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5A93F-8656-4573-9765-F0BE4394CB64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660DD-C906-464A-A0D9-8E584883A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6CF-7E76-45F1-9487-355894D8C4C6}" type="slidenum">
              <a:rPr lang="sr-Latn-RS" smtClean="0"/>
              <a:pPr/>
              <a:t>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47257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012" y="0"/>
            <a:ext cx="7772400" cy="1219200"/>
          </a:xfrm>
        </p:spPr>
        <p:txBody>
          <a:bodyPr/>
          <a:lstStyle/>
          <a:p>
            <a:r>
              <a:rPr lang="sr-Latn-RS" dirty="0"/>
              <a:t>Sadržaj predmeta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496" y="1219200"/>
            <a:ext cx="8252853" cy="49843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r-Latn-RS" sz="2400" dirty="0">
                <a:latin typeface="Adobe Garamond Pro" panose="02020502060506020403" pitchFamily="18" charset="-18"/>
              </a:rPr>
              <a:t>2. Rasterska grafika</a:t>
            </a:r>
            <a:endParaRPr lang="en-US" sz="2400" dirty="0">
              <a:latin typeface="Adobe Garamond Pro" panose="02020502060506020403" pitchFamily="18" charset="-18"/>
            </a:endParaRPr>
          </a:p>
          <a:p>
            <a:pPr lvl="0"/>
            <a:r>
              <a:rPr lang="sr-Latn-RS" sz="2400" dirty="0">
                <a:latin typeface="Adobe Garamond Pro" panose="02020502060506020403" pitchFamily="18" charset="-18"/>
              </a:rPr>
              <a:t>Uvod u Adobe Photoshop. Upoznavanje sa korisničkim okruženjem Adobe Photoshop-a. Panel alatki. </a:t>
            </a:r>
            <a:endParaRPr lang="en-US" sz="2400" dirty="0">
              <a:latin typeface="Adobe Garamond Pro" panose="02020502060506020403" pitchFamily="18" charset="-18"/>
            </a:endParaRPr>
          </a:p>
          <a:p>
            <a:pPr lvl="0"/>
            <a:r>
              <a:rPr lang="sr-Latn-RS" sz="2400" dirty="0">
                <a:latin typeface="Adobe Garamond Pro" panose="02020502060506020403" pitchFamily="18" charset="-18"/>
              </a:rPr>
              <a:t>Kreiranje novih dokumanata. Veličina slike i rezolucija. </a:t>
            </a:r>
            <a:endParaRPr lang="en-US" sz="2400" dirty="0">
              <a:latin typeface="Adobe Garamond Pro" panose="02020502060506020403" pitchFamily="18" charset="-18"/>
            </a:endParaRPr>
          </a:p>
          <a:p>
            <a:pPr lvl="0"/>
            <a:r>
              <a:rPr lang="sr-Latn-RS" sz="2400" dirty="0">
                <a:latin typeface="Adobe Garamond Pro" panose="02020502060506020403" pitchFamily="18" charset="-18"/>
              </a:rPr>
              <a:t>Rad sa slojevima. Selekcije. Maske.</a:t>
            </a:r>
            <a:endParaRPr lang="en-US" sz="2400" dirty="0">
              <a:latin typeface="Adobe Garamond Pro" panose="02020502060506020403" pitchFamily="18" charset="-18"/>
            </a:endParaRPr>
          </a:p>
          <a:p>
            <a:pPr lvl="0"/>
            <a:r>
              <a:rPr lang="sr-Latn-RS" sz="2400" dirty="0">
                <a:latin typeface="Adobe Garamond Pro" panose="02020502060506020403" pitchFamily="18" charset="-18"/>
              </a:rPr>
              <a:t>Osvetljenost i kontrast. Balans boja.</a:t>
            </a:r>
            <a:endParaRPr lang="en-US" sz="2400" dirty="0">
              <a:latin typeface="Adobe Garamond Pro" panose="02020502060506020403" pitchFamily="18" charset="-18"/>
            </a:endParaRPr>
          </a:p>
          <a:p>
            <a:pPr lvl="0"/>
            <a:r>
              <a:rPr lang="sr-Latn-RS" sz="2400" dirty="0">
                <a:latin typeface="Adobe Garamond Pro" panose="02020502060506020403" pitchFamily="18" charset="-18"/>
              </a:rPr>
              <a:t>Formatiranje teksta. Kreiranje veb grafike. </a:t>
            </a:r>
            <a:endParaRPr lang="en-US" sz="2400" dirty="0">
              <a:latin typeface="Adobe Garamond Pro" panose="02020502060506020403" pitchFamily="18" charset="-18"/>
            </a:endParaRPr>
          </a:p>
          <a:p>
            <a:pPr lvl="0"/>
            <a:r>
              <a:rPr lang="sr-Latn-RS" sz="2400" dirty="0">
                <a:latin typeface="Adobe Garamond Pro" panose="02020502060506020403" pitchFamily="18" charset="-18"/>
              </a:rPr>
              <a:t>Štampanje, čuvanje i izvoz.</a:t>
            </a:r>
            <a:endParaRPr lang="en-US" sz="2400" dirty="0">
              <a:latin typeface="Adobe Garamond Pro" panose="02020502060506020403" pitchFamily="18" charset="-18"/>
            </a:endParaRPr>
          </a:p>
          <a:p>
            <a:pPr marL="0" indent="0">
              <a:buNone/>
            </a:pPr>
            <a:r>
              <a:rPr lang="sr-Latn-RS" sz="2400" dirty="0">
                <a:latin typeface="Adobe Garamond Pro" panose="02020502060506020403" pitchFamily="18" charset="-18"/>
              </a:rPr>
              <a:t>3. Obrada fotografija</a:t>
            </a:r>
            <a:endParaRPr lang="en-US" sz="2400" dirty="0">
              <a:latin typeface="Adobe Garamond Pro" panose="02020502060506020403" pitchFamily="18" charset="-18"/>
            </a:endParaRPr>
          </a:p>
          <a:p>
            <a:pPr lvl="0"/>
            <a:r>
              <a:rPr lang="sr-Latn-RS" sz="2400" dirty="0">
                <a:latin typeface="Adobe Garamond Pro" panose="02020502060506020403" pitchFamily="18" charset="-18"/>
              </a:rPr>
              <a:t>Retuširanje</a:t>
            </a:r>
            <a:endParaRPr lang="en-US" sz="2400" dirty="0">
              <a:latin typeface="Adobe Garamond Pro" panose="02020502060506020403" pitchFamily="18" charset="-18"/>
            </a:endParaRPr>
          </a:p>
          <a:p>
            <a:pPr lvl="0"/>
            <a:r>
              <a:rPr lang="sr-Latn-RS" sz="2400" dirty="0">
                <a:latin typeface="Adobe Garamond Pro" panose="02020502060506020403" pitchFamily="18" charset="-18"/>
              </a:rPr>
              <a:t>Korišćenje Camera Raw opcije.</a:t>
            </a:r>
            <a:endParaRPr lang="en-US" sz="2400" dirty="0">
              <a:latin typeface="Adobe Garamond Pro" panose="02020502060506020403" pitchFamily="18" charset="-18"/>
            </a:endParaRPr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DB84-A0C9-4AC6-9E0C-90C77CB70929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6CF-7E76-45F1-9487-355894D8C4C6}" type="slidenum">
              <a:rPr lang="sr-Latn-RS" smtClean="0"/>
              <a:pPr/>
              <a:t>6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40919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0FCD5-67C4-4FC5-833E-F997F637F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382"/>
            <a:ext cx="7772400" cy="1609344"/>
          </a:xfrm>
        </p:spPr>
        <p:txBody>
          <a:bodyPr>
            <a:normAutofit/>
          </a:bodyPr>
          <a:lstStyle/>
          <a:p>
            <a:r>
              <a:rPr lang="pl-PL" sz="2400" dirty="0"/>
              <a:t>Ocena znanja (maksimalan broj poena 100)</a:t>
            </a:r>
            <a:endParaRPr lang="sr-Latn-RS" sz="24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5919099-A435-48CE-8327-1358B57FBA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4504829"/>
              </p:ext>
            </p:extLst>
          </p:nvPr>
        </p:nvGraphicFramePr>
        <p:xfrm>
          <a:off x="685800" y="1473198"/>
          <a:ext cx="7797548" cy="431799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246144">
                  <a:extLst>
                    <a:ext uri="{9D8B030D-6E8A-4147-A177-3AD203B41FA5}">
                      <a16:colId xmlns:a16="http://schemas.microsoft.com/office/drawing/2014/main" val="870380559"/>
                    </a:ext>
                  </a:extLst>
                </a:gridCol>
                <a:gridCol w="2551404">
                  <a:extLst>
                    <a:ext uri="{9D8B030D-6E8A-4147-A177-3AD203B41FA5}">
                      <a16:colId xmlns:a16="http://schemas.microsoft.com/office/drawing/2014/main" val="2538503078"/>
                    </a:ext>
                  </a:extLst>
                </a:gridCol>
              </a:tblGrid>
              <a:tr h="623244"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AKTIVNOST</a:t>
                      </a:r>
                      <a:endParaRPr lang="sr-Latn-RS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BROJ POENA</a:t>
                      </a:r>
                      <a:endParaRPr lang="sr-Latn-RS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7647586"/>
                  </a:ext>
                </a:extLst>
              </a:tr>
              <a:tr h="623244">
                <a:tc gridSpan="2">
                  <a:txBody>
                    <a:bodyPr/>
                    <a:lstStyle/>
                    <a:p>
                      <a:pPr algn="ctr"/>
                      <a:r>
                        <a:rPr lang="sr-Latn-R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PREDISPITNE OBAVEZE</a:t>
                      </a:r>
                      <a:endParaRPr lang="sr-Latn-RS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sr-Latn-R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748260"/>
                  </a:ext>
                </a:extLst>
              </a:tr>
              <a:tr h="623244">
                <a:tc>
                  <a:txBody>
                    <a:bodyPr/>
                    <a:lstStyle/>
                    <a:p>
                      <a:r>
                        <a:rPr lang="sr-Latn-R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PROJEKTNA AKTIVNOST 1</a:t>
                      </a:r>
                      <a:endParaRPr lang="sr-Latn-RS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</a:t>
                      </a:r>
                      <a:endParaRPr lang="sr-Latn-RS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179330"/>
                  </a:ext>
                </a:extLst>
              </a:tr>
              <a:tr h="623244">
                <a:tc>
                  <a:txBody>
                    <a:bodyPr/>
                    <a:lstStyle/>
                    <a:p>
                      <a:r>
                        <a:rPr lang="sr-Latn-R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PROJEKTNA AKTIVNOST 2</a:t>
                      </a:r>
                      <a:endParaRPr lang="sr-Latn-RS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</a:t>
                      </a:r>
                      <a:endParaRPr lang="sr-Latn-RS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859696"/>
                  </a:ext>
                </a:extLst>
              </a:tr>
              <a:tr h="60834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ZAVRŠNI ISPIT</a:t>
                      </a:r>
                      <a:endParaRPr lang="sr-Latn-RS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sr-Latn-R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397503612"/>
                  </a:ext>
                </a:extLst>
              </a:tr>
              <a:tr h="608341">
                <a:tc>
                  <a:txBody>
                    <a:bodyPr/>
                    <a:lstStyle/>
                    <a:p>
                      <a:r>
                        <a:rPr lang="sr-Latn-R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ZAVRŠNI PROJEKAT</a:t>
                      </a:r>
                      <a:endParaRPr lang="sr-Latn-RS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</a:t>
                      </a:r>
                      <a:endParaRPr lang="sr-Latn-RS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651246"/>
                  </a:ext>
                </a:extLst>
              </a:tr>
              <a:tr h="608341">
                <a:tc>
                  <a:txBody>
                    <a:bodyPr/>
                    <a:lstStyle/>
                    <a:p>
                      <a:pPr algn="r"/>
                      <a:r>
                        <a:rPr lang="sr-Latn-R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UKUPNO: </a:t>
                      </a:r>
                      <a:endParaRPr lang="sr-Latn-RS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sr-Latn-RS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720216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4FD369-4AC8-435A-8F92-990D75CE5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EDB84-A0C9-4AC6-9E0C-90C77CB70929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0A1FA-30D3-40BB-A212-9B08D1563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b="1" dirty="0"/>
              <a:t>AKADEMIJA STRUKOVNIH STUDIJA – ODSEK VALJEVO</a:t>
            </a:r>
            <a:endParaRPr lang="sr-Latn-R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39AAF-CE82-44AD-BC2D-A35396AB9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6CF-7E76-45F1-9487-355894D8C4C6}" type="slidenum">
              <a:rPr lang="sr-Latn-RS" smtClean="0"/>
              <a:pPr/>
              <a:t>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60897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7F53932-FED3-4259-A03D-0C20B28EF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36851"/>
            <a:ext cx="7772400" cy="799223"/>
          </a:xfrm>
        </p:spPr>
        <p:txBody>
          <a:bodyPr/>
          <a:lstStyle/>
          <a:p>
            <a:r>
              <a:rPr lang="sr-Latn-RS" dirty="0"/>
              <a:t>Literatura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B200893A-5228-4518-9024-18BBB284BE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6481760"/>
              </p:ext>
            </p:extLst>
          </p:nvPr>
        </p:nvGraphicFramePr>
        <p:xfrm>
          <a:off x="685800" y="1524001"/>
          <a:ext cx="7772400" cy="4165599"/>
        </p:xfrm>
        <a:graphic>
          <a:graphicData uri="http://schemas.openxmlformats.org/drawingml/2006/table">
            <a:tbl>
              <a:tblPr firstCol="1" bandRow="1">
                <a:tableStyleId>{00A15C55-8517-42AA-B614-E9B94910E393}</a:tableStyleId>
              </a:tblPr>
              <a:tblGrid>
                <a:gridCol w="1167414">
                  <a:extLst>
                    <a:ext uri="{9D8B030D-6E8A-4147-A177-3AD203B41FA5}">
                      <a16:colId xmlns:a16="http://schemas.microsoft.com/office/drawing/2014/main" val="3616663840"/>
                    </a:ext>
                  </a:extLst>
                </a:gridCol>
                <a:gridCol w="6604986">
                  <a:extLst>
                    <a:ext uri="{9D8B030D-6E8A-4147-A177-3AD203B41FA5}">
                      <a16:colId xmlns:a16="http://schemas.microsoft.com/office/drawing/2014/main" val="3818213330"/>
                    </a:ext>
                  </a:extLst>
                </a:gridCol>
              </a:tblGrid>
              <a:tr h="8908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r-Latn-R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sr-Latn-RS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r-Latn-RS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D. M. Cvetković, Računarska grafika, CET, Beograd, 2006</a:t>
                      </a:r>
                      <a:endParaRPr lang="sr-Latn-RS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ctr"/>
                </a:tc>
                <a:extLst>
                  <a:ext uri="{0D108BD9-81ED-4DB2-BD59-A6C34878D82A}">
                    <a16:rowId xmlns:a16="http://schemas.microsoft.com/office/drawing/2014/main" val="1583677293"/>
                  </a:ext>
                </a:extLst>
              </a:tr>
              <a:tr h="8908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r-Latn-R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sr-Latn-RS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r-Latn-R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Grupa autora, Adobe Illustrator CS6,CET, Beograd, 2012</a:t>
                      </a:r>
                      <a:endParaRPr lang="sr-Latn-R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ctr"/>
                </a:tc>
                <a:extLst>
                  <a:ext uri="{0D108BD9-81ED-4DB2-BD59-A6C34878D82A}">
                    <a16:rowId xmlns:a16="http://schemas.microsoft.com/office/drawing/2014/main" val="3841368204"/>
                  </a:ext>
                </a:extLst>
              </a:tr>
              <a:tr h="8908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r-Latn-R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sr-Latn-RS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r-Latn-RS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Grupa autora, Adobe Photoshop CS6,CET, Beograd, 2012</a:t>
                      </a:r>
                      <a:endParaRPr lang="sr-Latn-RS" sz="1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ctr"/>
                </a:tc>
                <a:extLst>
                  <a:ext uri="{0D108BD9-81ED-4DB2-BD59-A6C34878D82A}">
                    <a16:rowId xmlns:a16="http://schemas.microsoft.com/office/drawing/2014/main" val="2421831867"/>
                  </a:ext>
                </a:extLst>
              </a:tr>
              <a:tr h="1493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r-Latn-R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sr-Latn-RS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r-Latn-R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https://wordpress.org/</a:t>
                      </a:r>
                      <a:endParaRPr lang="sr-Latn-R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57150" marB="57150" anchor="ctr"/>
                </a:tc>
                <a:extLst>
                  <a:ext uri="{0D108BD9-81ED-4DB2-BD59-A6C34878D82A}">
                    <a16:rowId xmlns:a16="http://schemas.microsoft.com/office/drawing/2014/main" val="187604263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5F6D6-A63C-4997-B80D-8C88FE864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5A93F-8656-4573-9765-F0BE4394CB64}" type="datetime1">
              <a:rPr lang="sr-Latn-RS" smtClean="0"/>
              <a:pPr/>
              <a:t>22.2.2023.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FE87E-DAA1-4019-90FF-1517AFE74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b="1" dirty="0"/>
              <a:t>AKADEMIJA STRUKOVNIH STUDIJA – ODSEK VALJEVO</a:t>
            </a:r>
            <a:endParaRPr lang="sr-Latn-R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660DD-C906-464A-A0D9-8E584883A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6CF-7E76-45F1-9487-355894D8C4C6}" type="slidenum">
              <a:rPr lang="sr-Latn-RS" smtClean="0"/>
              <a:pPr/>
              <a:t>8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5351001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ood Type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680</TotalTime>
  <Words>510</Words>
  <Application>Microsoft Office PowerPoint</Application>
  <PresentationFormat>On-screen Show (4:3)</PresentationFormat>
  <Paragraphs>77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Adobe Garamond Pro</vt:lpstr>
      <vt:lpstr>Arial</vt:lpstr>
      <vt:lpstr>Calibri</vt:lpstr>
      <vt:lpstr>Cambria</vt:lpstr>
      <vt:lpstr>Georgia</vt:lpstr>
      <vt:lpstr>Trebuchet MS</vt:lpstr>
      <vt:lpstr>Wingdings</vt:lpstr>
      <vt:lpstr>Wood Type</vt:lpstr>
      <vt:lpstr>Poslovna prezentacija, grafika i multimedija</vt:lpstr>
      <vt:lpstr>Cilj i ishod predmeta</vt:lpstr>
      <vt:lpstr>Predavanja i vežbe</vt:lpstr>
      <vt:lpstr>Sadržaj predmeta</vt:lpstr>
      <vt:lpstr>Sadržaj predmeta</vt:lpstr>
      <vt:lpstr>Sadržaj predmeta</vt:lpstr>
      <vt:lpstr>Ocena znanja (maksimalan broj poena 100)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Osnovi grafičkog dizajna</dc:title>
  <dc:creator>Ivan Pantelic</dc:creator>
  <cp:lastModifiedBy>Ivan Pantelic</cp:lastModifiedBy>
  <cp:revision>26</cp:revision>
  <dcterms:created xsi:type="dcterms:W3CDTF">2019-02-03T15:45:09Z</dcterms:created>
  <dcterms:modified xsi:type="dcterms:W3CDTF">2023-02-22T12:45:01Z</dcterms:modified>
</cp:coreProperties>
</file>