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9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961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1933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85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1038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8136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515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3672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8390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018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553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1726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D0A31C-FF47-46D3-9173-0DC301D28AD8}" type="datetimeFigureOut">
              <a:rPr lang="sr-Latn-RS" smtClean="0"/>
              <a:t>7.3.2025.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39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2D2AD-1288-ECC9-8C17-4501918E07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Implementacija koncepta razvoja dugoročnih odnosa sa finalnim potrošačima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F5F5B-BA7D-2E2D-2E8D-325EEED89F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/>
              <a:t>Menadžment odnosa sa kupcima</a:t>
            </a:r>
          </a:p>
        </p:txBody>
      </p:sp>
    </p:spTree>
    <p:extLst>
      <p:ext uri="{BB962C8B-B14F-4D97-AF65-F5344CB8AC3E}">
        <p14:creationId xmlns:p14="http://schemas.microsoft.com/office/powerpoint/2010/main" val="259385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B8CE7-32AA-CF40-5336-708DAD7F8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INTERAKCIJA SA POTROŠAČIMA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AE4E9-F49D-90C8-152E-330E0016D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Razvoj dugoročnih odnosa na tržištu roba i usluga finalne potrošnje podrazumeva </a:t>
            </a:r>
            <a:r>
              <a:rPr lang="sr-Latn-RS" b="1" dirty="0"/>
              <a:t>stalnu iterakciju između preduzeća i finalnih potrošača</a:t>
            </a:r>
            <a:r>
              <a:rPr lang="sr-Latn-RS" dirty="0"/>
              <a:t>.</a:t>
            </a:r>
          </a:p>
          <a:p>
            <a:r>
              <a:rPr lang="sr-Latn-RS" b="1" dirty="0"/>
              <a:t>Klasičan koncept marketinga </a:t>
            </a:r>
            <a:r>
              <a:rPr lang="sr-Latn-RS" dirty="0"/>
              <a:t>– polazi od informacija dobijenim istraživanjem tržišta, propagandom se informiše i utiče na potrošača, </a:t>
            </a:r>
            <a:r>
              <a:rPr lang="sr-Latn-RS" b="1" dirty="0"/>
              <a:t>a prodaja je završni čin</a:t>
            </a:r>
            <a:r>
              <a:rPr lang="sr-Latn-RS" dirty="0"/>
              <a:t>. </a:t>
            </a:r>
          </a:p>
          <a:p>
            <a:r>
              <a:rPr lang="sr-Latn-RS" b="1" dirty="0"/>
              <a:t>Dugoročni odnosi </a:t>
            </a:r>
            <a:r>
              <a:rPr lang="sr-Latn-RS" dirty="0"/>
              <a:t>– </a:t>
            </a:r>
            <a:r>
              <a:rPr lang="sr-Latn-RS" b="1" dirty="0"/>
              <a:t>prodaja nije kraj već početak </a:t>
            </a:r>
            <a:r>
              <a:rPr lang="sr-Latn-RS" dirty="0"/>
              <a:t>saradnje preduzeća sa potrošačima. </a:t>
            </a:r>
          </a:p>
          <a:p>
            <a:r>
              <a:rPr lang="sr-Latn-RS" dirty="0"/>
              <a:t>Sistem komunikacije – obezbediti postojanje specifičnih veza koje će biti razvijane i unapređivane. 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79018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0782C-19C1-4C1E-8950-F45D120A8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C5D1-F007-3262-10CD-14CE4688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INTERAKCIJA SA POTROŠAČIMA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36DBA-B5AF-EFE5-54CA-CE28A5372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Više načina da potrošač primi poruke: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Planirane poruke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Poruke „primljene“ posetom preduzeću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Poruke primljene u procesu usluživanja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Neplanirane poruke </a:t>
            </a:r>
          </a:p>
          <a:p>
            <a:endParaRPr lang="sr-Latn-RS" dirty="0"/>
          </a:p>
          <a:p>
            <a:r>
              <a:rPr lang="sr-Latn-RS" dirty="0"/>
              <a:t>U nekim situacijama postoji i </a:t>
            </a:r>
            <a:r>
              <a:rPr lang="sr-Latn-RS" b="1" dirty="0"/>
              <a:t>odsustvo komunikacije</a:t>
            </a:r>
            <a:r>
              <a:rPr lang="sr-Latn-RS" dirty="0"/>
              <a:t>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0245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9ECC6-6449-6E33-9D03-695E8A2FF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6F264-E4CE-368B-8D9E-6A2B0256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INTERAKCIJA SA POTROŠAČIMA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88263-7A27-92EF-F449-9EF13A38F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Nezavisno od toga koji se od instrumenata primenjuju, sledeći postupak je osnova rada u praktičnom osmišljavanju strategije komunikacije: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Situaciona analiza (SWOT)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Identifikovanje ciljne publike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Izbor kominikacionih ciljeva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Izrada poruke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Izbor kanala komunikacije, odluka o promotivnom miksu i izrada budžeta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Merenje rezultata kamapnje 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Upravljanje i koordiniranje procesa 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6234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9A835-A4D3-7309-E910-E0CF27AEA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E94F-868B-B8CE-1248-00E67CBC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INTERAKCIJA SA POTROŠAČIMA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14026-9CE8-CB05-F9D8-7180EDF22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Stvaranje dijaloga sa potrošačem je veoma važno jer: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Dijalogom se dolazi do informacija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Informacije se pretvaraju u znanje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Znanje predstavlja osnovu za prilagođavanje ponude i preduzimanje akcije preduzeća na uspostavljanju dugoročnih odnosa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Efikasna i efektivna akcija dovodi do satisfakcije potrošača, kreiranja poverenja, familijarnosti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Satisfakcija, poverenje i privrženost potrošača vode ka lojalnosti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Lojalnost vodi ka profitu</a:t>
            </a:r>
          </a:p>
          <a:p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4783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76389-810C-19FE-3637-47547F79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PERSONALIZACIJA POTROŠAČA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32826-A10D-B6AD-24E9-FBB1846A5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Uspostavljanje direktne veze između potrošača i preduzeća osnov je uspeha bilo koje strategije razvoja dugoročnih odnosa. </a:t>
            </a:r>
          </a:p>
          <a:p>
            <a:r>
              <a:rPr lang="sr-Latn-RS" dirty="0"/>
              <a:t>Direktni marketing – interaktivni sistem marketinga koji koristi jedan ili više propagandnih medija da izazove merljivo reagovanje (odgovor) i/ili transakciju na bilo kojoj lokaciji.</a:t>
            </a:r>
          </a:p>
          <a:p>
            <a:r>
              <a:rPr lang="sr-Latn-RS" dirty="0"/>
              <a:t>Inisistiranje na odgovoru, na reagovanju potrošala i na uspostavljanju dijaloga </a:t>
            </a:r>
          </a:p>
          <a:p>
            <a:r>
              <a:rPr lang="sr-Latn-RS" dirty="0"/>
              <a:t>Merljivost direktnog marketinga – najznačajniji razlog uspeha</a:t>
            </a:r>
          </a:p>
        </p:txBody>
      </p:sp>
    </p:spTree>
    <p:extLst>
      <p:ext uri="{BB962C8B-B14F-4D97-AF65-F5344CB8AC3E}">
        <p14:creationId xmlns:p14="http://schemas.microsoft.com/office/powerpoint/2010/main" val="61219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D9EFC-6990-DC5B-BE24-9DF5CEC34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81AB5-E046-32A4-9EF5-DBD8D3FC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PERSONALIZACIJA POTROŠAČA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25146-A6C6-055B-21DD-D3E443362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Posmatrano sa aspekata razvoja dugoročnih odnosa, značajni su sledeći personalizovani vidovi komunikacije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Personalizovani (putem telefona ili lično) kontakt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Personalizovana (direktna) pošta 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Internet i i-mejl.</a:t>
            </a:r>
          </a:p>
          <a:p>
            <a:pPr>
              <a:buFont typeface="Arial" panose="020B0604020202020204" pitchFamily="34" charset="0"/>
              <a:buChar char="•"/>
            </a:pPr>
            <a:endParaRPr lang="sr-Latn-RS" dirty="0"/>
          </a:p>
          <a:p>
            <a:pPr marL="0" indent="0">
              <a:buNone/>
            </a:pPr>
            <a:r>
              <a:rPr lang="sr-Latn-RS" dirty="0"/>
              <a:t>Uporedo korišćenje masovnih medija promocije</a:t>
            </a:r>
          </a:p>
        </p:txBody>
      </p:sp>
    </p:spTree>
    <p:extLst>
      <p:ext uri="{BB962C8B-B14F-4D97-AF65-F5344CB8AC3E}">
        <p14:creationId xmlns:p14="http://schemas.microsoft.com/office/powerpoint/2010/main" val="2929361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DD5E3-3498-F267-92D9-5635D2E3F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397B-4D09-43F5-F314-A4CA7BE3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PERSONALIZACIJA POTROŠAČA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F4C77-7B35-5E74-F660-1120BBDCC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Personalizacija ima višestruke efekte: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Viši stepen lojalnosti potrošača,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Viši stepen svesnosti brenda/preduzeća/kompanije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Povećanje barijere prelaska potrošača na konkurentske ponude/programe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Viši nivo satisfakcije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Veći broj preporuka 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Niže troškove opsluživanja potrošača 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65864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D6A5E-6B9F-87B6-F769-6F89849C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PERSKONALNI KONTAKTI SA POTROŠAČIMA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EF7CA-C8D8-42DB-E2CD-22326F0E8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/>
              <a:t>Persolanim kontaktima </a:t>
            </a:r>
            <a:r>
              <a:rPr lang="sr-Latn-RS" dirty="0"/>
              <a:t>podrazumevaju se situacije u kojima dolazi do konatakta sa potrošačem lično, fizički ili glasom, odnosno putem telefona ili interenta i drugih medija.</a:t>
            </a:r>
          </a:p>
          <a:p>
            <a:endParaRPr lang="sr-Latn-RS" dirty="0"/>
          </a:p>
          <a:p>
            <a:r>
              <a:rPr lang="sr-Latn-RS" b="1" dirty="0"/>
              <a:t>Lična komunikacija – </a:t>
            </a:r>
            <a:r>
              <a:rPr lang="sr-Latn-RS" dirty="0"/>
              <a:t>prodajno osoblje prilikom čina kupovine i posleprodajnih usluga. Lična komunikacija omogućava prikupljanje znanja o protošaču. Direktni kontakti se mogu ostvariti i na druge načine (prilikom promocija, na kasi, u servisu, svakodnevnom životu van radnog vremena)</a:t>
            </a:r>
          </a:p>
          <a:p>
            <a:endParaRPr lang="sr-Latn-RS" b="1" dirty="0"/>
          </a:p>
          <a:p>
            <a:r>
              <a:rPr lang="sr-Latn-RS" b="1" dirty="0"/>
              <a:t>Kontakt putem telefona – </a:t>
            </a:r>
            <a:r>
              <a:rPr lang="sr-Latn-RS" dirty="0"/>
              <a:t>može se primeniti u razvoju dugoročnih odnosa. Pogodno za proveravanje zadovoljstva kupovinom. Razvoj uslužnih centara (call centar). </a:t>
            </a:r>
            <a:endParaRPr lang="sr-Latn-RS" b="1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4714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9780E-9F2B-3992-89D9-688353DE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PERSONALIZOVANA POŠTA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B58E2-0869-E1C1-111F-C2D0357C8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/>
              <a:t>pREDNOSTI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640A98-BCD9-1116-36DD-5B79F0A19A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/>
              <a:t>Selektivnost </a:t>
            </a:r>
          </a:p>
          <a:p>
            <a:pPr marL="0" indent="0">
              <a:buNone/>
            </a:pPr>
            <a:r>
              <a:rPr lang="sr-Latn-RS" dirty="0"/>
              <a:t>Veliki izbor formata i formi</a:t>
            </a:r>
          </a:p>
          <a:p>
            <a:pPr marL="0" indent="0">
              <a:buNone/>
            </a:pPr>
            <a:r>
              <a:rPr lang="sr-Latn-RS" dirty="0"/>
              <a:t>Personalni karakter</a:t>
            </a:r>
          </a:p>
          <a:p>
            <a:pPr marL="0" indent="0">
              <a:buNone/>
            </a:pPr>
            <a:r>
              <a:rPr lang="sr-Latn-RS" dirty="0"/>
              <a:t>Nepostojanje direktne konkurencije kao u drugim medijima</a:t>
            </a:r>
          </a:p>
          <a:p>
            <a:pPr marL="0" indent="0">
              <a:buNone/>
            </a:pPr>
            <a:r>
              <a:rPr lang="sr-Latn-RS" dirty="0"/>
              <a:t>Lako kontrolisanje efekata i </a:t>
            </a:r>
          </a:p>
          <a:p>
            <a:pPr marL="0" indent="0">
              <a:buNone/>
            </a:pPr>
            <a:r>
              <a:rPr lang="sr-Latn-RS" dirty="0"/>
              <a:t>Veliki izbor načina da se potrošač pokrene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B4D981-F26B-FAD8-2ED5-2D29228D19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dirty="0"/>
              <a:t>ograničenja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921D378-83BA-9249-AF0D-048DD192207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Latn-RS" dirty="0"/>
              <a:t>Visoki troškovi po kontaktu </a:t>
            </a:r>
          </a:p>
          <a:p>
            <a:r>
              <a:rPr lang="sr-Latn-RS" dirty="0"/>
              <a:t>Vreme potrebno da se uspostavi kontakt</a:t>
            </a:r>
          </a:p>
          <a:p>
            <a:r>
              <a:rPr lang="sr-Latn-RS" dirty="0"/>
              <a:t>Niža stopa odgovora </a:t>
            </a:r>
          </a:p>
          <a:p>
            <a:r>
              <a:rPr lang="sr-Latn-RS" dirty="0"/>
              <a:t>Složena izrada pojedinih formi</a:t>
            </a:r>
          </a:p>
          <a:p>
            <a:r>
              <a:rPr lang="sr-Latn-RS" dirty="0"/>
              <a:t>Sve veća upotreba elektronske pošte</a:t>
            </a:r>
          </a:p>
        </p:txBody>
      </p:sp>
    </p:spTree>
    <p:extLst>
      <p:ext uri="{BB962C8B-B14F-4D97-AF65-F5344CB8AC3E}">
        <p14:creationId xmlns:p14="http://schemas.microsoft.com/office/powerpoint/2010/main" val="362094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73DA9-9D2B-367E-4B57-28487D47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ONLAJN KOMUNIKACIJA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E693DA3-CA6C-E9C9-DB2E-FFE20715F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Kontakti sa potrošačima putem intereneta i imejla. </a:t>
            </a:r>
          </a:p>
          <a:p>
            <a:endParaRPr lang="sr-Latn-RS" dirty="0"/>
          </a:p>
          <a:p>
            <a:r>
              <a:rPr lang="sr-Latn-RS" dirty="0"/>
              <a:t>Dva osnovna tipa onlajn kanala: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Komercijalni onlajn kanali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Internet, globalna mreža, koja omogućuje pristup iz celog sveta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b="1" dirty="0"/>
              <a:t>Imejl marketing </a:t>
            </a:r>
            <a:r>
              <a:rPr lang="sr-Latn-RS" dirty="0"/>
              <a:t>- slanje ciljanih poruka listi pretplatnika, što može pomoći u izgradnji odnosa, povećanju prepoznatljivosti brenda i povećanju prodaje.</a:t>
            </a: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8866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37E9-BBE3-D5A3-5255-1DA5C5741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PRILAGOĐAVANJE PONUDE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C962D-9B93-8166-A72F-27C451C1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/>
              <a:t>Osnovni tipovi prilagođavanja: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Prilagođavanje proizvoda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Prilagođavanje usluge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Prilagođavanje cene i uslova plaćanja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Prilagođavanje kanala marketinga 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Prilagođavanje načina komuniciranja</a:t>
            </a:r>
          </a:p>
          <a:p>
            <a:pPr marL="0" indent="0">
              <a:buNone/>
            </a:pPr>
            <a:r>
              <a:rPr lang="sr-Latn-RS" b="1" dirty="0"/>
              <a:t>Stalna interakcija sa potrošačima je neophodna i sastavni deo prilagođavanja ponude. </a:t>
            </a: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58354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7D1D1-FE48-8CBB-89F2-18DCB32B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PRILAGOĐAVANJE PROIZVODA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91073-9939-73E7-1324-FA9FAECEE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210011" cy="4292855"/>
          </a:xfrm>
        </p:spPr>
        <p:txBody>
          <a:bodyPr>
            <a:normAutofit/>
          </a:bodyPr>
          <a:lstStyle/>
          <a:p>
            <a:r>
              <a:rPr lang="sr-Latn-RS" dirty="0"/>
              <a:t>Masovno prilagođavanje – </a:t>
            </a:r>
            <a:r>
              <a:rPr lang="sr-Latn-RS" i="1" dirty="0"/>
              <a:t>mass customization</a:t>
            </a:r>
          </a:p>
          <a:p>
            <a:r>
              <a:rPr lang="sr-Latn-RS" dirty="0"/>
              <a:t>Neophodno je: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Saznati potrebe potrošača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Održavati stalnu interakciju sa njima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Imati fleksibilan proizvodni proces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Obezbediti prilagodljiv sistem logistike</a:t>
            </a:r>
          </a:p>
          <a:p>
            <a:endParaRPr lang="sr-Latn-R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D2BD6A-9CFE-9499-5F15-D5C632B06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388" y="1890511"/>
            <a:ext cx="5751332" cy="42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76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5EAEE-4FBB-0AD8-9FD1-54DFA2F2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PRILAGOĐAVANJE USLUGA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FCC5F-8B4B-908D-4B3C-8A4EEFE78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Zbog specifičnosti, prilagođavanje usluga je kompleksnije u poređenju sa prilagođavanjem proizvoda.</a:t>
            </a:r>
          </a:p>
          <a:p>
            <a:r>
              <a:rPr lang="sr-Latn-RS" dirty="0"/>
              <a:t>Personalizacija vs. prilagođavanje</a:t>
            </a:r>
          </a:p>
          <a:p>
            <a:r>
              <a:rPr lang="sr-Latn-RS" dirty="0"/>
              <a:t>Prilagođavanje se za razliku od personalizacije ne događa automatski, već na zahtev korisnika.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Da bi se usluga prilagodila korisniku mora biti ispunjeno nekoliko pretpostavki: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Moraju se poznavati potrebe, želje, interesovanja, preferencije i karakteristike potrošača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Osoblje zaduženo da isporuči uslugu mora biti obučeno i ovlašćeno da prilagodi uslugu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Prilagođavanje usluge mora nositi vrednost za potrošača i veću satisfakciju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Mora se poznavati priroda usluga i specifičnosti koje usluge čine odgovarajućom za potrošača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52174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9CF5-95D3-5F38-CEB3-5A8AF6DB9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KREIRANJE DODATNE VREDNOSTI ZA POTROŠAČA – PROGRAMI LOJALNOSTI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3EC9C-720A-C2A1-44C7-CD8ADC629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Dobro isplanirana interakcija, personalizacija i prilagođavanje ponude su bitni koraci u kreiranju </a:t>
            </a:r>
            <a:r>
              <a:rPr lang="sr-Latn-RS" b="1" dirty="0"/>
              <a:t>lojanosti kupaca i razvoju dugoročnih odnosa.</a:t>
            </a:r>
          </a:p>
          <a:p>
            <a:r>
              <a:rPr lang="sr-Latn-RS" dirty="0"/>
              <a:t>Primer programa lojanosti u avioindustriji – </a:t>
            </a:r>
            <a:r>
              <a:rPr lang="sr-Latn-RS" b="1" i="1" dirty="0"/>
              <a:t>frequent flyer programe </a:t>
            </a:r>
          </a:p>
          <a:p>
            <a:r>
              <a:rPr lang="sr-Latn-RS" b="1" dirty="0"/>
              <a:t>Progarimi lojalnosti </a:t>
            </a:r>
            <a:r>
              <a:rPr lang="sr-Latn-RS" dirty="0"/>
              <a:t>se mogu podeliti na sledeća četiri tipa:</a:t>
            </a:r>
          </a:p>
          <a:p>
            <a:r>
              <a:rPr lang="sr-Latn-RS" b="1" dirty="0"/>
              <a:t>Tip 1 </a:t>
            </a:r>
            <a:r>
              <a:rPr lang="sr-Latn-RS" dirty="0"/>
              <a:t>– članovi dobijaju određeni popust na kasi prilikom plaćanja</a:t>
            </a:r>
          </a:p>
          <a:p>
            <a:r>
              <a:rPr lang="sr-Latn-RS" b="1" dirty="0"/>
              <a:t>Tip 2 </a:t>
            </a:r>
            <a:r>
              <a:rPr lang="sr-Latn-RS" dirty="0"/>
              <a:t>– članovi dobijaju 1 jedinicu gratis, kada kupe određeni broj jedinica proizvoda/usluge</a:t>
            </a:r>
          </a:p>
          <a:p>
            <a:r>
              <a:rPr lang="sr-Latn-RS" b="1" dirty="0"/>
              <a:t>Tip 3 </a:t>
            </a:r>
            <a:r>
              <a:rPr lang="sr-Latn-RS" dirty="0"/>
              <a:t>– članovi skupljaju određene poene/bodobe na osnovu kumulativnih kupovina</a:t>
            </a:r>
          </a:p>
          <a:p>
            <a:r>
              <a:rPr lang="sr-Latn-RS" b="1" dirty="0"/>
              <a:t>Tip 4 </a:t>
            </a:r>
            <a:r>
              <a:rPr lang="sr-Latn-RS" dirty="0"/>
              <a:t>– članovi dobijaju prilagođenu ponudu i komunikaciju – najrazvijeniji programi lojalnosti </a:t>
            </a:r>
          </a:p>
        </p:txBody>
      </p:sp>
    </p:spTree>
    <p:extLst>
      <p:ext uri="{BB962C8B-B14F-4D97-AF65-F5344CB8AC3E}">
        <p14:creationId xmlns:p14="http://schemas.microsoft.com/office/powerpoint/2010/main" val="2954253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F9D2F-BD1D-E0EE-AC9D-7BD3851C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STRATEGIJA RAZVOJA PROGRAMA LOJALNOSTI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F4D8D-19E3-DE27-4FFA-77BF074F6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Za konkretni program lojalnosti je bitno 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Da program prati svarnu lojalnost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Da program lojalnosti donosi profitablnije poslovanje nego što bi bilo da on nije uveden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Da je postavljen na dugoročnim osnovama, vodi računa o dugoročnom profitu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Da je usredseređen na najvrednije potrošače </a:t>
            </a:r>
          </a:p>
        </p:txBody>
      </p:sp>
    </p:spTree>
    <p:extLst>
      <p:ext uri="{BB962C8B-B14F-4D97-AF65-F5344CB8AC3E}">
        <p14:creationId xmlns:p14="http://schemas.microsoft.com/office/powerpoint/2010/main" val="3859062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F407D-A598-949A-D847-4D3616692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37621-BBE4-753C-7C80-809C70E7F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STRATEGIJA RAZVOJA PROGRAMA LOJALNOSTI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4C72-3839-B1B5-A79D-EDDD8D128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b="1" dirty="0"/>
              <a:t>Koraci u izgradnji, implementaciji i kontroli efektivnog programa lojalnosti su sledeći: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Definisanje ciljeva programa lojalnosti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Određivanje budžeta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Utvrđivanje ciljnih segfmenata programa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Izbor nagrada za najvernije potrošače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Razmatranje partnerstava sa drugim kompanijama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Građenje dobre organizacije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Razvijanje i unapređenje baze podataka za potrebe programa lojalnosti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Pravljanje bazom podataka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Vrednovanje rezultata programa lojalnosti 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Preduzmanje korektivnih mera</a:t>
            </a:r>
          </a:p>
        </p:txBody>
      </p:sp>
    </p:spTree>
    <p:extLst>
      <p:ext uri="{BB962C8B-B14F-4D97-AF65-F5344CB8AC3E}">
        <p14:creationId xmlns:p14="http://schemas.microsoft.com/office/powerpoint/2010/main" val="3887148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581AA-BF69-34FA-E491-E9994BA0F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00456-923E-33FB-EA35-E5DE40AFC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STRATEGIJA RAZVOJA PROGRAMA LOJALNOSTI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6ED6-6366-1AB9-3D14-363DABEAD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Akcije i nagrade za lojalne potrošače: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Posebne nagrade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Popusti pri kupovini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Program zahvalnosti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Program partnerstva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Specijalni vid komunikacije </a:t>
            </a:r>
          </a:p>
        </p:txBody>
      </p:sp>
    </p:spTree>
    <p:extLst>
      <p:ext uri="{BB962C8B-B14F-4D97-AF65-F5344CB8AC3E}">
        <p14:creationId xmlns:p14="http://schemas.microsoft.com/office/powerpoint/2010/main" val="2138540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6D8F7A-9C11-13CB-0BFB-D8A5476E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200" b="1" dirty="0"/>
              <a:t>Izvor: </a:t>
            </a:r>
            <a:br>
              <a:rPr lang="sr-Latn-RS" sz="3200" dirty="0"/>
            </a:br>
            <a:r>
              <a:rPr lang="sr-Latn-RS" sz="3200" dirty="0"/>
              <a:t>Lovreta S. Berman, B. Petković, G. Veljković, S. Crnković, J. Begović, Z. (2010). </a:t>
            </a:r>
            <a:r>
              <a:rPr lang="sr-Latn-RS" sz="3200" b="1" dirty="0"/>
              <a:t>Menadžment odnosa sa kupcinma</a:t>
            </a:r>
            <a:r>
              <a:rPr lang="sr-Latn-RS" sz="3200" dirty="0"/>
              <a:t>, Ekonomski fakultet, Beograd</a:t>
            </a:r>
          </a:p>
        </p:txBody>
      </p:sp>
    </p:spTree>
    <p:extLst>
      <p:ext uri="{BB962C8B-B14F-4D97-AF65-F5344CB8AC3E}">
        <p14:creationId xmlns:p14="http://schemas.microsoft.com/office/powerpoint/2010/main" val="107222892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213</TotalTime>
  <Words>1012</Words>
  <Application>Microsoft Office PowerPoint</Application>
  <PresentationFormat>Widescreen</PresentationFormat>
  <Paragraphs>138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Retrospect</vt:lpstr>
      <vt:lpstr>Implementacija koncepta razvoja dugoročnih odnosa sa finalnim potrošačima</vt:lpstr>
      <vt:lpstr>INTERAKCIJA SA POTROŠAČIMA</vt:lpstr>
      <vt:lpstr>INTERAKCIJA SA POTROŠAČIMA</vt:lpstr>
      <vt:lpstr>INTERAKCIJA SA POTROŠAČIMA</vt:lpstr>
      <vt:lpstr>INTERAKCIJA SA POTROŠAČIMA</vt:lpstr>
      <vt:lpstr>PERSONALIZACIJA POTROŠAČA</vt:lpstr>
      <vt:lpstr>PERSONALIZACIJA POTROŠAČA</vt:lpstr>
      <vt:lpstr>PERSONALIZACIJA POTROŠAČA</vt:lpstr>
      <vt:lpstr>PERSKONALNI KONTAKTI SA POTROŠAČIMA</vt:lpstr>
      <vt:lpstr>PERSONALIZOVANA POŠTA</vt:lpstr>
      <vt:lpstr>ONLAJN KOMUNIKACIJA</vt:lpstr>
      <vt:lpstr>PRILAGOĐAVANJE PONUDE </vt:lpstr>
      <vt:lpstr>PRILAGOĐAVANJE PROIZVODA</vt:lpstr>
      <vt:lpstr>PRILAGOĐAVANJE USLUGA</vt:lpstr>
      <vt:lpstr>KREIRANJE DODATNE VREDNOSTI ZA POTROŠAČA – PROGRAMI LOJALNOSTI</vt:lpstr>
      <vt:lpstr>STRATEGIJA RAZVOJA PROGRAMA LOJALNOSTI</vt:lpstr>
      <vt:lpstr>STRATEGIJA RAZVOJA PROGRAMA LOJALNOSTI</vt:lpstr>
      <vt:lpstr>STRATEGIJA RAZVOJA PROGRAMA LOJALNOSTI</vt:lpstr>
      <vt:lpstr>Izvor:  Lovreta S. Berman, B. Petković, G. Veljković, S. Crnković, J. Begović, Z. (2010). Menadžment odnosa sa kupcinma, Ekonomski fakultet, Beograd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Recenzent</dc:creator>
  <cp:lastModifiedBy>Recenzent</cp:lastModifiedBy>
  <cp:revision>5</cp:revision>
  <dcterms:created xsi:type="dcterms:W3CDTF">2025-02-26T11:44:27Z</dcterms:created>
  <dcterms:modified xsi:type="dcterms:W3CDTF">2025-03-07T11:50:42Z</dcterms:modified>
</cp:coreProperties>
</file>