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2"/>
    <p:sldMasterId id="2147483687" r:id="rId3"/>
  </p:sldMasterIdLst>
  <p:notesMasterIdLst>
    <p:notesMasterId r:id="rId17"/>
  </p:notesMasterIdLst>
  <p:handoutMasterIdLst>
    <p:handoutMasterId r:id="rId18"/>
  </p:handoutMasterIdLst>
  <p:sldIdLst>
    <p:sldId id="256" r:id="rId4"/>
    <p:sldId id="289" r:id="rId5"/>
    <p:sldId id="317" r:id="rId6"/>
    <p:sldId id="315" r:id="rId7"/>
    <p:sldId id="316" r:id="rId8"/>
    <p:sldId id="319" r:id="rId9"/>
    <p:sldId id="320" r:id="rId10"/>
    <p:sldId id="322" r:id="rId11"/>
    <p:sldId id="324" r:id="rId12"/>
    <p:sldId id="321" r:id="rId13"/>
    <p:sldId id="323" r:id="rId14"/>
    <p:sldId id="288" r:id="rId15"/>
    <p:sldId id="318" r:id="rId16"/>
  </p:sldIdLst>
  <p:sldSz cx="9144000" cy="6858000" type="screen4x3"/>
  <p:notesSz cx="9283700" cy="6997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4">
          <p15:clr>
            <a:srgbClr val="A4A3A4"/>
          </p15:clr>
        </p15:guide>
        <p15:guide id="2" pos="29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35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0" d="100"/>
          <a:sy n="30" d="100"/>
        </p:scale>
        <p:origin x="-1182" y="-90"/>
      </p:cViewPr>
      <p:guideLst>
        <p:guide orient="horz" pos="2204"/>
        <p:guide pos="29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22656" cy="349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58939" y="0"/>
            <a:ext cx="4022656" cy="349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647098"/>
            <a:ext cx="4022656" cy="349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58939" y="6647098"/>
            <a:ext cx="4022656" cy="349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itchFamily="34" charset="0"/>
              </a:defRPr>
            </a:lvl1pPr>
          </a:lstStyle>
          <a:p>
            <a:fld id="{BDFC5A80-BEF5-48FC-9DFC-481A5FA9CF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59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22656" cy="349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58939" y="0"/>
            <a:ext cx="4022656" cy="349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2425" y="525463"/>
            <a:ext cx="3498850" cy="26241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8792" y="3324147"/>
            <a:ext cx="7426118" cy="3148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647098"/>
            <a:ext cx="4022656" cy="349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58939" y="6647098"/>
            <a:ext cx="4022656" cy="349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itchFamily="34" charset="0"/>
              </a:defRPr>
            </a:lvl1pPr>
          </a:lstStyle>
          <a:p>
            <a:fld id="{2F7C942C-E1F3-4F41-8E95-22EE66F867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7561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33800" y="2135188"/>
            <a:ext cx="5181600" cy="1827212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38600"/>
            <a:ext cx="5176838" cy="10668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362200" y="6248400"/>
            <a:ext cx="43434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z="800"/>
            </a:lvl1pPr>
          </a:lstStyle>
          <a:p>
            <a:fld id="{61BB29B3-82D8-4441-9D04-A48BD15379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424E6-5727-4C58-9C0B-001A6113A8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31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1BAAD-8F53-4D50-A129-B668FA8130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35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1447800"/>
            <a:ext cx="33909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447800"/>
            <a:ext cx="33909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2A18B3-62CD-4DFB-A2CF-24EAC30179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24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F5DC7-FB92-41C7-B8EC-00459B6648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0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3B6925-BCE1-440D-86AD-32881388EF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42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3A26F0-3F53-4116-B1DC-AA12C92A2A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16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7A3B1-889F-4C50-A278-B4DD8A59B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652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05211-0621-43B6-8BF8-481076FF9C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62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A7287-CC1A-4814-8516-F5020B6BEA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54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05650" y="228600"/>
            <a:ext cx="173355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228600"/>
            <a:ext cx="504825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B8CD7-7FAD-43DE-9F94-C5EAAA3AA4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14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B29B3-82D8-4441-9D04-A48BD15379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44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79A83-495E-4444-8629-FB3AE807E2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46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1BAAD-8F53-4D50-A129-B668FA8130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02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79A83-495E-4444-8629-FB3AE807E2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21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79A83-495E-4444-8629-FB3AE807E2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841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B6925-BCE1-440D-86AD-32881388EF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976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A26F0-3F53-4116-B1DC-AA12C92A2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6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79A83-495E-4444-8629-FB3AE807E2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76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05211-0621-43B6-8BF8-481076FF9C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70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79A83-495E-4444-8629-FB3AE807E2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2524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79A83-495E-4444-8629-FB3AE807E2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549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79A83-495E-4444-8629-FB3AE807E2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3652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79A83-495E-4444-8629-FB3AE807E2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185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79A83-495E-4444-8629-FB3AE807E2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820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79A83-495E-4444-8629-FB3AE807E2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94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79A83-495E-4444-8629-FB3AE807E2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433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79A83-495E-4444-8629-FB3AE807E2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585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24E6-5727-4C58-9C0B-001A6113A8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100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6934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447800"/>
            <a:ext cx="69342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958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</a:defRPr>
            </a:lvl1pPr>
          </a:lstStyle>
          <a:p>
            <a:fld id="{60B79A83-495E-4444-8629-FB3AE807E2CA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lnSpc>
          <a:spcPts val="2400"/>
        </a:lnSpc>
        <a:spcBef>
          <a:spcPts val="1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ts val="2400"/>
        </a:lnSpc>
        <a:spcBef>
          <a:spcPts val="1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ts val="2400"/>
        </a:lnSpc>
        <a:spcBef>
          <a:spcPts val="1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lnSpc>
          <a:spcPts val="2400"/>
        </a:lnSpc>
        <a:spcBef>
          <a:spcPts val="1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0B79A83-495E-4444-8629-FB3AE807E2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3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van.pantelic@vipos.edu.rs" TargetMode="External"/><Relationship Id="rId2" Type="http://schemas.openxmlformats.org/officeDocument/2006/relationships/hyperlink" Target="mailto:ilja.stanisevic@vipos.edu.rs" TargetMode="Externa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6.jp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q3lIF530p8eZxZcBWD_3tw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mailto:ilja.stanisevic@vipos.edu.rs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 rot="16200000">
            <a:off x="6516284" y="1760308"/>
            <a:ext cx="4343400" cy="912032"/>
          </a:xfrm>
        </p:spPr>
        <p:txBody>
          <a:bodyPr anchor="b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sr-Latn-RS" sz="5400" b="1" cap="all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PREDMETU</a:t>
            </a:r>
            <a:endParaRPr lang="en-US" sz="5400" b="1" cap="all" dirty="0">
              <a:ln w="50800"/>
              <a:solidFill>
                <a:schemeClr val="bg1">
                  <a:shade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 rot="20460432">
            <a:off x="1771432" y="1541412"/>
            <a:ext cx="5976664" cy="1932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sr-Latn-RS" sz="4400" b="1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PROJEKTOVANJE INFORMACIONIH SISTEMA</a:t>
            </a:r>
            <a:endParaRPr lang="en-US" sz="4400" b="1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F9F6B2-EFB9-46BF-A1E7-EF3DAD8B07D0}"/>
              </a:ext>
            </a:extLst>
          </p:cNvPr>
          <p:cNvSpPr txBox="1"/>
          <p:nvPr/>
        </p:nvSpPr>
        <p:spPr>
          <a:xfrm>
            <a:off x="860915" y="4941168"/>
            <a:ext cx="3711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e-nastava lozinka:     </a:t>
            </a:r>
            <a:r>
              <a:rPr lang="sr-Latn-R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PIS17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1B6F46-6B48-40A0-BCBC-805853E4CF2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17" y="332656"/>
            <a:ext cx="1109254" cy="10842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010633" y="62138"/>
            <a:ext cx="2016225" cy="491278"/>
          </a:xfrm>
        </p:spPr>
        <p:txBody>
          <a:bodyPr anchor="t"/>
          <a:lstStyle/>
          <a:p>
            <a:r>
              <a:rPr lang="sr-Latn-C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Syllabus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6097" y="3573016"/>
            <a:ext cx="5083775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Nastavni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C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Ilja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Stanišević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dipl.el.ing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n-US" b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ilja.stanisevic@vipos.edu.rs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kabinet 38</a:t>
            </a:r>
          </a:p>
          <a:p>
            <a:r>
              <a:rPr lang="sr-Latn-RS" sz="1400" b="1" i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konsultacije: sreda 14:00-16:00</a:t>
            </a:r>
            <a:endParaRPr lang="en-US" sz="1400" b="1" i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400" b="1" i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Ivan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Panteli</a:t>
            </a:r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ć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CS" b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ivan.pantelic@vipos.edu.rs</a:t>
            </a:r>
            <a:r>
              <a:rPr lang="sr-Latn-C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kabinet 44</a:t>
            </a:r>
          </a:p>
          <a:p>
            <a:r>
              <a:rPr lang="sr-Latn-RS" sz="1400" b="1" i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konsultacije: ponedeljak 14:00-16:00</a:t>
            </a:r>
            <a:r>
              <a:rPr lang="sr-Latn-C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400" b="1" i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7142" y="6262"/>
            <a:ext cx="5760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b="1" dirty="0"/>
              <a:t>OSNOVNE STRUKOVNE STUDIJE</a:t>
            </a:r>
          </a:p>
          <a:p>
            <a:r>
              <a:rPr lang="sr-Latn-CS" b="1" dirty="0"/>
              <a:t>STUDIJSKI PROGRAM POSLOVNA INFORMATIKA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9051" y="777354"/>
            <a:ext cx="721581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Predmet:</a:t>
            </a:r>
          </a:p>
          <a:p>
            <a:r>
              <a:rPr lang="sr-Latn-CS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PIS17  </a:t>
            </a:r>
          </a:p>
          <a:p>
            <a:r>
              <a:rPr lang="sr-Latn-CS" sz="4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PROJEKTOVANJE INFORMACIONIH SISTEMA</a:t>
            </a:r>
          </a:p>
          <a:p>
            <a:pPr algn="r"/>
            <a:r>
              <a:rPr lang="sr-Latn-CS" sz="4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sr-Latn-CS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ESPB</a:t>
            </a:r>
            <a:endParaRPr lang="en-US" sz="24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77783" y="3785062"/>
            <a:ext cx="30867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Godina: III</a:t>
            </a:r>
            <a:br>
              <a:rPr lang="sr-Latn-CS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Latn-CS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Semestar: VI</a:t>
            </a:r>
            <a:br>
              <a:rPr lang="sr-Latn-CS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Latn-CS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 časova: 2 + 2 + 1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E647F8-3593-4D5A-BDB9-868B4875F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864" y="5461521"/>
            <a:ext cx="1266825" cy="1238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35715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02209" y="160137"/>
            <a:ext cx="2880320" cy="609422"/>
          </a:xfrm>
        </p:spPr>
        <p:txBody>
          <a:bodyPr anchor="t"/>
          <a:lstStyle/>
          <a:p>
            <a:pPr algn="l"/>
            <a:r>
              <a:rPr lang="sr-Latn-C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Literatura: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60648"/>
            <a:ext cx="1939521" cy="2680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2843808" y="768008"/>
            <a:ext cx="3960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Rainer, Turban „</a:t>
            </a:r>
            <a:r>
              <a:rPr lang="sr-Latn-C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Uvod u informacione sisteme</a:t>
            </a:r>
            <a:r>
              <a:rPr lang="sr-Latn-C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“, Datastatus, Beograd, 2009.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917044"/>
            <a:ext cx="1939521" cy="24161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32BC70-2069-4AFF-97F9-C89235CDADD7}"/>
              </a:ext>
            </a:extLst>
          </p:cNvPr>
          <p:cNvSpPr/>
          <p:nvPr/>
        </p:nvSpPr>
        <p:spPr>
          <a:xfrm>
            <a:off x="3082529" y="5131765"/>
            <a:ext cx="37217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Booch, Rumbaugh, Jacobson „</a:t>
            </a:r>
            <a:r>
              <a:rPr lang="sr-Latn-C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UML vodič za korisnike</a:t>
            </a:r>
            <a:r>
              <a:rPr lang="sr-Latn-C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“, CET, Beograd, 2002.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DC2FAB-105C-4690-A46D-C5C2CC7E59CB}"/>
              </a:ext>
            </a:extLst>
          </p:cNvPr>
          <p:cNvSpPr/>
          <p:nvPr/>
        </p:nvSpPr>
        <p:spPr>
          <a:xfrm>
            <a:off x="2555776" y="3032818"/>
            <a:ext cx="55484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Jovan Popović „</a:t>
            </a:r>
            <a:r>
              <a:rPr lang="sr-Latn-C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Osnove softverskog inžinjerstva</a:t>
            </a:r>
            <a:r>
              <a:rPr lang="sr-Latn-C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“, CET, Beograd, 2019.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C9F3F9-485E-4936-89EB-2B98744DBE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6" y="1768563"/>
            <a:ext cx="1892381" cy="2677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7E2E35-1A17-4370-B329-201318DD7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276754"/>
            <a:ext cx="1266825" cy="1238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725431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11207"/>
            <a:ext cx="6934200" cy="745410"/>
          </a:xfrm>
        </p:spPr>
        <p:txBody>
          <a:bodyPr/>
          <a:lstStyle/>
          <a:p>
            <a:r>
              <a:rPr lang="sr-Latn-CS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Cilj predmeta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2847" y="856617"/>
            <a:ext cx="878497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Upoznavanje studenata sa:</a:t>
            </a:r>
          </a:p>
          <a:p>
            <a:endParaRPr lang="sr-Latn-R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257300" lvl="2" indent="-342900">
              <a:spcAft>
                <a:spcPts val="1200"/>
              </a:spcAft>
              <a:buFont typeface="Wingdings" pitchFamily="2" charset="2"/>
              <a:buChar char="Ä"/>
            </a:pPr>
            <a:r>
              <a:rPr lang="sr-Latn-R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tipovima, vrstama i osobinama savremenih informacionih sistema (IS);</a:t>
            </a:r>
          </a:p>
          <a:p>
            <a:pPr marL="1257300" lvl="2" indent="-342900">
              <a:spcAft>
                <a:spcPts val="1200"/>
              </a:spcAft>
              <a:buFont typeface="Wingdings" pitchFamily="2" charset="2"/>
              <a:buChar char="Ä"/>
            </a:pPr>
            <a:r>
              <a:rPr lang="sr-Latn-R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Karakteristikama metoda za informacionu analizu;</a:t>
            </a:r>
          </a:p>
          <a:p>
            <a:pPr marL="1257300" lvl="2" indent="-342900">
              <a:spcAft>
                <a:spcPts val="1200"/>
              </a:spcAft>
              <a:buFont typeface="Wingdings" pitchFamily="2" charset="2"/>
              <a:buChar char="Ä"/>
            </a:pPr>
            <a:r>
              <a:rPr lang="sr-Latn-R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Fazama životnog ciklusa IS;</a:t>
            </a:r>
          </a:p>
          <a:p>
            <a:pPr marL="1257300" lvl="2" indent="-342900">
              <a:spcAft>
                <a:spcPts val="1200"/>
              </a:spcAft>
              <a:buFont typeface="Wingdings" pitchFamily="2" charset="2"/>
              <a:buChar char="Ä"/>
            </a:pPr>
            <a:r>
              <a:rPr lang="sr-Latn-R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 klasičnim i agilnim metodama projektovanja poslovnih IS.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8D56EB-FDE8-4A9B-BDC1-9FC1A292A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54801"/>
            <a:ext cx="1266825" cy="1238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608441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06155"/>
            <a:ext cx="6934200" cy="756872"/>
          </a:xfrm>
        </p:spPr>
        <p:txBody>
          <a:bodyPr/>
          <a:lstStyle/>
          <a:p>
            <a:r>
              <a:rPr lang="sr-Latn-CS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Ishodi predmeta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6968" y="980728"/>
            <a:ext cx="842493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Studenti treba da budu osposobljeni da:</a:t>
            </a:r>
          </a:p>
          <a:p>
            <a:endParaRPr lang="sr-Latn-R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0100" lvl="1" indent="-342900">
              <a:spcAft>
                <a:spcPts val="1200"/>
              </a:spcAft>
              <a:buFont typeface="Wingdings" pitchFamily="2" charset="2"/>
              <a:buChar char="Ä"/>
            </a:pPr>
            <a:r>
              <a:rPr lang="sr-Latn-R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Identifikuju vrste IS u odnosu na poslovno odlučivanje;</a:t>
            </a:r>
          </a:p>
          <a:p>
            <a:pPr marL="800100" lvl="1" indent="-342900">
              <a:spcAft>
                <a:spcPts val="1200"/>
              </a:spcAft>
              <a:buFont typeface="Wingdings" pitchFamily="2" charset="2"/>
              <a:buChar char="Ä"/>
            </a:pPr>
            <a:r>
              <a:rPr lang="sr-Latn-R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Opišu poslovne procese, strukture i pravila koristeći UML;</a:t>
            </a:r>
          </a:p>
          <a:p>
            <a:pPr marL="800100" lvl="1" indent="-342900">
              <a:spcAft>
                <a:spcPts val="1200"/>
              </a:spcAft>
              <a:buFont typeface="Wingdings" pitchFamily="2" charset="2"/>
              <a:buChar char="Ä"/>
            </a:pPr>
            <a:r>
              <a:rPr lang="sr-Latn-R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Prepoznaju faze u životnom ciklusu IS;</a:t>
            </a:r>
          </a:p>
          <a:p>
            <a:pPr marL="800100" lvl="1" indent="-342900">
              <a:spcAft>
                <a:spcPts val="1200"/>
              </a:spcAft>
              <a:buFont typeface="Wingdings" pitchFamily="2" charset="2"/>
              <a:buChar char="Ä"/>
            </a:pPr>
            <a:r>
              <a:rPr lang="sr-Latn-R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Prepoznaju prednosti i nedostatke klasičnih i agilnih metoda razvoja IS;</a:t>
            </a:r>
          </a:p>
          <a:p>
            <a:pPr marL="800100" lvl="1" indent="-342900">
              <a:spcAft>
                <a:spcPts val="1200"/>
              </a:spcAft>
              <a:buFont typeface="Wingdings" pitchFamily="2" charset="2"/>
              <a:buChar char="Ä"/>
            </a:pPr>
            <a:r>
              <a:rPr lang="sr-Latn-R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Kritički evaluiraju postojeće IS i predlažu poboljšanja.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ECED38-049C-49B6-866E-9F6A2BC3D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703" y="206155"/>
            <a:ext cx="1266825" cy="1238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678819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481" y="62504"/>
            <a:ext cx="3456384" cy="603727"/>
          </a:xfrm>
        </p:spPr>
        <p:txBody>
          <a:bodyPr anchor="t">
            <a:noAutofit/>
          </a:bodyPr>
          <a:lstStyle/>
          <a:p>
            <a:pPr algn="l"/>
            <a:r>
              <a:rPr lang="sr-Latn-R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Način rada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864673" y="724408"/>
            <a:ext cx="7128792" cy="3568688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Aktivnosti:</a:t>
            </a:r>
          </a:p>
          <a:p>
            <a:pPr marL="742950" lvl="1" indent="-285750">
              <a:buFont typeface="Wingdings" pitchFamily="2" charset="2"/>
              <a:buChar char="Ä"/>
            </a:pPr>
            <a:r>
              <a:rPr lang="sr-Latn-R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predavanja</a:t>
            </a:r>
          </a:p>
          <a:p>
            <a:pPr marL="742950" lvl="1" indent="-285750">
              <a:buFont typeface="Wingdings" pitchFamily="2" charset="2"/>
              <a:buChar char="Ä"/>
            </a:pP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sr-Latn-R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žbe - izrada UML dijagrama</a:t>
            </a:r>
          </a:p>
          <a:p>
            <a:pPr marL="742950" lvl="1" indent="-285750">
              <a:buFont typeface="Wingdings" pitchFamily="2" charset="2"/>
              <a:buChar char="Ä"/>
            </a:pPr>
            <a:r>
              <a:rPr lang="sr-Latn-R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vežbe - rad sa Rational Software Architect alatom</a:t>
            </a:r>
          </a:p>
          <a:p>
            <a:pPr marL="742950" lvl="1" indent="-285750">
              <a:buFont typeface="Wingdings" pitchFamily="2" charset="2"/>
              <a:buChar char="Ä"/>
            </a:pPr>
            <a:r>
              <a:rPr lang="sr-Latn-R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on-line ppt prezentacije</a:t>
            </a:r>
          </a:p>
          <a:p>
            <a:pPr marL="742950" lvl="1" indent="-285750">
              <a:buFont typeface="Wingdings" pitchFamily="2" charset="2"/>
              <a:buChar char="Ä"/>
            </a:pPr>
            <a:r>
              <a:rPr lang="sr-Latn-R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on-line audio-video prezentacije </a:t>
            </a:r>
          </a:p>
          <a:p>
            <a:pPr marL="742950" lvl="1" indent="-285750">
              <a:buFont typeface="Wingdings" pitchFamily="2" charset="2"/>
              <a:buChar char="Ä"/>
            </a:pPr>
            <a:r>
              <a:rPr lang="sr-Latn-R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individualni rad studenta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2162" y="4653136"/>
            <a:ext cx="6819302" cy="1944216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mora da:</a:t>
            </a:r>
          </a:p>
          <a:p>
            <a:endParaRPr lang="sr-Latn-R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1" indent="-285750">
              <a:buFont typeface="Wingdings" pitchFamily="2" charset="2"/>
              <a:buChar char="Ä"/>
            </a:pPr>
            <a:r>
              <a:rPr lang="sr-Latn-R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Položi kolokvijume</a:t>
            </a:r>
          </a:p>
          <a:p>
            <a:pPr marL="742950" lvl="1" indent="-285750">
              <a:buFont typeface="Wingdings" pitchFamily="2" charset="2"/>
              <a:buChar char="Ä"/>
            </a:pPr>
            <a:r>
              <a:rPr lang="sr-Latn-R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Odbrani vežbe na računaru</a:t>
            </a:r>
          </a:p>
          <a:p>
            <a:pPr marL="742950" lvl="1" indent="-285750">
              <a:buFont typeface="Wingdings" pitchFamily="2" charset="2"/>
              <a:buChar char="Ä"/>
            </a:pPr>
            <a:r>
              <a:rPr lang="sr-Latn-R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Položi završni ispit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FB43F7-1FD4-4431-A5AB-22B4A0103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19101"/>
            <a:ext cx="1266825" cy="1238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739999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9205489-C722-E25B-DB01-BED45134E396}"/>
              </a:ext>
            </a:extLst>
          </p:cNvPr>
          <p:cNvSpPr txBox="1">
            <a:spLocks noChangeArrowheads="1"/>
          </p:cNvSpPr>
          <p:nvPr/>
        </p:nvSpPr>
        <p:spPr>
          <a:xfrm>
            <a:off x="202208" y="160137"/>
            <a:ext cx="3217663" cy="60942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Predavanja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46032C-E88F-B268-047A-FE5597E798DE}"/>
              </a:ext>
            </a:extLst>
          </p:cNvPr>
          <p:cNvSpPr txBox="1"/>
          <p:nvPr/>
        </p:nvSpPr>
        <p:spPr>
          <a:xfrm rot="16200000">
            <a:off x="4253167" y="2796427"/>
            <a:ext cx="6509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mora da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bude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prisutan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70%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nastavnih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aktivnosti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bi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dobio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potpis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!!!</a:t>
            </a:r>
            <a:endParaRPr lang="sr-Latn-R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56EC3F-167C-A954-C7E0-68ACD550B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340768"/>
            <a:ext cx="5664571" cy="465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42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6B861-A91D-EBB7-54E4-8DA811C24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E4F69F4-FFCF-FF99-5C93-7B009746E1F3}"/>
              </a:ext>
            </a:extLst>
          </p:cNvPr>
          <p:cNvSpPr txBox="1">
            <a:spLocks noChangeArrowheads="1"/>
          </p:cNvSpPr>
          <p:nvPr/>
        </p:nvSpPr>
        <p:spPr>
          <a:xfrm>
            <a:off x="202208" y="160137"/>
            <a:ext cx="3217663" cy="60942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9488CE-8863-F124-1973-5F2A5F26B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08" y="836712"/>
            <a:ext cx="6384317" cy="41764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A4518F-7B2F-9E9F-0258-E71269EC2627}"/>
              </a:ext>
            </a:extLst>
          </p:cNvPr>
          <p:cNvSpPr txBox="1"/>
          <p:nvPr/>
        </p:nvSpPr>
        <p:spPr>
          <a:xfrm>
            <a:off x="202208" y="5373216"/>
            <a:ext cx="59766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Odbranjene vežbe su uslov za izlazak na završni deo ispita.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F5E025-BF1F-B5BD-CDC6-A3192AB9BF34}"/>
              </a:ext>
            </a:extLst>
          </p:cNvPr>
          <p:cNvSpPr txBox="1"/>
          <p:nvPr/>
        </p:nvSpPr>
        <p:spPr>
          <a:xfrm rot="16200000">
            <a:off x="6354762" y="2654351"/>
            <a:ext cx="3683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 ne odbrani vežbe na redovnim časovima, mora ih posebno prijiaviti i braniti u terminu za predispitne obaveze.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580F52-46BD-9158-35E4-1FDBC7071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8782"/>
            <a:ext cx="1266825" cy="1238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763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AE367A-9982-3C51-DC68-8DEC88C5D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908720"/>
            <a:ext cx="7992590" cy="540142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E24EC221-2EBE-7EE8-4F99-03DA8FBF201D}"/>
              </a:ext>
            </a:extLst>
          </p:cNvPr>
          <p:cNvSpPr txBox="1">
            <a:spLocks noChangeArrowheads="1"/>
          </p:cNvSpPr>
          <p:nvPr/>
        </p:nvSpPr>
        <p:spPr>
          <a:xfrm>
            <a:off x="179512" y="116632"/>
            <a:ext cx="6264696" cy="60942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MATERIJAL NA E-NASTAVI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3F36B7-4DBF-ABA7-E075-52ECE791A4F6}"/>
              </a:ext>
            </a:extLst>
          </p:cNvPr>
          <p:cNvSpPr txBox="1"/>
          <p:nvPr/>
        </p:nvSpPr>
        <p:spPr>
          <a:xfrm rot="1590194">
            <a:off x="6084168" y="3429000"/>
            <a:ext cx="25922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Lozinka:</a:t>
            </a:r>
          </a:p>
          <a:p>
            <a:r>
              <a:rPr lang="sr-Latn-R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PIS17</a:t>
            </a:r>
          </a:p>
        </p:txBody>
      </p:sp>
    </p:spTree>
    <p:extLst>
      <p:ext uri="{BB962C8B-B14F-4D97-AF65-F5344CB8AC3E}">
        <p14:creationId xmlns:p14="http://schemas.microsoft.com/office/powerpoint/2010/main" val="3471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D9FB1-87C4-EFB5-688D-48045EEF5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DCF1C2-730C-0B9D-5E4D-8FD428DAC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238176"/>
            <a:ext cx="5706991" cy="50157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92AC38-6F8A-7856-E0EF-1F3A0EF64669}"/>
              </a:ext>
            </a:extLst>
          </p:cNvPr>
          <p:cNvSpPr txBox="1"/>
          <p:nvPr/>
        </p:nvSpPr>
        <p:spPr>
          <a:xfrm>
            <a:off x="244310" y="5191615"/>
            <a:ext cx="874461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Video zapise predavanja studenti imaju na YouTubeu, na kanalu </a:t>
            </a:r>
            <a:r>
              <a:rPr lang="sr-Latn-CS" sz="24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Ilja Stanišević</a:t>
            </a:r>
            <a:r>
              <a:rPr lang="sr-Latn-CS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playlista </a:t>
            </a:r>
            <a:r>
              <a:rPr lang="en-US" sz="2400" b="1" i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Projektovanje</a:t>
            </a:r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informaconih</a:t>
            </a:r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sistema</a:t>
            </a:r>
            <a:r>
              <a:rPr lang="sr-Latn-CS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sr-Latn-RS" sz="2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r-Latn-CS" sz="2400" b="1" u="sng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sr-Latn-CS" sz="22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https://www.youtube.com/channel/UCq3lIF530p8eZxZcBWD_3tw</a:t>
            </a:r>
            <a:endParaRPr lang="sr-Latn-RS" sz="2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82C1FD-77AC-C7EE-08CB-0AA98A0C3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060848"/>
            <a:ext cx="1266825" cy="1238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F941C46F-9CDC-4581-93CF-B775F88BFEA7}"/>
              </a:ext>
            </a:extLst>
          </p:cNvPr>
          <p:cNvSpPr txBox="1">
            <a:spLocks noChangeArrowheads="1"/>
          </p:cNvSpPr>
          <p:nvPr/>
        </p:nvSpPr>
        <p:spPr>
          <a:xfrm>
            <a:off x="41668" y="238177"/>
            <a:ext cx="5271047" cy="60942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VIDEO PREDAVANJA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1202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D95BC-15FE-3C78-689B-07E1DE815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3E71980-ED22-6F09-2130-F271C755E983}"/>
              </a:ext>
            </a:extLst>
          </p:cNvPr>
          <p:cNvSpPr txBox="1">
            <a:spLocks noChangeArrowheads="1"/>
          </p:cNvSpPr>
          <p:nvPr/>
        </p:nvSpPr>
        <p:spPr>
          <a:xfrm>
            <a:off x="107504" y="116632"/>
            <a:ext cx="5271047" cy="60942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KONSULTACIJE</a:t>
            </a:r>
            <a:r>
              <a:rPr lang="sr-Latn-C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B8698B-A0B5-F0B7-205D-3E37088D50A2}"/>
              </a:ext>
            </a:extLst>
          </p:cNvPr>
          <p:cNvSpPr txBox="1"/>
          <p:nvPr/>
        </p:nvSpPr>
        <p:spPr>
          <a:xfrm>
            <a:off x="539552" y="908720"/>
            <a:ext cx="751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uživo četvrtkom 15:00 – 17:00 časova</a:t>
            </a:r>
            <a:endParaRPr lang="en-US" sz="2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1608B2-5113-A81E-CBE9-049DD5B01917}"/>
              </a:ext>
            </a:extLst>
          </p:cNvPr>
          <p:cNvSpPr txBox="1"/>
          <p:nvPr/>
        </p:nvSpPr>
        <p:spPr>
          <a:xfrm rot="19603926">
            <a:off x="118848" y="3153567"/>
            <a:ext cx="38792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Moguće su i konsultacije putem e-maila u bilo kom terminu, 24/7.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918347-0C2A-A01E-598E-4EE80D880E7A}"/>
              </a:ext>
            </a:extLst>
          </p:cNvPr>
          <p:cNvSpPr txBox="1"/>
          <p:nvPr/>
        </p:nvSpPr>
        <p:spPr>
          <a:xfrm>
            <a:off x="251520" y="5806656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ilja.stanisevic@vipos.edu.rs</a:t>
            </a:r>
            <a:r>
              <a:rPr lang="sr-Latn-R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6BF2C9-8F50-32B0-17D5-F9FA86915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643" y="0"/>
            <a:ext cx="1266825" cy="1238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89A029-131D-3807-7A67-1FBA19B1BE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418" y="1737168"/>
            <a:ext cx="3755867" cy="358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6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60648"/>
            <a:ext cx="6934200" cy="817418"/>
          </a:xfrm>
        </p:spPr>
        <p:txBody>
          <a:bodyPr>
            <a:normAutofit fontScale="90000"/>
          </a:bodyPr>
          <a:lstStyle/>
          <a:p>
            <a:r>
              <a:rPr lang="sr-Latn-C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Pregled aktivnosti studenata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425217"/>
              </p:ext>
            </p:extLst>
          </p:nvPr>
        </p:nvGraphicFramePr>
        <p:xfrm>
          <a:off x="778327" y="1340768"/>
          <a:ext cx="8063577" cy="3204417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  <a:reflection blurRad="6350" stA="52000" endA="300" endPos="35000" dir="5400000" sy="-100000" algn="bl" rotWithShape="0"/>
                </a:effectLst>
                <a:tableStyleId>{B301B821-A1FF-4177-AEE7-76D212191A09}</a:tableStyleId>
              </a:tblPr>
              <a:tblGrid>
                <a:gridCol w="3271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61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27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4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73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07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Opis</a:t>
                      </a:r>
                      <a:endParaRPr lang="en-US" sz="14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Poeni</a:t>
                      </a:r>
                      <a:endParaRPr lang="en-US" sz="14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Min. poena</a:t>
                      </a:r>
                      <a:endParaRPr lang="en-US" sz="14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O/I</a:t>
                      </a:r>
                      <a:endParaRPr lang="en-US" sz="14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Nedelja</a:t>
                      </a:r>
                      <a:endParaRPr lang="en-US" sz="14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4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Popravni</a:t>
                      </a:r>
                      <a:endParaRPr lang="en-US" sz="14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8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Vežbe i odbrana vežbi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10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Obavezna</a:t>
                      </a:r>
                      <a:endParaRPr lang="en-US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1.-13.</a:t>
                      </a:r>
                      <a:endParaRPr lang="en-US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Ispitni rok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1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r-Latn-CS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I kolokvijum –Test</a:t>
                      </a:r>
                      <a:endParaRPr lang="en-US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10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Obavezna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7.</a:t>
                      </a:r>
                      <a:endParaRPr lang="en-US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14.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1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II kolokvijum – UML dijagrami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R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  <a:ea typeface="Times New Roman"/>
                        </a:rPr>
                        <a:t>10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Obavezna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14.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Ispitni rok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8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r-Latn-CS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Završni ispit</a:t>
                      </a:r>
                      <a:endParaRPr lang="en-US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50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26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Obavezna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Ispitni rok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Ispitni rok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91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100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51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" marR="381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10" marR="381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73A0995-E1D8-4389-8491-F7CD10AD5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14" y="102518"/>
            <a:ext cx="1266825" cy="1238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D67B83A-903E-4A9D-A71D-3E17DBA9E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797886"/>
              </p:ext>
            </p:extLst>
          </p:nvPr>
        </p:nvGraphicFramePr>
        <p:xfrm>
          <a:off x="6228184" y="4858582"/>
          <a:ext cx="2376264" cy="184970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42402">
                  <a:extLst>
                    <a:ext uri="{9D8B030D-6E8A-4147-A177-3AD203B41FA5}">
                      <a16:colId xmlns:a16="http://schemas.microsoft.com/office/drawing/2014/main" val="2063586689"/>
                    </a:ext>
                  </a:extLst>
                </a:gridCol>
                <a:gridCol w="733862">
                  <a:extLst>
                    <a:ext uri="{9D8B030D-6E8A-4147-A177-3AD203B41FA5}">
                      <a16:colId xmlns:a16="http://schemas.microsoft.com/office/drawing/2014/main" val="2974377606"/>
                    </a:ext>
                  </a:extLst>
                </a:gridCol>
              </a:tblGrid>
              <a:tr h="3866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Ukupno poena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Ocena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07526803"/>
                  </a:ext>
                </a:extLst>
              </a:tr>
              <a:tr h="231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0-50</a:t>
                      </a: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n-US" sz="16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73000771"/>
                  </a:ext>
                </a:extLst>
              </a:tr>
              <a:tr h="231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51-60</a:t>
                      </a: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n-US" sz="16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2029556"/>
                  </a:ext>
                </a:extLst>
              </a:tr>
              <a:tr h="231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61-70</a:t>
                      </a: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US" sz="16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3225533"/>
                  </a:ext>
                </a:extLst>
              </a:tr>
              <a:tr h="231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71-80</a:t>
                      </a: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endParaRPr lang="en-US" sz="16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64962861"/>
                  </a:ext>
                </a:extLst>
              </a:tr>
              <a:tr h="231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81-90</a:t>
                      </a: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en-US" sz="16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0441427"/>
                  </a:ext>
                </a:extLst>
              </a:tr>
              <a:tr h="231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91-100 </a:t>
                      </a: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r-Latn-CS" sz="1600" b="1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en-US" sz="16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2494765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F943EF7-4CC2-30E0-3ABF-45B9DFD60CC8}"/>
              </a:ext>
            </a:extLst>
          </p:cNvPr>
          <p:cNvSpPr txBox="1"/>
          <p:nvPr/>
        </p:nvSpPr>
        <p:spPr>
          <a:xfrm rot="20947943">
            <a:off x="1129863" y="5345577"/>
            <a:ext cx="3571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mora da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bude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prisutan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R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nastavnih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aktivnosti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bi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dobio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potpis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!!!</a:t>
            </a:r>
            <a:endParaRPr lang="sr-Latn-R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33169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DAC8C3C8-2012-4017-92C8-87265C9C27B1}"/>
              </a:ext>
            </a:extLst>
          </p:cNvPr>
          <p:cNvSpPr txBox="1">
            <a:spLocks/>
          </p:cNvSpPr>
          <p:nvPr/>
        </p:nvSpPr>
        <p:spPr>
          <a:xfrm rot="20530644">
            <a:off x="227307" y="1556792"/>
            <a:ext cx="7851648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9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SRE</a:t>
            </a:r>
            <a:r>
              <a:rPr lang="sr-Latn-RS" sz="9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ĆNO !!!</a:t>
            </a:r>
            <a:endParaRPr lang="sr-Cyrl-RS" sz="96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BAA647-A32C-479A-A17C-84BA238725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924944"/>
            <a:ext cx="2736304" cy="27363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1A70EC-A1E5-4111-9C31-0BB8C920E0A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48532"/>
            <a:ext cx="1109254" cy="10842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A1C7C7-EE83-4E1B-82CC-50C34999FDD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32" y="4797152"/>
            <a:ext cx="5553075" cy="1295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8520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S102809112">
  <a:themeElements>
    <a:clrScheme name="Black and White Pushpins Design Template 11">
      <a:dk1>
        <a:srgbClr val="005A58"/>
      </a:dk1>
      <a:lt1>
        <a:srgbClr val="FFFFFF"/>
      </a:lt1>
      <a:dk2>
        <a:srgbClr val="4BB7B7"/>
      </a:dk2>
      <a:lt2>
        <a:srgbClr val="99CCFF"/>
      </a:lt2>
      <a:accent1>
        <a:srgbClr val="586F9E"/>
      </a:accent1>
      <a:accent2>
        <a:srgbClr val="4A24A8"/>
      </a:accent2>
      <a:accent3>
        <a:srgbClr val="B1D8D8"/>
      </a:accent3>
      <a:accent4>
        <a:srgbClr val="DADADA"/>
      </a:accent4>
      <a:accent5>
        <a:srgbClr val="B4BBCC"/>
      </a:accent5>
      <a:accent6>
        <a:srgbClr val="422098"/>
      </a:accent6>
      <a:hlink>
        <a:srgbClr val="CCECFF"/>
      </a:hlink>
      <a:folHlink>
        <a:srgbClr val="B2B2B2"/>
      </a:folHlink>
    </a:clrScheme>
    <a:fontScheme name="Black and White Pushpins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ck and White Pushpins Design Template 1">
        <a:dk1>
          <a:srgbClr val="5C1F00"/>
        </a:dk1>
        <a:lt1>
          <a:srgbClr val="FFFFFF"/>
        </a:lt1>
        <a:dk2>
          <a:srgbClr val="E55555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F0B4B4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ck and White Pushpins Design Template 2">
        <a:dk1>
          <a:srgbClr val="2D2015"/>
        </a:dk1>
        <a:lt1>
          <a:srgbClr val="FFFFFF"/>
        </a:lt1>
        <a:dk2>
          <a:srgbClr val="9C8D6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CBC5B8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ADBA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ck and White Pushpins Design Template 3">
        <a:dk1>
          <a:srgbClr val="C0C0C0"/>
        </a:dk1>
        <a:lt1>
          <a:srgbClr val="FFFFFF"/>
        </a:lt1>
        <a:dk2>
          <a:srgbClr val="000000"/>
        </a:dk2>
        <a:lt2>
          <a:srgbClr val="333333"/>
        </a:lt2>
        <a:accent1>
          <a:srgbClr val="5F5F5F"/>
        </a:accent1>
        <a:accent2>
          <a:srgbClr val="DDDDDD"/>
        </a:accent2>
        <a:accent3>
          <a:srgbClr val="FFFFFF"/>
        </a:accent3>
        <a:accent4>
          <a:srgbClr val="A4A4A4"/>
        </a:accent4>
        <a:accent5>
          <a:srgbClr val="B6B6B6"/>
        </a:accent5>
        <a:accent6>
          <a:srgbClr val="C8C8C8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ck and White Pushpins Design Template 4">
        <a:dk1>
          <a:srgbClr val="003366"/>
        </a:dk1>
        <a:lt1>
          <a:srgbClr val="FFFFFF"/>
        </a:lt1>
        <a:dk2>
          <a:srgbClr val="42A5F0"/>
        </a:dk2>
        <a:lt2>
          <a:srgbClr val="3399FF"/>
        </a:lt2>
        <a:accent1>
          <a:srgbClr val="4880B8"/>
        </a:accent1>
        <a:accent2>
          <a:srgbClr val="00B000"/>
        </a:accent2>
        <a:accent3>
          <a:srgbClr val="B0CFF6"/>
        </a:accent3>
        <a:accent4>
          <a:srgbClr val="DADADA"/>
        </a:accent4>
        <a:accent5>
          <a:srgbClr val="B1C0D8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ck and White Pushpins Design Template 5">
        <a:dk1>
          <a:srgbClr val="336699"/>
        </a:dk1>
        <a:lt1>
          <a:srgbClr val="FFFFFF"/>
        </a:lt1>
        <a:dk2>
          <a:srgbClr val="DDDDDD"/>
        </a:dk2>
        <a:lt2>
          <a:srgbClr val="B2C8D8"/>
        </a:lt2>
        <a:accent1>
          <a:srgbClr val="1F62C5"/>
        </a:accent1>
        <a:accent2>
          <a:srgbClr val="468A4B"/>
        </a:accent2>
        <a:accent3>
          <a:srgbClr val="EBEBEB"/>
        </a:accent3>
        <a:accent4>
          <a:srgbClr val="DADADA"/>
        </a:accent4>
        <a:accent5>
          <a:srgbClr val="ABB7DF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ck and White Pushpins Design Template 6">
        <a:dk1>
          <a:srgbClr val="777777"/>
        </a:dk1>
        <a:lt1>
          <a:srgbClr val="FFFFFF"/>
        </a:lt1>
        <a:dk2>
          <a:srgbClr val="ABADA1"/>
        </a:dk2>
        <a:lt2>
          <a:srgbClr val="C2C2BA"/>
        </a:lt2>
        <a:accent1>
          <a:srgbClr val="909082"/>
        </a:accent1>
        <a:accent2>
          <a:srgbClr val="809EA8"/>
        </a:accent2>
        <a:accent3>
          <a:srgbClr val="D2D3CD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ck and White Pushpins Design Template 7">
        <a:dk1>
          <a:srgbClr val="3E3E5C"/>
        </a:dk1>
        <a:lt1>
          <a:srgbClr val="FFFFFF"/>
        </a:lt1>
        <a:dk2>
          <a:srgbClr val="BABBD2"/>
        </a:dk2>
        <a:lt2>
          <a:srgbClr val="B2B2B2"/>
        </a:lt2>
        <a:accent1>
          <a:srgbClr val="787682"/>
        </a:accent1>
        <a:accent2>
          <a:srgbClr val="6699FF"/>
        </a:accent2>
        <a:accent3>
          <a:srgbClr val="D9DAE5"/>
        </a:accent3>
        <a:accent4>
          <a:srgbClr val="DADADA"/>
        </a:accent4>
        <a:accent5>
          <a:srgbClr val="BEBDC1"/>
        </a:accent5>
        <a:accent6>
          <a:srgbClr val="5C8A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ck and White Pushpins Design Template 8">
        <a:dk1>
          <a:srgbClr val="777777"/>
        </a:dk1>
        <a:lt1>
          <a:srgbClr val="FFFFDF"/>
        </a:lt1>
        <a:dk2>
          <a:srgbClr val="FFFFD9"/>
        </a:dk2>
        <a:lt2>
          <a:srgbClr val="AA8322"/>
        </a:lt2>
        <a:accent1>
          <a:srgbClr val="D6B778"/>
        </a:accent1>
        <a:accent2>
          <a:srgbClr val="33CCCC"/>
        </a:accent2>
        <a:accent3>
          <a:srgbClr val="FFFFE9"/>
        </a:accent3>
        <a:accent4>
          <a:srgbClr val="DADABE"/>
        </a:accent4>
        <a:accent5>
          <a:srgbClr val="E8D8BE"/>
        </a:accent5>
        <a:accent6>
          <a:srgbClr val="2DB9B9"/>
        </a:accent6>
        <a:hlink>
          <a:srgbClr val="FF505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ck and White Pushpins Design Template 9">
        <a:dk1>
          <a:srgbClr val="EACD64"/>
        </a:dk1>
        <a:lt1>
          <a:srgbClr val="FEDA9A"/>
        </a:lt1>
        <a:dk2>
          <a:srgbClr val="AD7625"/>
        </a:dk2>
        <a:lt2>
          <a:srgbClr val="969696"/>
        </a:lt2>
        <a:accent1>
          <a:srgbClr val="8F6F59"/>
        </a:accent1>
        <a:accent2>
          <a:srgbClr val="FFC891"/>
        </a:accent2>
        <a:accent3>
          <a:srgbClr val="FEEACA"/>
        </a:accent3>
        <a:accent4>
          <a:srgbClr val="C8AF54"/>
        </a:accent4>
        <a:accent5>
          <a:srgbClr val="C6BBB5"/>
        </a:accent5>
        <a:accent6>
          <a:srgbClr val="E7B583"/>
        </a:accent6>
        <a:hlink>
          <a:srgbClr val="FF8A3B"/>
        </a:hlink>
        <a:folHlink>
          <a:srgbClr val="EEC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ck and White Pushpins Design Template 10">
        <a:dk1>
          <a:srgbClr val="808080"/>
        </a:dk1>
        <a:lt1>
          <a:srgbClr val="FFFFFF"/>
        </a:lt1>
        <a:dk2>
          <a:srgbClr val="F8F8F8"/>
        </a:dk2>
        <a:lt2>
          <a:srgbClr val="0099CC"/>
        </a:lt2>
        <a:accent1>
          <a:srgbClr val="66A0CC"/>
        </a:accent1>
        <a:accent2>
          <a:srgbClr val="CCCCFF"/>
        </a:accent2>
        <a:accent3>
          <a:srgbClr val="FBFBFB"/>
        </a:accent3>
        <a:accent4>
          <a:srgbClr val="DADADA"/>
        </a:accent4>
        <a:accent5>
          <a:srgbClr val="B8CDE2"/>
        </a:accent5>
        <a:accent6>
          <a:srgbClr val="B9B9E7"/>
        </a:accent6>
        <a:hlink>
          <a:srgbClr val="3333CC"/>
        </a:hlink>
        <a:folHlink>
          <a:srgbClr val="4D4D4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ck and White Pushpins Design Template 11">
        <a:dk1>
          <a:srgbClr val="005A58"/>
        </a:dk1>
        <a:lt1>
          <a:srgbClr val="FFFFFF"/>
        </a:lt1>
        <a:dk2>
          <a:srgbClr val="4BB7B7"/>
        </a:dk2>
        <a:lt2>
          <a:srgbClr val="99CCFF"/>
        </a:lt2>
        <a:accent1>
          <a:srgbClr val="586F9E"/>
        </a:accent1>
        <a:accent2>
          <a:srgbClr val="4A24A8"/>
        </a:accent2>
        <a:accent3>
          <a:srgbClr val="B1D8D8"/>
        </a:accent3>
        <a:accent4>
          <a:srgbClr val="DADADA"/>
        </a:accent4>
        <a:accent5>
          <a:srgbClr val="B4BBCC"/>
        </a:accent5>
        <a:accent6>
          <a:srgbClr val="422098"/>
        </a:accent6>
        <a:hlink>
          <a:srgbClr val="CCE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0B0BE93-E17B-494D-BC53-98B5B328738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TS102809112</Template>
  <TotalTime>946</TotalTime>
  <Words>491</Words>
  <Application>Microsoft Office PowerPoint</Application>
  <PresentationFormat>On-screen Show (4:3)</PresentationFormat>
  <Paragraphs>120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Comic Sans MS</vt:lpstr>
      <vt:lpstr>Tahoma</vt:lpstr>
      <vt:lpstr>Times New Roman</vt:lpstr>
      <vt:lpstr>Tw Cen MT</vt:lpstr>
      <vt:lpstr>Wingdings</vt:lpstr>
      <vt:lpstr>TS102809112</vt:lpstr>
      <vt:lpstr>Droplet</vt:lpstr>
      <vt:lpstr>O PREDMETU</vt:lpstr>
      <vt:lpstr>Syllabus</vt:lpstr>
      <vt:lpstr>Literatura:</vt:lpstr>
      <vt:lpstr>Cilj predmeta</vt:lpstr>
      <vt:lpstr>Ishodi predmeta</vt:lpstr>
      <vt:lpstr>Način rada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Pregled aktivnosti studenata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Name</dc:title>
  <dc:creator>Ilja Stanisevic</dc:creator>
  <cp:lastModifiedBy>Ilja Stanišević</cp:lastModifiedBy>
  <cp:revision>87</cp:revision>
  <cp:lastPrinted>2015-05-03T18:01:52Z</cp:lastPrinted>
  <dcterms:created xsi:type="dcterms:W3CDTF">2014-03-18T11:40:43Z</dcterms:created>
  <dcterms:modified xsi:type="dcterms:W3CDTF">2026-02-10T18:53:36Z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TC010175101033</vt:lpwstr>
  </property>
</Properties>
</file>