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</p:sldMasterIdLst>
  <p:notesMasterIdLst>
    <p:notesMasterId r:id="rId22"/>
  </p:notesMasterIdLst>
  <p:sldIdLst>
    <p:sldId id="335" r:id="rId2"/>
    <p:sldId id="295" r:id="rId3"/>
    <p:sldId id="257" r:id="rId4"/>
    <p:sldId id="345" r:id="rId5"/>
    <p:sldId id="346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6" r:id="rId19"/>
    <p:sldId id="275" r:id="rId20"/>
    <p:sldId id="325" r:id="rId21"/>
  </p:sldIdLst>
  <p:sldSz cx="9144000" cy="5143500" type="screen16x9"/>
  <p:notesSz cx="6858000" cy="9144000"/>
  <p:embeddedFontLst>
    <p:embeddedFont>
      <p:font typeface="Inconsolata" pitchFamily="1" charset="0"/>
      <p:regular r:id="rId23"/>
      <p:bold r:id="rId24"/>
    </p:embeddedFont>
    <p:embeddedFont>
      <p:font typeface="Pangolin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A38EE3-2EBD-48BE-93E8-EE15F7679B22}">
  <a:tblStyle styleId="{0AA38EE3-2EBD-48BE-93E8-EE15F7679B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12E05F9-37DB-4D9C-BDE0-ABFEE54BA8F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137" autoAdjust="0"/>
  </p:normalViewPr>
  <p:slideViewPr>
    <p:cSldViewPr snapToGrid="0">
      <p:cViewPr varScale="1">
        <p:scale>
          <a:sx n="90" d="100"/>
          <a:sy n="90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3409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9254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3714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93082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2729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22763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707366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79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05379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46143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866375" y="1310800"/>
            <a:ext cx="2730900" cy="30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2"/>
          </p:nvPr>
        </p:nvSpPr>
        <p:spPr>
          <a:xfrm>
            <a:off x="3761704" y="1310800"/>
            <a:ext cx="2730900" cy="30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66375" y="358375"/>
            <a:ext cx="7567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866375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1pPr>
            <a:lvl2pPr marL="914400" lvl="1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3430687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1pPr>
            <a:lvl2pPr marL="914400" lvl="1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5994999" y="1331673"/>
            <a:ext cx="24393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1pPr>
            <a:lvl2pPr marL="914400" lvl="1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polaroid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1625" y="171451"/>
            <a:ext cx="8540750" cy="4402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8E1E465-E1F7-4DBA-9AAD-2BD645451D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EAE084C-F400-40EF-915B-CFD8CDAC33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3C507F-6C01-4A6E-908D-F292DA84A7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814C9-03D5-44B4-98C8-D4866A1324C0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77014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C9C98E-F2E8-4C2C-903C-EC0A211360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88199C-4134-4546-A6F0-99EAEA4A42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A4C1FF-451C-41B7-97DA-E0C5B72528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2C9EE-C3A1-4CD1-B807-D5FD15E8C081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0170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66375" y="358385"/>
            <a:ext cx="56262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consolata"/>
              <a:buNone/>
              <a:defRPr sz="2800">
                <a:solidFill>
                  <a:schemeClr val="dk1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66375" y="1304543"/>
            <a:ext cx="56262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marL="914400" lvl="1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marL="1371600" lvl="2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marL="1828800" lvl="3" indent="-317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marL="2286000" lvl="4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marL="2743200" lvl="5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marL="3200400" lvl="6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marL="3657600" lvl="7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marL="4114800" lvl="8" indent="-3429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ngolin"/>
              <a:buChar char="✗"/>
              <a:defRPr sz="1800">
                <a:solidFill>
                  <a:schemeClr val="dk2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1pPr>
            <a:lvl2pPr lvl="1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2pPr>
            <a:lvl3pPr lvl="2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3pPr>
            <a:lvl4pPr lvl="3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4pPr>
            <a:lvl5pPr lvl="4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5pPr>
            <a:lvl6pPr lvl="5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6pPr>
            <a:lvl7pPr lvl="6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7pPr>
            <a:lvl8pPr lvl="7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8pPr>
            <a:lvl9pPr lvl="8" algn="ctr">
              <a:buNone/>
              <a:defRPr sz="1300">
                <a:solidFill>
                  <a:srgbClr val="7F6000"/>
                </a:solidFill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7" r:id="rId3"/>
    <p:sldLayoutId id="2147483663" r:id="rId4"/>
    <p:sldLayoutId id="2147483664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866499" y="587298"/>
            <a:ext cx="7567800" cy="101104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533400" indent="-533400" algn="ctr" eaLnBrk="1" hangingPunct="1">
              <a:buFont typeface="Wingdings" panose="05000000000000000000" pitchFamily="2" charset="2"/>
              <a:buNone/>
              <a:defRPr/>
            </a:pP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sr-Latn-CS" sz="2800" b="1" dirty="0">
                <a:solidFill>
                  <a:srgbClr val="C00000"/>
                </a:solidFill>
                <a:effectLst/>
                <a:latin typeface="+mj-lt"/>
              </a:rPr>
            </a:br>
            <a:endParaRPr lang="sr-Latn-CS" sz="2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8" name="Google Shape;191;p31" descr="Death_to_stock_communicate_hands_1.jpg">
            <a:extLst>
              <a:ext uri="{FF2B5EF4-FFF2-40B4-BE49-F238E27FC236}">
                <a16:creationId xmlns:a16="http://schemas.microsoft.com/office/drawing/2014/main" id="{489C3497-42FA-4E27-A0CD-F1145945F3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23228">
            <a:off x="7411601" y="453794"/>
            <a:ext cx="1205730" cy="120175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1FF3BC-44B3-46C5-B062-FDC2440DDAAD}"/>
              </a:ext>
            </a:extLst>
          </p:cNvPr>
          <p:cNvSpPr txBox="1"/>
          <p:nvPr/>
        </p:nvSpPr>
        <p:spPr>
          <a:xfrm>
            <a:off x="585177" y="682487"/>
            <a:ext cx="7086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 algn="ctr" eaLnBrk="1" hangingPunct="1">
              <a:buFontTx/>
              <a:buNone/>
            </a:pPr>
            <a:r>
              <a:rPr lang="en-US" altLang="sr-Latn-RS" sz="4000" b="1" dirty="0" err="1">
                <a:solidFill>
                  <a:srgbClr val="000099"/>
                </a:solidFill>
                <a:latin typeface="+mj-lt"/>
              </a:rPr>
              <a:t>Upavljanje</a:t>
            </a:r>
            <a:r>
              <a:rPr lang="en-US" altLang="sr-Latn-RS" sz="4000" b="1" dirty="0">
                <a:solidFill>
                  <a:srgbClr val="000099"/>
                </a:solidFill>
                <a:latin typeface="+mj-lt"/>
              </a:rPr>
              <a:t> </a:t>
            </a:r>
            <a:r>
              <a:rPr lang="en-US" altLang="sr-Latn-RS" sz="4000" b="1" dirty="0" err="1">
                <a:solidFill>
                  <a:srgbClr val="000099"/>
                </a:solidFill>
                <a:latin typeface="+mj-lt"/>
              </a:rPr>
              <a:t>potraživanjima</a:t>
            </a:r>
            <a:r>
              <a:rPr lang="en-US" altLang="sr-Latn-RS" sz="4000" b="1" dirty="0">
                <a:solidFill>
                  <a:srgbClr val="000099"/>
                </a:solidFill>
                <a:latin typeface="+mj-lt"/>
              </a:rPr>
              <a:t> od </a:t>
            </a:r>
            <a:r>
              <a:rPr lang="en-US" altLang="sr-Latn-RS" sz="4000" b="1" dirty="0" err="1">
                <a:solidFill>
                  <a:srgbClr val="000099"/>
                </a:solidFill>
                <a:latin typeface="+mj-lt"/>
              </a:rPr>
              <a:t>kupaca</a:t>
            </a:r>
            <a:r>
              <a:rPr lang="en-US" altLang="sr-Latn-RS" sz="4000" b="1" dirty="0">
                <a:solidFill>
                  <a:srgbClr val="000099"/>
                </a:solidFill>
                <a:latin typeface="+mj-lt"/>
              </a:rPr>
              <a:t> </a:t>
            </a:r>
          </a:p>
        </p:txBody>
      </p:sp>
      <p:pic>
        <p:nvPicPr>
          <p:cNvPr id="7" name="Picture 8" descr="Cosa sono le funzioni matematiche? Spiegazione completa - Il blog delle  Ripetizioni e lezioni private: consigli utili">
            <a:extLst>
              <a:ext uri="{FF2B5EF4-FFF2-40B4-BE49-F238E27FC236}">
                <a16:creationId xmlns:a16="http://schemas.microsoft.com/office/drawing/2014/main" id="{3A212C87-DAE3-4082-A551-729811237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77" y="2571750"/>
            <a:ext cx="2543490" cy="1692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59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635000" y="458571"/>
            <a:ext cx="6365949" cy="20783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609600" indent="-609600" algn="ctr" eaLnBrk="1" hangingPunct="1">
              <a:buClr>
                <a:schemeClr val="tx1"/>
              </a:buClr>
              <a:buFontTx/>
              <a:buNone/>
            </a:pP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r>
              <a:rPr lang="en-US" altLang="sr-Latn-RS" sz="3600" b="1" dirty="0">
                <a:solidFill>
                  <a:srgbClr val="C00000"/>
                </a:solidFill>
                <a:latin typeface="+mj-lt"/>
              </a:rPr>
              <a:t>3</a:t>
            </a:r>
            <a:r>
              <a:rPr lang="sr-Latn-CS" altLang="sr-Latn-RS" sz="3600" b="1" dirty="0">
                <a:solidFill>
                  <a:srgbClr val="C00000"/>
                </a:solidFill>
                <a:latin typeface="+mj-lt"/>
              </a:rPr>
              <a:t> aspekta upravljanja:</a:t>
            </a:r>
            <a:br>
              <a:rPr lang="en-US" altLang="sr-Latn-RS" sz="3600" b="1" dirty="0">
                <a:solidFill>
                  <a:srgbClr val="C00000"/>
                </a:solidFill>
                <a:latin typeface="+mj-lt"/>
              </a:rPr>
            </a:br>
            <a:br>
              <a:rPr lang="sr-Latn-CS" altLang="sr-Latn-RS" sz="3600" b="1" dirty="0">
                <a:solidFill>
                  <a:srgbClr val="000099"/>
                </a:solidFill>
                <a:latin typeface="+mj-lt"/>
              </a:rPr>
            </a:br>
            <a:endParaRPr lang="sr-Latn-C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823380" y="2015404"/>
            <a:ext cx="1778985" cy="20783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en-US" altLang="sr-Latn-RS" sz="2400" b="1" dirty="0">
                <a:solidFill>
                  <a:srgbClr val="000099"/>
                </a:solidFill>
                <a:latin typeface="+mj-lt"/>
              </a:rPr>
              <a:t>I</a:t>
            </a:r>
            <a:r>
              <a:rPr lang="en-US" altLang="sr-Latn-RS" sz="2400" dirty="0">
                <a:solidFill>
                  <a:srgbClr val="000099"/>
                </a:solidFill>
                <a:latin typeface="+mj-lt"/>
              </a:rPr>
              <a:t>  </a:t>
            </a:r>
          </a:p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Kreditna</a:t>
            </a:r>
            <a:endParaRPr lang="en-US" altLang="sr-Latn-RS" sz="2800" dirty="0">
              <a:solidFill>
                <a:srgbClr val="000099"/>
              </a:solidFill>
              <a:latin typeface="+mj-lt"/>
            </a:endParaRPr>
          </a:p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politika</a:t>
            </a:r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2"/>
          </p:nvPr>
        </p:nvSpPr>
        <p:spPr>
          <a:xfrm>
            <a:off x="3014134" y="2015404"/>
            <a:ext cx="1693333" cy="19374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en-US" altLang="sr-Latn-RS" sz="2400" b="1" dirty="0">
                <a:solidFill>
                  <a:srgbClr val="000099"/>
                </a:solidFill>
                <a:latin typeface="+mj-lt"/>
              </a:rPr>
              <a:t>II </a:t>
            </a:r>
          </a:p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Kreditni </a:t>
            </a:r>
            <a:endParaRPr lang="en-US" altLang="sr-Latn-RS" sz="2800" dirty="0">
              <a:solidFill>
                <a:srgbClr val="000099"/>
              </a:solidFill>
              <a:latin typeface="+mj-lt"/>
            </a:endParaRPr>
          </a:p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uslov</a:t>
            </a:r>
            <a:r>
              <a:rPr lang="en-US" altLang="sr-Latn-RS" sz="2800" dirty="0" err="1">
                <a:solidFill>
                  <a:srgbClr val="000099"/>
                </a:solidFill>
                <a:latin typeface="+mj-lt"/>
              </a:rPr>
              <a:t>i</a:t>
            </a:r>
            <a:endParaRPr lang="sr-Latn-CS" altLang="sr-Latn-RS" sz="2800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3"/>
          </p:nvPr>
        </p:nvSpPr>
        <p:spPr>
          <a:xfrm>
            <a:off x="5337760" y="2044659"/>
            <a:ext cx="1693333" cy="15236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en-US" altLang="sr-Latn-RS" sz="2400" b="1" dirty="0">
                <a:solidFill>
                  <a:srgbClr val="000099"/>
                </a:solidFill>
                <a:latin typeface="+mj-lt"/>
              </a:rPr>
              <a:t>III </a:t>
            </a:r>
          </a:p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Politika </a:t>
            </a:r>
            <a:endParaRPr lang="en-US" altLang="sr-Latn-RS" sz="2800" dirty="0">
              <a:solidFill>
                <a:srgbClr val="000099"/>
              </a:solidFill>
              <a:latin typeface="+mj-lt"/>
            </a:endParaRPr>
          </a:p>
          <a:p>
            <a:pPr marL="609600" indent="-609600" algn="ctr" eaLnBrk="1" hangingPunct="1">
              <a:buClr>
                <a:srgbClr val="C00000"/>
              </a:buClr>
              <a:buFontTx/>
              <a:buNone/>
            </a:pP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naplate</a:t>
            </a:r>
            <a:endParaRPr lang="en-US" altLang="sr-Latn-RS" sz="2800" dirty="0">
              <a:solidFill>
                <a:srgbClr val="000099"/>
              </a:solidFill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0" name="Picture 6" descr="Upitnik – razmišljanje – VJERONAUČNI PORTAL">
            <a:extLst>
              <a:ext uri="{FF2B5EF4-FFF2-40B4-BE49-F238E27FC236}">
                <a16:creationId xmlns:a16="http://schemas.microsoft.com/office/drawing/2014/main" id="{1051F6FD-2D53-41B8-A5CE-3B4BC30AC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662" y="680871"/>
            <a:ext cx="1308106" cy="13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577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>
            <a:spLocks noGrp="1"/>
          </p:cNvSpPr>
          <p:nvPr>
            <p:ph type="body" idx="2"/>
          </p:nvPr>
        </p:nvSpPr>
        <p:spPr>
          <a:xfrm>
            <a:off x="787432" y="3158067"/>
            <a:ext cx="4495767" cy="6575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sr-Latn-RS" sz="2800" dirty="0">
                <a:solidFill>
                  <a:srgbClr val="000099"/>
                </a:solidFill>
                <a:latin typeface="+mj-lt"/>
              </a:rPr>
              <a:t>2. </a:t>
            </a: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Iznos kredita</a:t>
            </a:r>
            <a:endParaRPr lang="en-US" altLang="sr-Latn-RS" sz="2800" dirty="0">
              <a:solidFill>
                <a:srgbClr val="000099"/>
              </a:solidFill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/>
          </a:p>
        </p:txBody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592731" y="2387905"/>
            <a:ext cx="5288892" cy="787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600" indent="-609600" algn="ctr" eaLnBrk="1" hangingPunct="1">
              <a:buClr>
                <a:schemeClr val="tx1"/>
              </a:buClr>
              <a:buFontTx/>
              <a:buNone/>
            </a:pPr>
            <a:r>
              <a:rPr lang="en-US" altLang="sr-Latn-RS" sz="2800" dirty="0">
                <a:solidFill>
                  <a:srgbClr val="000099"/>
                </a:solidFill>
                <a:latin typeface="+mj-lt"/>
              </a:rPr>
              <a:t>1. </a:t>
            </a: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Uslovi za</a:t>
            </a:r>
            <a:r>
              <a:rPr lang="en-US" altLang="sr-Latn-RS" sz="2800" dirty="0">
                <a:solidFill>
                  <a:srgbClr val="000099"/>
                </a:solidFill>
                <a:latin typeface="+mj-lt"/>
              </a:rPr>
              <a:t> </a:t>
            </a: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odobrenje kredit</a:t>
            </a:r>
            <a:r>
              <a:rPr lang="en-US" altLang="sr-Latn-RS" sz="2800" dirty="0">
                <a:solidFill>
                  <a:srgbClr val="000099"/>
                </a:solidFill>
                <a:latin typeface="+mj-lt"/>
              </a:rPr>
              <a:t>a</a:t>
            </a:r>
            <a:r>
              <a:rPr lang="sr-Latn-CS" altLang="sr-Latn-RS" sz="2800" dirty="0">
                <a:solidFill>
                  <a:srgbClr val="000099"/>
                </a:solidFill>
                <a:latin typeface="+mj-lt"/>
              </a:rPr>
              <a:t> </a:t>
            </a:r>
            <a:r>
              <a:rPr lang="en-US" altLang="sr-Latn-RS" sz="2800" dirty="0" err="1">
                <a:solidFill>
                  <a:srgbClr val="000099"/>
                </a:solidFill>
                <a:latin typeface="+mj-lt"/>
              </a:rPr>
              <a:t>i</a:t>
            </a:r>
            <a:endParaRPr lang="sr-Latn-CS" altLang="sr-Latn-RS" sz="2800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DF34B6-0B0A-48B9-B700-F3D1DF76B3B5}"/>
              </a:ext>
            </a:extLst>
          </p:cNvPr>
          <p:cNvSpPr txBox="1"/>
          <p:nvPr/>
        </p:nvSpPr>
        <p:spPr>
          <a:xfrm>
            <a:off x="1143000" y="732222"/>
            <a:ext cx="457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 algn="ctr" eaLnBrk="1" hangingPunct="1">
              <a:buClr>
                <a:schemeClr val="tx1"/>
              </a:buClr>
              <a:buFontTx/>
              <a:buNone/>
            </a:pPr>
            <a:r>
              <a:rPr lang="en-US" altLang="sr-Latn-RS" sz="3200" b="1" dirty="0">
                <a:solidFill>
                  <a:srgbClr val="C00000"/>
                </a:solidFill>
                <a:latin typeface="+mj-lt"/>
              </a:rPr>
              <a:t>I </a:t>
            </a:r>
            <a:r>
              <a:rPr lang="sr-Latn-CS" altLang="sr-Latn-RS" sz="3200" b="1" dirty="0">
                <a:solidFill>
                  <a:srgbClr val="C00000"/>
                </a:solidFill>
                <a:latin typeface="+mj-lt"/>
              </a:rPr>
              <a:t>Kreditnom politikom </a:t>
            </a:r>
            <a:endParaRPr lang="en-US" altLang="sr-Latn-RS" sz="3200" b="1" dirty="0">
              <a:solidFill>
                <a:srgbClr val="C00000"/>
              </a:solidFill>
              <a:latin typeface="+mj-lt"/>
            </a:endParaRPr>
          </a:p>
          <a:p>
            <a:pPr marL="609600" indent="-609600" algn="ctr" eaLnBrk="1" hangingPunct="1">
              <a:buClr>
                <a:schemeClr val="tx1"/>
              </a:buClr>
              <a:buFontTx/>
              <a:buNone/>
            </a:pPr>
            <a:r>
              <a:rPr lang="sr-Latn-CS" altLang="sr-Latn-RS" sz="3200" dirty="0">
                <a:solidFill>
                  <a:srgbClr val="000099"/>
                </a:solidFill>
                <a:latin typeface="+mj-lt"/>
              </a:rPr>
              <a:t>treba da se definišu:</a:t>
            </a:r>
            <a:endParaRPr lang="en-US" altLang="sr-Latn-RS" sz="3200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8" name="Picture 6" descr="Good Better Best Choices - 3 Colorful Arrow Signs Stock Illustration -  Illustration of difference, business: 18682827">
            <a:extLst>
              <a:ext uri="{FF2B5EF4-FFF2-40B4-BE49-F238E27FC236}">
                <a16:creationId xmlns:a16="http://schemas.microsoft.com/office/drawing/2014/main" id="{874E8779-7EEA-4566-8586-90B108094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579971"/>
            <a:ext cx="1768475" cy="180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702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5D7E8988-DCCD-4707-BFB4-C8C4D9A28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1180"/>
            <a:ext cx="6553200" cy="160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indent="-609600" algn="ctr" eaLnBrk="1" hangingPunct="1">
              <a:buClr>
                <a:schemeClr val="tx1"/>
              </a:buClr>
              <a:buFontTx/>
              <a:buNone/>
            </a:pPr>
            <a:r>
              <a:rPr lang="sr-Latn-CS" altLang="sr-Latn-RS" b="1" dirty="0">
                <a:solidFill>
                  <a:srgbClr val="C00000"/>
                </a:solidFill>
                <a:latin typeface="+mj-lt"/>
              </a:rPr>
              <a:t>Dve dimenzije kreditne politike:</a:t>
            </a:r>
            <a:endParaRPr lang="en-US" altLang="sr-Latn-RS" b="1" dirty="0">
              <a:solidFill>
                <a:srgbClr val="C00000"/>
              </a:solidFill>
              <a:latin typeface="+mj-lt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sr-Latn-CS" b="1" i="0" dirty="0">
                <a:solidFill>
                  <a:srgbClr val="C00000"/>
                </a:solidFill>
                <a:effectLst/>
                <a:latin typeface="+mj-lt"/>
              </a:rPr>
              <a:t>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sr-Latn-RS" sz="2800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PubOvalCallout">
            <a:extLst>
              <a:ext uri="{FF2B5EF4-FFF2-40B4-BE49-F238E27FC236}">
                <a16:creationId xmlns:a16="http://schemas.microsoft.com/office/drawing/2014/main" id="{23F69AB8-3C20-44E0-8D8D-614829CA6C5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81824" y="1635022"/>
            <a:ext cx="3357243" cy="1873455"/>
          </a:xfrm>
          <a:custGeom>
            <a:avLst/>
            <a:gdLst>
              <a:gd name="T0" fmla="*/ 516665633 w 21600"/>
              <a:gd name="T1" fmla="*/ 0 h 21600"/>
              <a:gd name="T2" fmla="*/ 0 w 21600"/>
              <a:gd name="T3" fmla="*/ 177932017 h 21600"/>
              <a:gd name="T4" fmla="*/ 515038996 w 21600"/>
              <a:gd name="T5" fmla="*/ 474192600 h 21600"/>
              <a:gd name="T6" fmla="*/ 516665633 w 21600"/>
              <a:gd name="T7" fmla="*/ 355864033 h 21600"/>
              <a:gd name="T8" fmla="*/ 1033331267 w 21600"/>
              <a:gd name="T9" fmla="*/ 177932017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lnTo>
                  <a:pt x="10766" y="21600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sr-Latn-RS" sz="2800" dirty="0">
                <a:solidFill>
                  <a:schemeClr val="bg1"/>
                </a:solidFill>
              </a:rPr>
              <a:t>1. </a:t>
            </a:r>
            <a:r>
              <a:rPr lang="sr-Latn-CS" altLang="sr-Latn-RS" sz="2800" dirty="0">
                <a:solidFill>
                  <a:schemeClr val="bg1"/>
                </a:solidFill>
              </a:rPr>
              <a:t>Kreditni standardi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sr-Latn-CS" altLang="sr-Latn-RS" dirty="0">
              <a:solidFill>
                <a:schemeClr val="bg1"/>
              </a:solidFill>
              <a:latin typeface="+mj-lt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sr-Latn-RS" sz="4500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PubOvalCallout">
            <a:extLst>
              <a:ext uri="{FF2B5EF4-FFF2-40B4-BE49-F238E27FC236}">
                <a16:creationId xmlns:a16="http://schemas.microsoft.com/office/drawing/2014/main" id="{77AF520B-4A80-4BBB-8FCE-C771EBCAED5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3111708" y="3213513"/>
            <a:ext cx="3166534" cy="1769740"/>
          </a:xfrm>
          <a:custGeom>
            <a:avLst/>
            <a:gdLst>
              <a:gd name="T0" fmla="*/ 516665633 w 21600"/>
              <a:gd name="T1" fmla="*/ 0 h 21600"/>
              <a:gd name="T2" fmla="*/ 0 w 21600"/>
              <a:gd name="T3" fmla="*/ 177932017 h 21600"/>
              <a:gd name="T4" fmla="*/ 515038996 w 21600"/>
              <a:gd name="T5" fmla="*/ 474192600 h 21600"/>
              <a:gd name="T6" fmla="*/ 516665633 w 21600"/>
              <a:gd name="T7" fmla="*/ 355864033 h 21600"/>
              <a:gd name="T8" fmla="*/ 1033331267 w 21600"/>
              <a:gd name="T9" fmla="*/ 177932017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lnTo>
                  <a:pt x="10766" y="21600"/>
                </a:lnTo>
                <a:close/>
              </a:path>
            </a:pathLst>
          </a:custGeom>
          <a:solidFill>
            <a:srgbClr val="00206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indent="-609600" eaLnBrk="1" hangingPunct="1">
              <a:buClr>
                <a:schemeClr val="tx1"/>
              </a:buClr>
              <a:buFontTx/>
              <a:buNone/>
            </a:pPr>
            <a:r>
              <a:rPr lang="en-US" altLang="sr-Latn-RS" sz="2800" dirty="0">
                <a:solidFill>
                  <a:schemeClr val="bg1"/>
                </a:solidFill>
              </a:rPr>
              <a:t>2. </a:t>
            </a:r>
            <a:r>
              <a:rPr lang="sr-Latn-CS" altLang="sr-Latn-RS" sz="2800" dirty="0">
                <a:solidFill>
                  <a:schemeClr val="bg1"/>
                </a:solidFill>
              </a:rPr>
              <a:t>Kreditna analiza</a:t>
            </a:r>
            <a:endParaRPr lang="en-US" altLang="sr-Latn-RS" sz="2800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sr-Latn-RS" sz="4500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Picture 6" descr="9 savjeta za grafikone - Loomen">
            <a:extLst>
              <a:ext uri="{FF2B5EF4-FFF2-40B4-BE49-F238E27FC236}">
                <a16:creationId xmlns:a16="http://schemas.microsoft.com/office/drawing/2014/main" id="{991F7F54-5EC5-4908-9710-02A91A92D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535" y="1443773"/>
            <a:ext cx="2835705" cy="176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905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635000" y="694267"/>
            <a:ext cx="6036733" cy="6265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609600" indent="-609600" algn="ctr" eaLnBrk="1" hangingPunct="1">
              <a:buClr>
                <a:schemeClr val="tx1"/>
              </a:buClr>
              <a:buFontTx/>
              <a:buNone/>
            </a:pP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br>
              <a:rPr lang="en-US" sz="2800" b="1" dirty="0">
                <a:solidFill>
                  <a:srgbClr val="C00000"/>
                </a:solidFill>
                <a:effectLst/>
                <a:latin typeface="Times New Roman" pitchFamily="18" charset="0"/>
              </a:rPr>
            </a:b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1. 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Kreditni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standardi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sr-Latn-CS" sz="32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635000" y="1718929"/>
            <a:ext cx="7941733" cy="13306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ClrTx/>
              <a:buFont typeface="Wingdings" panose="05000000000000000000" pitchFamily="2" charset="2"/>
              <a:buChar char="Ø"/>
            </a:pPr>
            <a:r>
              <a:rPr lang="en-U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Sa </a:t>
            </a:r>
            <a:r>
              <a:rPr lang="en-US" altLang="sr-Latn-RS" sz="2400" b="1" dirty="0" err="1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aspekta</a:t>
            </a:r>
            <a:r>
              <a:rPr lang="en-U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2400" b="1" dirty="0" err="1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kupca</a:t>
            </a:r>
            <a:r>
              <a:rPr lang="en-U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–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minimalni uslovi koje mora da zadovolji kupac da bi mu se odobrio kredit</a:t>
            </a:r>
          </a:p>
          <a:p>
            <a:pPr eaLnBrk="1" hangingPunct="1">
              <a:buClrTx/>
            </a:pPr>
            <a:endParaRPr lang="en-US" altLang="sr-Latn-RS" sz="2400" b="1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2"/>
          </p:nvPr>
        </p:nvSpPr>
        <p:spPr>
          <a:xfrm>
            <a:off x="567266" y="3049585"/>
            <a:ext cx="8068733" cy="13996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eaLnBrk="1" hangingPunct="1">
              <a:buClrTx/>
              <a:buFont typeface="Wingdings" panose="05000000000000000000" pitchFamily="2" charset="2"/>
              <a:buChar char="Ø"/>
            </a:pP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Sa apekta preduzeća –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maksimalni rizik koji je preduzeće spremno da podnese da bi nekom odobrilo kredit</a:t>
            </a: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8716025" y="4676375"/>
            <a:ext cx="4281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229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F584A543-C9D0-440F-B58E-2A99BBD429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0067" y="431800"/>
            <a:ext cx="8822266" cy="4711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sr-Latn-CS" altLang="sr-Latn-RS" sz="28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Procena rizika kroz 5C analizu:</a:t>
            </a:r>
          </a:p>
          <a:p>
            <a:pPr algn="ctr" eaLnBrk="1" hangingPunct="1">
              <a:buFontTx/>
              <a:buNone/>
            </a:pPr>
            <a:endParaRPr lang="en-US" altLang="sr-Latn-RS" b="1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Karakter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–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subjektivna procena o moralu kupca</a:t>
            </a:r>
          </a:p>
          <a:p>
            <a:pPr eaLnBrk="1" hangingPunct="1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Kapital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– finansijsko-ekonomska snaga preduzeća </a:t>
            </a: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Kapacitet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– proizvodno-prodajna sposobnost preduzeća</a:t>
            </a:r>
          </a:p>
          <a:p>
            <a:pPr eaLnBrk="1" hangingPunct="1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Kolateral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–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postoj</a:t>
            </a: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a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nje odgovarajućih s</a:t>
            </a: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r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edstava kao pokrić</a:t>
            </a: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e</a:t>
            </a:r>
            <a:endParaRPr lang="sr-Latn-C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Kondicije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–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uticaj spoljašnih faktora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US" altLang="sr-Latn-RS" dirty="0"/>
          </a:p>
        </p:txBody>
      </p:sp>
      <p:pic>
        <p:nvPicPr>
          <p:cNvPr id="19459" name="Picture 5">
            <a:extLst>
              <a:ext uri="{FF2B5EF4-FFF2-40B4-BE49-F238E27FC236}">
                <a16:creationId xmlns:a16="http://schemas.microsoft.com/office/drawing/2014/main" id="{FA299C39-AC8F-490B-9BCC-7D06427C9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533" y="3699933"/>
            <a:ext cx="1828536" cy="102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44C5EF96-E406-4798-B33F-DF5C18E7C3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1" y="0"/>
            <a:ext cx="9084733" cy="5143500"/>
          </a:xfrm>
        </p:spPr>
        <p:txBody>
          <a:bodyPr/>
          <a:lstStyle/>
          <a:p>
            <a:pPr eaLnBrk="1" hangingPunct="1">
              <a:buClrTx/>
            </a:pPr>
            <a:endParaRPr lang="en-US" altLang="sr-Latn-R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 eaLnBrk="1" hangingPunct="1">
              <a:buClrTx/>
              <a:buNone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Promena kreditnih standarda 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može ići u pravcu:</a:t>
            </a:r>
          </a:p>
          <a:p>
            <a:pPr eaLnBrk="1" hangingPunct="1">
              <a:buClrTx/>
              <a:buFontTx/>
              <a:buNone/>
            </a:pPr>
            <a:r>
              <a:rPr lang="sr-Latn-CS" altLang="sr-Latn-RS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 </a:t>
            </a:r>
            <a:r>
              <a:rPr lang="en-US" altLang="sr-Latn-RS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1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-</a:t>
            </a:r>
            <a:r>
              <a:rPr lang="sr-Latn-CS" altLang="sr-Latn-RS" sz="21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relaksiranja </a:t>
            </a:r>
          </a:p>
          <a:p>
            <a:pPr eaLnBrk="1" hangingPunct="1">
              <a:buClrTx/>
              <a:buFontTx/>
              <a:buNone/>
            </a:pP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 - pooštravanja</a:t>
            </a: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Tx/>
              <a:buFontTx/>
              <a:buNone/>
            </a:pPr>
            <a:endParaRPr lang="en-US" altLang="sr-Latn-RS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Tx/>
              <a:buFontTx/>
              <a:buNone/>
            </a:pPr>
            <a:endParaRPr lang="en-US" altLang="sr-Latn-RS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Tx/>
              <a:buFontTx/>
              <a:buNone/>
            </a:pPr>
            <a:endParaRPr lang="sr-Latn-CS" altLang="sr-Latn-RS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marL="139700" indent="0" eaLnBrk="1" hangingPunct="1">
              <a:buClrTx/>
              <a:buNone/>
            </a:pP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Potrebno je </a:t>
            </a: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voditi računa o:</a:t>
            </a:r>
          </a:p>
          <a:p>
            <a:pPr marL="139700" indent="0" eaLnBrk="1" hangingPunct="1">
              <a:lnSpc>
                <a:spcPct val="150000"/>
              </a:lnSpc>
              <a:buClrTx/>
              <a:buNone/>
            </a:pP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1.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Administrativnim troškovima kreditiranja</a:t>
            </a:r>
          </a:p>
          <a:p>
            <a:pPr marL="139700" indent="0" eaLnBrk="1" hangingPunct="1">
              <a:lnSpc>
                <a:spcPct val="150000"/>
              </a:lnSpc>
              <a:buClrTx/>
              <a:buNone/>
            </a:pP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2.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Troškovima držanja potraživanja od kupaca</a:t>
            </a:r>
          </a:p>
          <a:p>
            <a:pPr marL="139700" indent="0" eaLnBrk="1" hangingPunct="1">
              <a:lnSpc>
                <a:spcPct val="150000"/>
              </a:lnSpc>
              <a:buClrTx/>
              <a:buNone/>
            </a:pP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3. 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Očekivanim gubicima zbog nenaplativih potraživanja</a:t>
            </a: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0483" name="Picture 2" descr="Power Point | Učionica">
            <a:extLst>
              <a:ext uri="{FF2B5EF4-FFF2-40B4-BE49-F238E27FC236}">
                <a16:creationId xmlns:a16="http://schemas.microsoft.com/office/drawing/2014/main" id="{0237FD90-E58C-402B-B3E6-69AE35B17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933450"/>
            <a:ext cx="1706033" cy="197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048D860E-77C3-4D45-B901-9A4E031B2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1433" y="247651"/>
            <a:ext cx="6172200" cy="422672"/>
          </a:xfrm>
        </p:spPr>
        <p:txBody>
          <a:bodyPr/>
          <a:lstStyle/>
          <a:p>
            <a:pPr algn="ctr" eaLnBrk="1" hangingPunct="1"/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Efekti relaksiranja kreditnih standarda</a:t>
            </a:r>
            <a:endParaRPr lang="en-US" altLang="sr-Latn-RS" sz="24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809BB20-CBBF-4BA6-862B-F395DA2286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650427"/>
              </p:ext>
            </p:extLst>
          </p:nvPr>
        </p:nvGraphicFramePr>
        <p:xfrm>
          <a:off x="190500" y="1008069"/>
          <a:ext cx="8763000" cy="41128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86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4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3911"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Varijable</a:t>
                      </a:r>
                      <a:endParaRPr lang="en-US" sz="2000" b="0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Pravac dejstva</a:t>
                      </a:r>
                      <a:endParaRPr lang="en-US" sz="2000" b="0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Uticaj na dobitak</a:t>
                      </a:r>
                      <a:endParaRPr lang="en-US" sz="2000" b="0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253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Troškovi kreditiranja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911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Obim prodaje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911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Prosečan saldo kupaca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911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Prosečan period naplate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3911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Gubici zbog nenaplativih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ACE0768A-FC25-49D7-BC5D-26DF1B5B5C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marL="139700" indent="0" eaLnBrk="1" hangingPunct="1">
              <a:buNone/>
            </a:pPr>
            <a:endParaRPr lang="en-US" altLang="sr-Latn-RS" sz="24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marL="139700" indent="0" eaLnBrk="1" hangingPunct="1">
              <a:buNone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Diferencijalni dobitak na prodaj</a:t>
            </a:r>
            <a:r>
              <a:rPr lang="en-US" altLang="sr-Latn-RS" sz="24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                </a:t>
            </a:r>
          </a:p>
          <a:p>
            <a:pPr eaLnBrk="1" hangingPunct="1">
              <a:buFontTx/>
              <a:buNone/>
            </a:pP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(dobitak na prodaj</a:t>
            </a:r>
            <a:r>
              <a:rPr lang="en-US" altLang="sr-Latn-RS" sz="2000" dirty="0" err="1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0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postojeći obim 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- dobitak na prodaj</a:t>
            </a:r>
            <a:r>
              <a:rPr lang="en-US" altLang="sr-Latn-RS" sz="2000" dirty="0" err="1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0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očekivani obim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altLang="sr-Latn-RS" sz="2100" b="1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sr-Latn-CS" altLang="sr-Latn-RS" sz="2100" b="1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marL="139700" indent="0" eaLnBrk="1" hangingPunct="1">
              <a:buNone/>
            </a:pPr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Diferencijalni troškovi ulaganja u potraživanja od kupaca</a:t>
            </a:r>
          </a:p>
          <a:p>
            <a:pPr eaLnBrk="1" hangingPunct="1">
              <a:buFontTx/>
              <a:buNone/>
            </a:pPr>
            <a:r>
              <a:rPr lang="sr-Latn-CS" altLang="sr-Latn-RS" sz="20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Prosečna ulaganja u saldo kupaca</a:t>
            </a:r>
            <a:r>
              <a:rPr lang="en-US" altLang="sr-Latn-RS" sz="20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= </a:t>
            </a:r>
            <a:endParaRPr lang="en-US" altLang="sr-Latn-RS" sz="20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(troškovi realizovanih proizvoda i usl</a:t>
            </a:r>
            <a:r>
              <a:rPr lang="en-U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u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ga / KOK)</a:t>
            </a:r>
          </a:p>
          <a:p>
            <a:pPr eaLnBrk="1" hangingPunct="1">
              <a:buFontTx/>
              <a:buNone/>
            </a:pPr>
            <a:r>
              <a:rPr lang="sr-Latn-CS" altLang="sr-Latn-RS" sz="20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Prosečni troškovi držanja potraživanja</a:t>
            </a:r>
            <a:r>
              <a:rPr lang="en-US" altLang="sr-Latn-RS" sz="20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= </a:t>
            </a:r>
            <a:endParaRPr lang="en-US" altLang="sr-Latn-RS" sz="20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sr-Latn-CS" altLang="sr-Latn-RS" sz="20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(prosečna ulaganja u saldo kupaca x željena stopa prinosa)</a:t>
            </a:r>
          </a:p>
        </p:txBody>
      </p:sp>
      <p:pic>
        <p:nvPicPr>
          <p:cNvPr id="4" name="Picture 8" descr="Owl reading book scout Royalty Free Vector Image">
            <a:extLst>
              <a:ext uri="{FF2B5EF4-FFF2-40B4-BE49-F238E27FC236}">
                <a16:creationId xmlns:a16="http://schemas.microsoft.com/office/drawing/2014/main" id="{FB5596E9-9C53-4B48-9309-2BC8EED6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599" y="2895598"/>
            <a:ext cx="1689919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94BC2E9E-3E0E-4926-933E-6D0D5FFB09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667" y="0"/>
            <a:ext cx="9059333" cy="5143500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Tx/>
              <a:buNone/>
            </a:pPr>
            <a:endParaRPr lang="en-US" altLang="sr-Latn-R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sr-Latn-CS" altLang="sr-Latn-RS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D</a:t>
            </a:r>
            <a:r>
              <a:rPr lang="en-US" altLang="sr-Latn-RS" sz="28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oprinos</a:t>
            </a:r>
            <a:r>
              <a:rPr lang="en-US" altLang="sr-Latn-RS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28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finansijskom</a:t>
            </a:r>
            <a:r>
              <a:rPr lang="en-US" altLang="sr-Latn-RS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re</a:t>
            </a:r>
            <a:r>
              <a:rPr lang="sr-Latn-CS" altLang="sr-Latn-RS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zultatu</a:t>
            </a:r>
            <a:endParaRPr lang="en-US" altLang="sr-Latn-RS" sz="28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sr-Latn-R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sz="2400" b="1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Diferencijalni dobitak na prodaj</a:t>
            </a:r>
            <a:r>
              <a:rPr lang="en-US" altLang="sr-Latn-RS" sz="2400" b="1" dirty="0" err="1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i</a:t>
            </a:r>
            <a:r>
              <a:rPr lang="en-U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 &gt; di</a:t>
            </a:r>
            <a:r>
              <a:rPr lang="sr-Latn-CS" altLang="sr-Latn-RS" sz="2400" b="1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ferencijalni troškovi ulaganja u potraživanja od kupaca</a:t>
            </a:r>
          </a:p>
          <a:p>
            <a:pPr algn="ctr" eaLnBrk="1" hangingPunct="1">
              <a:buFontTx/>
              <a:buNone/>
            </a:pPr>
            <a:endParaRPr lang="sr-Latn-CS" altLang="sr-Latn-RS" sz="225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sr-Latn-CS" altLang="sr-Latn-RS" sz="21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sr-Latn-R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Picture 8" descr="Niño con preguntas vector de Stock | Adobe Stock">
            <a:extLst>
              <a:ext uri="{FF2B5EF4-FFF2-40B4-BE49-F238E27FC236}">
                <a16:creationId xmlns:a16="http://schemas.microsoft.com/office/drawing/2014/main" id="{2FBFE179-9483-4A31-A99E-186B1B46A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533" y="1102782"/>
            <a:ext cx="2135717" cy="213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FC91D0F-40AC-43E8-9E07-FA696CAD5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973" y="204258"/>
            <a:ext cx="6172200" cy="628650"/>
          </a:xfrm>
        </p:spPr>
        <p:txBody>
          <a:bodyPr/>
          <a:lstStyle/>
          <a:p>
            <a:pPr algn="ctr" eaLnBrk="1" hangingPunct="1"/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2. </a:t>
            </a:r>
            <a:r>
              <a:rPr lang="sr-Latn-C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reditna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analiza</a:t>
            </a:r>
            <a:endParaRPr lang="en-US" altLang="sr-Latn-RS" sz="32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34A96239-9C6C-4F72-B544-AE369A6F2A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733" y="857250"/>
            <a:ext cx="7957080" cy="42862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sr-Latn-CS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Ocena globalne kreditne sposobnosti kupaca</a:t>
            </a:r>
          </a:p>
          <a:p>
            <a:pPr eaLnBrk="1" hangingPunct="1">
              <a:lnSpc>
                <a:spcPct val="150000"/>
              </a:lnSpc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Utvrđivanje maksimalnog iznosa kredita</a:t>
            </a:r>
          </a:p>
          <a:p>
            <a:pPr eaLnBrk="1" hangingPunct="1">
              <a:lnSpc>
                <a:spcPct val="150000"/>
              </a:lnSpc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Otvoreni kredit – gornji limit</a:t>
            </a: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5" name="Picture 2" descr="Corporate Woman Giving Presentation | Stock GIFs - VideoPlasty">
            <a:extLst>
              <a:ext uri="{FF2B5EF4-FFF2-40B4-BE49-F238E27FC236}">
                <a16:creationId xmlns:a16="http://schemas.microsoft.com/office/drawing/2014/main" id="{9050B7B0-8CAB-4855-AC30-C2C5F8DAE3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681817"/>
            <a:ext cx="34544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24FDA-7379-4BA8-AA05-0A20724D9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67" y="0"/>
            <a:ext cx="8466666" cy="5086350"/>
          </a:xfrm>
        </p:spPr>
        <p:txBody>
          <a:bodyPr/>
          <a:lstStyle/>
          <a:p>
            <a:pPr algn="ctr" eaLnBrk="1" hangingPunct="1">
              <a:buClrTx/>
              <a:buFontTx/>
              <a:buNone/>
              <a:defRPr/>
            </a:pPr>
            <a:endParaRPr lang="sr-Latn-CS" b="1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ClrTx/>
              <a:buFontTx/>
              <a:buNone/>
              <a:defRPr/>
            </a:pPr>
            <a:r>
              <a:rPr lang="sr-Latn-CS" sz="32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Kreditna anal</a:t>
            </a:r>
            <a:r>
              <a:rPr lang="en-US" sz="32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i</a:t>
            </a:r>
            <a:r>
              <a:rPr lang="sr-Latn-CS" sz="32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za obuhvata 2 aktivnosti:</a:t>
            </a:r>
            <a:endParaRPr lang="en-US" sz="32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pPr algn="ctr" eaLnBrk="1" hangingPunct="1">
              <a:buClrTx/>
              <a:buFontTx/>
              <a:buNone/>
              <a:defRPr/>
            </a:pPr>
            <a:endParaRPr lang="sr-Latn-CS" sz="2700" b="1" dirty="0">
              <a:solidFill>
                <a:schemeClr val="accent6"/>
              </a:solidFill>
              <a:latin typeface="+mj-lt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ClrTx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1.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Prikupljanje kreditnih informacija</a:t>
            </a:r>
          </a:p>
          <a:p>
            <a:pPr marL="0" indent="0">
              <a:lnSpc>
                <a:spcPct val="150000"/>
              </a:lnSpc>
              <a:buClrTx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2.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Analiza kreditnih informacija</a:t>
            </a:r>
            <a:endParaRPr lang="en-US" sz="2400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5603" name="Picture 6" descr="Present Animated Stock GIFs | VideoPlasty">
            <a:extLst>
              <a:ext uri="{FF2B5EF4-FFF2-40B4-BE49-F238E27FC236}">
                <a16:creationId xmlns:a16="http://schemas.microsoft.com/office/drawing/2014/main" id="{6449A98E-AD84-4DF9-B275-CC44BC396E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318" y="2176993"/>
            <a:ext cx="4816482" cy="270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57203CB-86A6-4F84-84EB-086B7FCD10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5900" y="171450"/>
            <a:ext cx="6172200" cy="628650"/>
          </a:xfrm>
        </p:spPr>
        <p:txBody>
          <a:bodyPr/>
          <a:lstStyle/>
          <a:p>
            <a:pPr eaLnBrk="1" hangingPunct="1"/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II </a:t>
            </a:r>
            <a:r>
              <a:rPr lang="sr-Latn-C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K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reditni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uslovi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CA252-7EA3-469A-9A84-E596E1E67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371600"/>
            <a:ext cx="8729133" cy="2857500"/>
          </a:xfrm>
        </p:spPr>
        <p:txBody>
          <a:bodyPr/>
          <a:lstStyle/>
          <a:p>
            <a:pPr marL="139700" indent="0" eaLnBrk="1" hangingPunct="1">
              <a:buClrTx/>
              <a:buNone/>
              <a:defRPr/>
            </a:pPr>
            <a:r>
              <a:rPr lang="en-US" sz="240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Uslovi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plaćanja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99"/>
                </a:solidFill>
                <a:latin typeface="+mj-lt"/>
                <a:cs typeface="Times New Roman" pitchFamily="18" charset="0"/>
              </a:rPr>
              <a:t>npr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.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2/10 neto 30</a:t>
            </a:r>
          </a:p>
          <a:p>
            <a:pPr eaLnBrk="1" hangingPunct="1">
              <a:buClrTx/>
              <a:buFontTx/>
              <a:buNone/>
              <a:defRPr/>
            </a:pPr>
            <a:endParaRPr lang="sr-Latn-CS" sz="2400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  <a:p>
            <a:pPr marL="0" indent="0">
              <a:buClrTx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1.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Kasa-skonto (2%)</a:t>
            </a:r>
          </a:p>
          <a:p>
            <a:pPr marL="0" indent="0">
              <a:buClrTx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2.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Diskontni period (10 dana)</a:t>
            </a:r>
          </a:p>
          <a:p>
            <a:pPr marL="0" indent="0">
              <a:buClrTx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3. </a:t>
            </a:r>
            <a:r>
              <a:rPr lang="sr-Latn-CS" sz="24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Kreditni period (30 dana)</a:t>
            </a:r>
            <a:endParaRPr lang="en-US" sz="2400" dirty="0">
              <a:solidFill>
                <a:srgbClr val="000099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6628" name="Picture 2" descr="Download Free png Person In Deep Thought Clipart For Kids - Thinking  Animation ... - DLPNG.com">
            <a:extLst>
              <a:ext uri="{FF2B5EF4-FFF2-40B4-BE49-F238E27FC236}">
                <a16:creationId xmlns:a16="http://schemas.microsoft.com/office/drawing/2014/main" id="{D42F99AE-C333-403E-BA0E-03794C41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017" y="2107406"/>
            <a:ext cx="2076450" cy="216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388370D0-B366-4111-8C7F-E50FFB519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3600" y="342901"/>
            <a:ext cx="6786166" cy="422672"/>
          </a:xfrm>
        </p:spPr>
        <p:txBody>
          <a:bodyPr/>
          <a:lstStyle/>
          <a:p>
            <a:pPr eaLnBrk="1" hangingPunct="1"/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Efekti uvođenja ili povećanja kasa-skonta</a:t>
            </a:r>
            <a:endParaRPr lang="en-US" altLang="sr-Latn-RS" sz="24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D68E881-B31F-4A28-96BB-E9EF811D81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456166"/>
              </p:ext>
            </p:extLst>
          </p:nvPr>
        </p:nvGraphicFramePr>
        <p:xfrm>
          <a:off x="254000" y="1436240"/>
          <a:ext cx="8661400" cy="3491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1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1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3791"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Varijable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Pravac dejstva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Uticaj na dobitak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196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Obim prodaje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+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791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Prosečni period naplate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+</a:t>
                      </a: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791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Gubici</a:t>
                      </a:r>
                      <a:r>
                        <a:rPr lang="sr-Latn-CS" sz="2000" b="0" baseline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zbog nenaplativih potraživanja</a:t>
                      </a:r>
                    </a:p>
                    <a:p>
                      <a:pPr algn="l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+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791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 err="1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Tro</a:t>
                      </a:r>
                      <a:r>
                        <a:rPr lang="sr-Latn-R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š</a:t>
                      </a:r>
                      <a:r>
                        <a:rPr lang="en-US" sz="2000" b="0" dirty="0" err="1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kovi</a:t>
                      </a: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kasa</a:t>
                      </a: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skonta</a:t>
                      </a: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046BD5E5-1211-49DC-ABA6-157F011D3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0188" y="342901"/>
            <a:ext cx="6172200" cy="422672"/>
          </a:xfrm>
        </p:spPr>
        <p:txBody>
          <a:bodyPr/>
          <a:lstStyle/>
          <a:p>
            <a:pPr eaLnBrk="1" hangingPunct="1"/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Efekti produženja diskontnog perioda</a:t>
            </a:r>
            <a:endParaRPr lang="en-US" altLang="sr-Latn-RS" sz="24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6604B1-4353-43C2-A5E6-E90335B49B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897011"/>
              </p:ext>
            </p:extLst>
          </p:nvPr>
        </p:nvGraphicFramePr>
        <p:xfrm>
          <a:off x="270933" y="914401"/>
          <a:ext cx="8678334" cy="39454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4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091"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Varijable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Pravac dejstva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Uticaj na dobitak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464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Obim prodaje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89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Gubici</a:t>
                      </a:r>
                      <a:r>
                        <a:rPr lang="sr-Latn-CS" sz="2000" b="0" baseline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zbog nenaplativih potraživanja</a:t>
                      </a: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423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Dobitak po jedinici proizvoda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1799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Prosečan period naplate potraživanja </a:t>
                      </a:r>
                      <a:r>
                        <a:rPr lang="sr-Latn-CS" sz="18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(</a:t>
                      </a:r>
                      <a:r>
                        <a:rPr lang="sr-Latn-CS" sz="1800" b="0" i="1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kupci koji tek počinju da koriste kasa-skonto)</a:t>
                      </a:r>
                      <a:endParaRPr lang="en-US" sz="1800" b="0" i="1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+</a:t>
                      </a: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5867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Prosečan period naplate potraživanja </a:t>
                      </a:r>
                      <a:r>
                        <a:rPr lang="sr-Latn-CS" sz="18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(</a:t>
                      </a:r>
                      <a:r>
                        <a:rPr lang="sr-Latn-CS" sz="1800" b="0" i="1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kupci kojima se produžava diskontni period)</a:t>
                      </a:r>
                      <a:endParaRPr lang="en-US" sz="1800" b="0" i="1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75" marB="342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8C7818A0-0161-4582-901A-BEF2F8B02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1379" y="400051"/>
            <a:ext cx="6172200" cy="422672"/>
          </a:xfrm>
        </p:spPr>
        <p:txBody>
          <a:bodyPr/>
          <a:lstStyle/>
          <a:p>
            <a:pPr eaLnBrk="1" hangingPunct="1"/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Efekti produženja kreditnog perioda</a:t>
            </a:r>
            <a:endParaRPr lang="en-US" altLang="sr-Latn-RS" sz="24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B9BF65F-FD58-49CF-A74F-2ADC3C5FA2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708889"/>
              </p:ext>
            </p:extLst>
          </p:nvPr>
        </p:nvGraphicFramePr>
        <p:xfrm>
          <a:off x="309033" y="1562100"/>
          <a:ext cx="8525933" cy="295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1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1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4094"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1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Varijable</a:t>
                      </a:r>
                      <a:endParaRPr lang="en-US" sz="2000" b="1" i="1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1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Pravac dejstva</a:t>
                      </a:r>
                      <a:endParaRPr lang="en-US" sz="2000" b="1" i="1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1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Uticaj na dobitak</a:t>
                      </a:r>
                      <a:endParaRPr lang="en-US" sz="2000" b="1" i="1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808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Obim prodaje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+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94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Prosečni period naplate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572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Gubici</a:t>
                      </a:r>
                      <a:r>
                        <a:rPr lang="sr-Latn-CS" sz="2000" b="0" baseline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zbog nenaplativih potraživanja</a:t>
                      </a:r>
                    </a:p>
                    <a:p>
                      <a:pPr algn="l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2" marB="34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14F837F-009A-4CF5-9504-C027477CC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14300"/>
            <a:ext cx="6400800" cy="833967"/>
          </a:xfrm>
        </p:spPr>
        <p:txBody>
          <a:bodyPr/>
          <a:lstStyle/>
          <a:p>
            <a:pPr eaLnBrk="1" hangingPunct="1"/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III  </a:t>
            </a:r>
            <a:r>
              <a:rPr lang="sr-Latn-C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P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olitika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naplate</a:t>
            </a:r>
            <a:r>
              <a:rPr lang="en-US" altLang="sr-Latn-RS" sz="32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sr-Latn-RS" sz="3200" b="1" dirty="0" err="1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potraživanja</a:t>
            </a:r>
            <a:endParaRPr lang="en-US" altLang="sr-Latn-RS" sz="32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C1101E56-6C51-40E0-8142-34B373056A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667" y="1371600"/>
            <a:ext cx="7518400" cy="3429000"/>
          </a:xfrm>
        </p:spPr>
        <p:txBody>
          <a:bodyPr/>
          <a:lstStyle/>
          <a:p>
            <a:pPr eaLnBrk="1" hangingPunct="1"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Napori i postupci kako bi se potraživanj</a:t>
            </a:r>
            <a:r>
              <a:rPr lang="en-U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a</a:t>
            </a: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 od kupaca naplatila o roku njihovog dospeća</a:t>
            </a: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rgbClr val="000099"/>
              </a:buClr>
              <a:buFont typeface="Wingdings" panose="05000000000000000000" pitchFamily="2" charset="2"/>
              <a:buChar char="Ø"/>
            </a:pPr>
            <a:endParaRPr lang="en-U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rgbClr val="000099"/>
              </a:buClr>
              <a:buFont typeface="Wingdings" panose="05000000000000000000" pitchFamily="2" charset="2"/>
              <a:buChar char="Ø"/>
            </a:pPr>
            <a:endParaRPr lang="sr-Latn-CS" altLang="sr-Latn-RS" sz="2400" dirty="0">
              <a:solidFill>
                <a:srgbClr val="000099"/>
              </a:solidFill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rgbClr val="000099"/>
              </a:buClr>
              <a:buFont typeface="Wingdings" panose="05000000000000000000" pitchFamily="2" charset="2"/>
              <a:buChar char="Ø"/>
            </a:pPr>
            <a:r>
              <a:rPr lang="sr-Latn-CS" altLang="sr-Latn-RS" sz="2400" dirty="0">
                <a:solidFill>
                  <a:srgbClr val="000099"/>
                </a:solidFill>
                <a:latin typeface="+mj-lt"/>
                <a:cs typeface="Times New Roman" panose="02020603050405020304" pitchFamily="18" charset="0"/>
              </a:rPr>
              <a:t>Efikasnost naplate se meri gubicima zbog nenaplativih potraživanja</a:t>
            </a:r>
          </a:p>
        </p:txBody>
      </p:sp>
      <p:pic>
        <p:nvPicPr>
          <p:cNvPr id="5" name="Picture 10" descr="Tri pitanja – priča o postojanju Boga – VJERONAUČNI PORTAL">
            <a:extLst>
              <a:ext uri="{FF2B5EF4-FFF2-40B4-BE49-F238E27FC236}">
                <a16:creationId xmlns:a16="http://schemas.microsoft.com/office/drawing/2014/main" id="{D4711A4B-BA06-49AB-A796-5184824BE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33" y="2478617"/>
            <a:ext cx="1693333" cy="207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77CDB028-3396-4FAA-9B18-9AF63DBFCB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7325" y="285751"/>
            <a:ext cx="6172200" cy="422672"/>
          </a:xfrm>
        </p:spPr>
        <p:txBody>
          <a:bodyPr/>
          <a:lstStyle/>
          <a:p>
            <a:pPr eaLnBrk="1" hangingPunct="1"/>
            <a:r>
              <a:rPr lang="sr-Latn-CS" altLang="sr-Latn-RS" sz="24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Efekti napora za naplatu potraživanja</a:t>
            </a:r>
            <a:endParaRPr lang="en-US" altLang="sr-Latn-RS" sz="24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4E7D48-72C8-492B-AB66-48C2556494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682849"/>
              </p:ext>
            </p:extLst>
          </p:nvPr>
        </p:nvGraphicFramePr>
        <p:xfrm>
          <a:off x="330200" y="1188590"/>
          <a:ext cx="8500533" cy="3642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9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4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599"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Varijable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Pravac dejstva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1" i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Uticaj na dobitak</a:t>
                      </a:r>
                      <a:endParaRPr lang="en-US" sz="2000" b="1" i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599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Gubici</a:t>
                      </a:r>
                      <a:r>
                        <a:rPr lang="sr-Latn-CS" sz="2000" b="0" baseline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zbog nenaplativih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+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599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Prosečni period naplate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+</a:t>
                      </a: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1662">
                <a:tc>
                  <a:txBody>
                    <a:bodyPr/>
                    <a:lstStyle/>
                    <a:p>
                      <a:pPr algn="l"/>
                      <a:endParaRPr lang="sr-Latn-C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Obim</a:t>
                      </a:r>
                      <a:r>
                        <a:rPr lang="sr-Latn-CS" sz="2000" b="0" baseline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 prodaje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Bez efekta/Smanjenje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r-Latn-CS" sz="2000" b="0" dirty="0">
                        <a:solidFill>
                          <a:srgbClr val="000099"/>
                        </a:solidFill>
                        <a:latin typeface="+mj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</a:rPr>
                        <a:t>0/-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</a:endParaRPr>
                    </a:p>
                    <a:p>
                      <a:pPr algn="ctr"/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599">
                <a:tc>
                  <a:txBody>
                    <a:bodyPr/>
                    <a:lstStyle/>
                    <a:p>
                      <a:pPr algn="l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Troškovi naplate potraživanja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Povećanje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CS" sz="2000" b="0" dirty="0">
                          <a:solidFill>
                            <a:srgbClr val="000099"/>
                          </a:solidFill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lang="en-US" sz="2000" b="0" dirty="0">
                        <a:solidFill>
                          <a:srgbClr val="000099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68580" marR="68580" marT="34295" marB="342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A5AAABB4-1F5A-483E-BD83-17289B059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573616"/>
            <a:ext cx="8585200" cy="3657600"/>
          </a:xfrm>
        </p:spPr>
        <p:txBody>
          <a:bodyPr/>
          <a:lstStyle/>
          <a:p>
            <a:pPr marL="139700" indent="0" eaLnBrk="1" hangingPunct="1">
              <a:buClrTx/>
              <a:buNone/>
              <a:defRPr/>
            </a:pPr>
            <a:r>
              <a:rPr lang="sr-Latn-CS" sz="2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Redosled postupaka prilikom naplate potraživanja:</a:t>
            </a:r>
            <a:endParaRPr lang="en-US" sz="2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pPr eaLnBrk="1" hangingPunct="1">
              <a:buClrTx/>
              <a:defRPr/>
            </a:pPr>
            <a:endParaRPr lang="sr-Latn-CS" sz="2400" b="1" dirty="0">
              <a:latin typeface="+mj-lt"/>
              <a:cs typeface="Times New Roman" pitchFamily="18" charset="0"/>
            </a:endParaRPr>
          </a:p>
          <a:p>
            <a:pPr marL="139700" indent="0" eaLnBrk="1" hangingPunct="1">
              <a:lnSpc>
                <a:spcPct val="150000"/>
              </a:lnSpc>
              <a:buClrTx/>
              <a:buNone/>
              <a:defRPr/>
            </a:pPr>
            <a:r>
              <a:rPr lang="en-U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1. </a:t>
            </a:r>
            <a:r>
              <a:rPr lang="sr-Latn-C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Pismena opomena</a:t>
            </a:r>
          </a:p>
          <a:p>
            <a:pPr marL="139700" indent="0" eaLnBrk="1" hangingPunct="1">
              <a:lnSpc>
                <a:spcPct val="150000"/>
              </a:lnSpc>
              <a:buClrTx/>
              <a:buNone/>
              <a:defRPr/>
            </a:pPr>
            <a:r>
              <a:rPr lang="en-U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2. </a:t>
            </a:r>
            <a:r>
              <a:rPr lang="sr-Latn-C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Telefonske urgencije</a:t>
            </a:r>
          </a:p>
          <a:p>
            <a:pPr marL="139700" indent="0" eaLnBrk="1" hangingPunct="1">
              <a:lnSpc>
                <a:spcPct val="150000"/>
              </a:lnSpc>
              <a:buClrTx/>
              <a:buNone/>
              <a:defRPr/>
            </a:pPr>
            <a:r>
              <a:rPr lang="en-U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3. </a:t>
            </a:r>
            <a:r>
              <a:rPr lang="sr-Latn-C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Lične posete kupcu</a:t>
            </a:r>
          </a:p>
          <a:p>
            <a:pPr marL="139700" indent="0" eaLnBrk="1" hangingPunct="1">
              <a:lnSpc>
                <a:spcPct val="150000"/>
              </a:lnSpc>
              <a:buClrTx/>
              <a:buNone/>
              <a:defRPr/>
            </a:pPr>
            <a:r>
              <a:rPr lang="en-U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4. </a:t>
            </a:r>
            <a:r>
              <a:rPr lang="sr-Latn-CS" sz="2200" dirty="0">
                <a:solidFill>
                  <a:srgbClr val="000099"/>
                </a:solidFill>
                <a:latin typeface="+mj-lt"/>
                <a:cs typeface="Times New Roman" pitchFamily="18" charset="0"/>
              </a:rPr>
              <a:t>Pravne akcije</a:t>
            </a:r>
          </a:p>
          <a:p>
            <a:pPr eaLnBrk="1" hangingPunct="1">
              <a:buClrTx/>
              <a:buFontTx/>
              <a:buNone/>
              <a:defRPr/>
            </a:pPr>
            <a:endParaRPr lang="sr-Latn-CS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Tx/>
              <a:defRPr/>
            </a:pPr>
            <a:endParaRPr lang="en-US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4" descr="Bad_Connection">
            <a:extLst>
              <a:ext uri="{FF2B5EF4-FFF2-40B4-BE49-F238E27FC236}">
                <a16:creationId xmlns:a16="http://schemas.microsoft.com/office/drawing/2014/main" id="{111B1169-9CFF-4D8F-9A0A-2946375E18B6}"/>
              </a:ext>
            </a:extLst>
          </p:cNvPr>
          <p:cNvPicPr>
            <a:picLocks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4055" y="1879601"/>
            <a:ext cx="2012153" cy="222792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3">
            <a:extLst>
              <a:ext uri="{FF2B5EF4-FFF2-40B4-BE49-F238E27FC236}">
                <a16:creationId xmlns:a16="http://schemas.microsoft.com/office/drawing/2014/main" id="{6690C587-E1F0-401A-BB57-B83CF1991AA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3483" y="431180"/>
            <a:ext cx="8311376" cy="419797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sr-Latn-CS" sz="3300" b="1" dirty="0">
              <a:latin typeface="Times New Roman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sr-Latn-CS" sz="3300" b="1" dirty="0">
                <a:latin typeface="Times New Roman" pitchFamily="18" charset="0"/>
              </a:rPr>
              <a:t> </a:t>
            </a:r>
            <a:endParaRPr lang="en-US" sz="3300" b="1" dirty="0">
              <a:latin typeface="Times New Roman" pitchFamily="18" charset="0"/>
            </a:endParaRPr>
          </a:p>
        </p:txBody>
      </p:sp>
      <p:pic>
        <p:nvPicPr>
          <p:cNvPr id="23" name="Picture 4" descr="11398168">
            <a:extLst>
              <a:ext uri="{FF2B5EF4-FFF2-40B4-BE49-F238E27FC236}">
                <a16:creationId xmlns:a16="http://schemas.microsoft.com/office/drawing/2014/main" id="{5FFF490A-5321-498F-A717-C8350D40D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067" y="455212"/>
            <a:ext cx="1477028" cy="211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Osnovna škola Slavka Kolara Hercegovac - Print">
            <a:extLst>
              <a:ext uri="{FF2B5EF4-FFF2-40B4-BE49-F238E27FC236}">
                <a16:creationId xmlns:a16="http://schemas.microsoft.com/office/drawing/2014/main" id="{046B0A6F-EE6A-426B-9315-5C4A4548B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798" y="1026582"/>
            <a:ext cx="3183468" cy="295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338152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Jaques template">
  <a:themeElements>
    <a:clrScheme name="Custom 347">
      <a:dk1>
        <a:srgbClr val="434343"/>
      </a:dk1>
      <a:lt1>
        <a:srgbClr val="FFFFFF"/>
      </a:lt1>
      <a:dk2>
        <a:srgbClr val="0B5394"/>
      </a:dk2>
      <a:lt2>
        <a:srgbClr val="D5DDE4"/>
      </a:lt2>
      <a:accent1>
        <a:srgbClr val="55AAEE"/>
      </a:accent1>
      <a:accent2>
        <a:srgbClr val="FFBA3F"/>
      </a:accent2>
      <a:accent3>
        <a:srgbClr val="BDE06C"/>
      </a:accent3>
      <a:accent4>
        <a:srgbClr val="6AD8D6"/>
      </a:accent4>
      <a:accent5>
        <a:srgbClr val="AE98E4"/>
      </a:accent5>
      <a:accent6>
        <a:srgbClr val="F55A5A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574</Words>
  <Application>Microsoft Office PowerPoint</Application>
  <PresentationFormat>On-screen Show (16:9)</PresentationFormat>
  <Paragraphs>181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Inconsolata</vt:lpstr>
      <vt:lpstr>Pangolin</vt:lpstr>
      <vt:lpstr>Times New Roman</vt:lpstr>
      <vt:lpstr>Arial</vt:lpstr>
      <vt:lpstr>Wingdings</vt:lpstr>
      <vt:lpstr>Jaques template</vt:lpstr>
      <vt:lpstr>   </vt:lpstr>
      <vt:lpstr>     3 aspekta upravljanja:  </vt:lpstr>
      <vt:lpstr>PowerPoint Presentation</vt:lpstr>
      <vt:lpstr>PowerPoint Presentation</vt:lpstr>
      <vt:lpstr>    1. Kreditni standardi </vt:lpstr>
      <vt:lpstr>PowerPoint Presentation</vt:lpstr>
      <vt:lpstr>PowerPoint Presentation</vt:lpstr>
      <vt:lpstr>Efekti relaksiranja kreditnih standarda</vt:lpstr>
      <vt:lpstr>PowerPoint Presentation</vt:lpstr>
      <vt:lpstr>PowerPoint Presentation</vt:lpstr>
      <vt:lpstr>2. Kreditna analiza</vt:lpstr>
      <vt:lpstr>PowerPoint Presentation</vt:lpstr>
      <vt:lpstr>II Kreditni uslovi </vt:lpstr>
      <vt:lpstr>Efekti uvođenja ili povećanja kasa-skonta</vt:lpstr>
      <vt:lpstr>Efekti produženja diskontnog perioda</vt:lpstr>
      <vt:lpstr>Efekti produženja kreditnog perioda</vt:lpstr>
      <vt:lpstr>III  Politika naplate potraživanja</vt:lpstr>
      <vt:lpstr>Efekti napora za naplatu potraživanja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Finansijsko upravljanje gotovinom </dc:title>
  <cp:lastModifiedBy>Vesna Markovic</cp:lastModifiedBy>
  <cp:revision>9</cp:revision>
  <dcterms:modified xsi:type="dcterms:W3CDTF">2022-04-12T12:29:20Z</dcterms:modified>
</cp:coreProperties>
</file>