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6" r:id="rId1"/>
  </p:sldMasterIdLst>
  <p:notesMasterIdLst>
    <p:notesMasterId r:id="rId30"/>
  </p:notesMasterIdLst>
  <p:sldIdLst>
    <p:sldId id="256" r:id="rId2"/>
    <p:sldId id="257" r:id="rId3"/>
    <p:sldId id="259" r:id="rId4"/>
    <p:sldId id="283" r:id="rId5"/>
    <p:sldId id="260" r:id="rId6"/>
    <p:sldId id="261" r:id="rId7"/>
    <p:sldId id="258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7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6B166-6205-41E0-BCFB-DD42283A8BDC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Cyrl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2274F-B632-4BC0-BA70-DBB3E70039A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946100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značajan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praktične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rešavanje</a:t>
            </a:r>
            <a:r>
              <a:rPr lang="en-US" dirty="0"/>
              <a:t> </a:t>
            </a:r>
            <a:r>
              <a:rPr lang="en-US" dirty="0" err="1"/>
              <a:t>problema</a:t>
            </a:r>
            <a:r>
              <a:rPr lang="en-US" dirty="0"/>
              <a:t>, </a:t>
            </a:r>
            <a:r>
              <a:rPr lang="en-US" dirty="0" err="1"/>
              <a:t>imaju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određene</a:t>
            </a:r>
            <a:r>
              <a:rPr lang="en-US" dirty="0"/>
              <a:t> </a:t>
            </a:r>
            <a:r>
              <a:rPr lang="en-US" dirty="0" err="1"/>
              <a:t>nedostatke</a:t>
            </a:r>
            <a:r>
              <a:rPr lang="en-US" dirty="0"/>
              <a:t> koji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ograničiti</a:t>
            </a:r>
            <a:r>
              <a:rPr lang="en-US" dirty="0"/>
              <a:t>. Evo </a:t>
            </a:r>
            <a:r>
              <a:rPr lang="en-US" dirty="0" err="1"/>
              <a:t>nekih</a:t>
            </a:r>
            <a:r>
              <a:rPr lang="en-US" dirty="0"/>
              <a:t> </a:t>
            </a:r>
            <a:r>
              <a:rPr lang="en-US" dirty="0" err="1"/>
              <a:t>glavnih</a:t>
            </a:r>
            <a:r>
              <a:rPr lang="en-US" dirty="0"/>
              <a:t> </a:t>
            </a:r>
            <a:r>
              <a:rPr lang="en-US" dirty="0" err="1"/>
              <a:t>nedostataka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1. **</a:t>
            </a:r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generalizacija</a:t>
            </a:r>
            <a:r>
              <a:rPr lang="en-US" dirty="0"/>
              <a:t>**: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se </a:t>
            </a:r>
            <a:r>
              <a:rPr lang="en-US" dirty="0" err="1"/>
              <a:t>fokusiraju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specifične</a:t>
            </a:r>
            <a:r>
              <a:rPr lang="en-US" dirty="0"/>
              <a:t> </a:t>
            </a:r>
            <a:r>
              <a:rPr lang="en-US" dirty="0" err="1"/>
              <a:t>situacije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populacije</a:t>
            </a:r>
            <a:r>
              <a:rPr lang="en-US" dirty="0"/>
              <a:t>,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čega</a:t>
            </a:r>
            <a:r>
              <a:rPr lang="en-US" dirty="0"/>
              <a:t> </a:t>
            </a:r>
            <a:r>
              <a:rPr lang="en-US" dirty="0" err="1"/>
              <a:t>njihovi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primenljivi</a:t>
            </a:r>
            <a:r>
              <a:rPr lang="en-US" dirty="0"/>
              <a:t> u </a:t>
            </a:r>
            <a:r>
              <a:rPr lang="en-US" dirty="0" err="1"/>
              <a:t>širem</a:t>
            </a:r>
            <a:r>
              <a:rPr lang="en-US" dirty="0"/>
              <a:t> </a:t>
            </a:r>
            <a:r>
              <a:rPr lang="en-US" dirty="0" err="1"/>
              <a:t>kontekstu</a:t>
            </a:r>
            <a:r>
              <a:rPr lang="en-US" dirty="0"/>
              <a:t>. Na primer,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sprovodi</a:t>
            </a:r>
            <a:r>
              <a:rPr lang="en-US" dirty="0"/>
              <a:t> u </a:t>
            </a:r>
            <a:r>
              <a:rPr lang="en-US" dirty="0" err="1"/>
              <a:t>jednoj</a:t>
            </a:r>
            <a:r>
              <a:rPr lang="en-US" dirty="0"/>
              <a:t> </a:t>
            </a:r>
            <a:r>
              <a:rPr lang="en-US" dirty="0" err="1"/>
              <a:t>regiji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zemlji</a:t>
            </a:r>
            <a:r>
              <a:rPr lang="en-US" dirty="0"/>
              <a:t> </a:t>
            </a:r>
            <a:r>
              <a:rPr lang="en-US" dirty="0" err="1"/>
              <a:t>možda</a:t>
            </a:r>
            <a:r>
              <a:rPr lang="en-US" dirty="0"/>
              <a:t> </a:t>
            </a:r>
            <a:r>
              <a:rPr lang="en-US" dirty="0" err="1"/>
              <a:t>neće</a:t>
            </a:r>
            <a:r>
              <a:rPr lang="en-US" dirty="0"/>
              <a:t> </a:t>
            </a:r>
            <a:r>
              <a:rPr lang="en-US" dirty="0" err="1"/>
              <a:t>dati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u </a:t>
            </a:r>
            <a:r>
              <a:rPr lang="en-US" dirty="0" err="1"/>
              <a:t>drugom</a:t>
            </a:r>
            <a:r>
              <a:rPr lang="en-US" dirty="0"/>
              <a:t> </a:t>
            </a:r>
            <a:r>
              <a:rPr lang="en-US" dirty="0" err="1"/>
              <a:t>kulturnom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ekonomskom</a:t>
            </a:r>
            <a:r>
              <a:rPr lang="en-US" dirty="0"/>
              <a:t> </a:t>
            </a:r>
            <a:r>
              <a:rPr lang="en-US" dirty="0" err="1"/>
              <a:t>okruženju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2. **</a:t>
            </a:r>
            <a:r>
              <a:rPr lang="en-US" dirty="0" err="1"/>
              <a:t>Subjektivnost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pristrasnost</a:t>
            </a:r>
            <a:r>
              <a:rPr lang="en-US" dirty="0"/>
              <a:t>**: </a:t>
            </a:r>
            <a:r>
              <a:rPr lang="en-US" dirty="0" err="1"/>
              <a:t>Pošto</a:t>
            </a:r>
            <a:r>
              <a:rPr lang="en-US" dirty="0"/>
              <a:t> se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realnim</a:t>
            </a:r>
            <a:r>
              <a:rPr lang="en-US" dirty="0"/>
              <a:t> </a:t>
            </a:r>
            <a:r>
              <a:rPr lang="en-US" dirty="0" err="1"/>
              <a:t>problemima</a:t>
            </a:r>
            <a:r>
              <a:rPr lang="en-US" dirty="0"/>
              <a:t> u </a:t>
            </a:r>
            <a:r>
              <a:rPr lang="en-US" dirty="0" err="1"/>
              <a:t>određenim</a:t>
            </a:r>
            <a:r>
              <a:rPr lang="en-US" dirty="0"/>
              <a:t> </a:t>
            </a:r>
            <a:r>
              <a:rPr lang="en-US" dirty="0" err="1"/>
              <a:t>organizacijama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industrijama</a:t>
            </a:r>
            <a:r>
              <a:rPr lang="en-US" dirty="0"/>
              <a:t>,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podložna</a:t>
            </a:r>
            <a:r>
              <a:rPr lang="en-US" dirty="0"/>
              <a:t> </a:t>
            </a:r>
            <a:r>
              <a:rPr lang="en-US" dirty="0" err="1"/>
              <a:t>pristrasnosti</a:t>
            </a:r>
            <a:r>
              <a:rPr lang="en-US" dirty="0"/>
              <a:t> </a:t>
            </a:r>
            <a:r>
              <a:rPr lang="en-US" dirty="0" err="1"/>
              <a:t>istraživača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sponzora</a:t>
            </a:r>
            <a:r>
              <a:rPr lang="en-US" dirty="0"/>
              <a:t> koji </a:t>
            </a:r>
            <a:r>
              <a:rPr lang="en-US" dirty="0" err="1"/>
              <a:t>finansiraju</a:t>
            </a:r>
            <a:r>
              <a:rPr lang="en-US" dirty="0"/>
              <a:t> </a:t>
            </a:r>
            <a:r>
              <a:rPr lang="en-US" dirty="0" err="1"/>
              <a:t>istraživanje</a:t>
            </a:r>
            <a:r>
              <a:rPr lang="en-US" dirty="0"/>
              <a:t>,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uticati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interpretaciju</a:t>
            </a:r>
            <a:r>
              <a:rPr lang="en-US" dirty="0"/>
              <a:t> </a:t>
            </a:r>
            <a:r>
              <a:rPr lang="en-US" dirty="0" err="1"/>
              <a:t>rezultata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3. **</a:t>
            </a:r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kontrola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varijablama</a:t>
            </a:r>
            <a:r>
              <a:rPr lang="en-US" dirty="0"/>
              <a:t>**: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obično</a:t>
            </a:r>
            <a:r>
              <a:rPr lang="en-US" dirty="0"/>
              <a:t> se </a:t>
            </a:r>
            <a:r>
              <a:rPr lang="en-US" dirty="0" err="1"/>
              <a:t>sprovode</a:t>
            </a:r>
            <a:r>
              <a:rPr lang="en-US" dirty="0"/>
              <a:t> u </a:t>
            </a:r>
            <a:r>
              <a:rPr lang="en-US" dirty="0" err="1"/>
              <a:t>stvarnim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gde</a:t>
            </a:r>
            <a:r>
              <a:rPr lang="en-US" dirty="0"/>
              <a:t> </a:t>
            </a:r>
            <a:r>
              <a:rPr lang="en-US" dirty="0" err="1"/>
              <a:t>istraživači</a:t>
            </a:r>
            <a:r>
              <a:rPr lang="en-US" dirty="0"/>
              <a:t> </a:t>
            </a:r>
            <a:r>
              <a:rPr lang="en-US" dirty="0" err="1"/>
              <a:t>nemaju</a:t>
            </a:r>
            <a:r>
              <a:rPr lang="en-US" dirty="0"/>
              <a:t> </a:t>
            </a:r>
            <a:r>
              <a:rPr lang="en-US" dirty="0" err="1"/>
              <a:t>punu</a:t>
            </a:r>
            <a:r>
              <a:rPr lang="en-US" dirty="0"/>
              <a:t> </a:t>
            </a:r>
            <a:r>
              <a:rPr lang="en-US" dirty="0" err="1"/>
              <a:t>kontrolu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svim</a:t>
            </a:r>
            <a:r>
              <a:rPr lang="en-US" dirty="0"/>
              <a:t> </a:t>
            </a:r>
            <a:r>
              <a:rPr lang="en-US" dirty="0" err="1"/>
              <a:t>relevantnim</a:t>
            </a:r>
            <a:r>
              <a:rPr lang="en-US" dirty="0"/>
              <a:t> </a:t>
            </a:r>
            <a:r>
              <a:rPr lang="en-US" dirty="0" err="1"/>
              <a:t>varijablama</a:t>
            </a:r>
            <a:r>
              <a:rPr lang="en-US" dirty="0"/>
              <a:t>. Ovo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otežati</a:t>
            </a:r>
            <a:r>
              <a:rPr lang="en-US" dirty="0"/>
              <a:t> </a:t>
            </a:r>
            <a:r>
              <a:rPr lang="en-US" dirty="0" err="1"/>
              <a:t>izolaciju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specifičnih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, </a:t>
            </a:r>
            <a:r>
              <a:rPr lang="en-US" dirty="0" err="1"/>
              <a:t>čime</a:t>
            </a:r>
            <a:r>
              <a:rPr lang="en-US" dirty="0"/>
              <a:t> se </a:t>
            </a:r>
            <a:r>
              <a:rPr lang="en-US" dirty="0" err="1"/>
              <a:t>smanjuje</a:t>
            </a:r>
            <a:r>
              <a:rPr lang="en-US" dirty="0"/>
              <a:t> </a:t>
            </a:r>
            <a:r>
              <a:rPr lang="en-US" dirty="0" err="1"/>
              <a:t>preciznost</a:t>
            </a:r>
            <a:r>
              <a:rPr lang="en-US" dirty="0"/>
              <a:t> </a:t>
            </a:r>
            <a:r>
              <a:rPr lang="en-US" dirty="0" err="1"/>
              <a:t>zaključaka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4. **</a:t>
            </a:r>
            <a:r>
              <a:rPr lang="en-US" dirty="0" err="1"/>
              <a:t>Visoki</a:t>
            </a:r>
            <a:r>
              <a:rPr lang="en-US" dirty="0"/>
              <a:t> </a:t>
            </a:r>
            <a:r>
              <a:rPr lang="en-US" dirty="0" err="1"/>
              <a:t>troškovi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**: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zahtevaju</a:t>
            </a:r>
            <a:r>
              <a:rPr lang="en-US" dirty="0"/>
              <a:t> </a:t>
            </a:r>
            <a:r>
              <a:rPr lang="en-US" dirty="0" err="1"/>
              <a:t>značajne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, </a:t>
            </a:r>
            <a:r>
              <a:rPr lang="en-US" dirty="0" err="1"/>
              <a:t>uključujući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, </a:t>
            </a: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ljudske</a:t>
            </a:r>
            <a:r>
              <a:rPr lang="en-US" dirty="0"/>
              <a:t> </a:t>
            </a:r>
            <a:r>
              <a:rPr lang="en-US" dirty="0" err="1"/>
              <a:t>resurse</a:t>
            </a:r>
            <a:r>
              <a:rPr lang="en-US" dirty="0"/>
              <a:t>, </a:t>
            </a:r>
            <a:r>
              <a:rPr lang="en-US" dirty="0" err="1"/>
              <a:t>posebno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potrebno</a:t>
            </a:r>
            <a:r>
              <a:rPr lang="en-US" dirty="0"/>
              <a:t> </a:t>
            </a:r>
            <a:r>
              <a:rPr lang="en-US" dirty="0" err="1"/>
              <a:t>sprovesti</a:t>
            </a:r>
            <a:r>
              <a:rPr lang="en-US" dirty="0"/>
              <a:t> </a:t>
            </a:r>
            <a:r>
              <a:rPr lang="en-US" dirty="0" err="1"/>
              <a:t>eksperimente</a:t>
            </a:r>
            <a:r>
              <a:rPr lang="en-US" dirty="0"/>
              <a:t> u </a:t>
            </a:r>
            <a:r>
              <a:rPr lang="en-US" dirty="0" err="1"/>
              <a:t>realnim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dugoročna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obuhvataju</a:t>
            </a:r>
            <a:r>
              <a:rPr lang="en-US" dirty="0"/>
              <a:t>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uzorke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5. **</a:t>
            </a:r>
            <a:r>
              <a:rPr lang="en-US" dirty="0" err="1"/>
              <a:t>Etnička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pravna</a:t>
            </a:r>
            <a:r>
              <a:rPr lang="en-US" dirty="0"/>
              <a:t> </a:t>
            </a:r>
            <a:r>
              <a:rPr lang="en-US" dirty="0" err="1"/>
              <a:t>ograničenja</a:t>
            </a:r>
            <a:r>
              <a:rPr lang="en-US" dirty="0"/>
              <a:t>**: Neka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, </a:t>
            </a:r>
            <a:r>
              <a:rPr lang="en-US" dirty="0" err="1"/>
              <a:t>posebno</a:t>
            </a:r>
            <a:r>
              <a:rPr lang="en-US" dirty="0"/>
              <a:t> u </a:t>
            </a:r>
            <a:r>
              <a:rPr lang="en-US" dirty="0" err="1"/>
              <a:t>oblasti</a:t>
            </a:r>
            <a:r>
              <a:rPr lang="en-US" dirty="0"/>
              <a:t> </a:t>
            </a:r>
            <a:r>
              <a:rPr lang="en-US" dirty="0" err="1"/>
              <a:t>zdravstva</a:t>
            </a:r>
            <a:r>
              <a:rPr lang="en-US" dirty="0"/>
              <a:t>, </a:t>
            </a:r>
            <a:r>
              <a:rPr lang="en-US" dirty="0" err="1"/>
              <a:t>bezbednosti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psihologije</a:t>
            </a:r>
            <a:r>
              <a:rPr lang="en-US" dirty="0"/>
              <a:t>,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stroge</a:t>
            </a:r>
            <a:r>
              <a:rPr lang="en-US" dirty="0"/>
              <a:t> </a:t>
            </a:r>
            <a:r>
              <a:rPr lang="en-US" dirty="0" err="1"/>
              <a:t>etičke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pravne</a:t>
            </a:r>
            <a:r>
              <a:rPr lang="en-US" dirty="0"/>
              <a:t> regulative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ograničavaju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pristup</a:t>
            </a:r>
            <a:r>
              <a:rPr lang="en-US" dirty="0"/>
              <a:t> </a:t>
            </a:r>
            <a:r>
              <a:rPr lang="en-US" dirty="0" err="1"/>
              <a:t>određenim</a:t>
            </a:r>
            <a:r>
              <a:rPr lang="en-US" dirty="0"/>
              <a:t> </a:t>
            </a:r>
            <a:r>
              <a:rPr lang="en-US" dirty="0" err="1"/>
              <a:t>grupama</a:t>
            </a:r>
            <a:r>
              <a:rPr lang="en-US" dirty="0"/>
              <a:t> </a:t>
            </a:r>
            <a:r>
              <a:rPr lang="en-US" dirty="0" err="1"/>
              <a:t>učesnika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6. **</a:t>
            </a:r>
            <a:r>
              <a:rPr lang="en-US" dirty="0" err="1"/>
              <a:t>Ograničen</a:t>
            </a:r>
            <a:r>
              <a:rPr lang="en-US" dirty="0"/>
              <a:t> </a:t>
            </a:r>
            <a:r>
              <a:rPr lang="en-US" dirty="0" err="1"/>
              <a:t>teoretski</a:t>
            </a:r>
            <a:r>
              <a:rPr lang="en-US" dirty="0"/>
              <a:t> </a:t>
            </a:r>
            <a:r>
              <a:rPr lang="en-US" dirty="0" err="1"/>
              <a:t>doprinos</a:t>
            </a:r>
            <a:r>
              <a:rPr lang="en-US" dirty="0"/>
              <a:t>**: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fokusiraju</a:t>
            </a:r>
            <a:r>
              <a:rPr lang="en-US" dirty="0"/>
              <a:t> se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konkretne</a:t>
            </a:r>
            <a:r>
              <a:rPr lang="en-US" dirty="0"/>
              <a:t> </a:t>
            </a:r>
            <a:r>
              <a:rPr lang="en-US" dirty="0" err="1"/>
              <a:t>probleme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često</a:t>
            </a:r>
            <a:r>
              <a:rPr lang="en-US" dirty="0"/>
              <a:t> se ne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razvijanjem</a:t>
            </a:r>
            <a:r>
              <a:rPr lang="en-US" dirty="0"/>
              <a:t> </a:t>
            </a:r>
            <a:r>
              <a:rPr lang="en-US" dirty="0" err="1"/>
              <a:t>teorijskih</a:t>
            </a:r>
            <a:r>
              <a:rPr lang="en-US" dirty="0"/>
              <a:t> </a:t>
            </a:r>
            <a:r>
              <a:rPr lang="en-US" dirty="0" err="1"/>
              <a:t>okvira</a:t>
            </a:r>
            <a:r>
              <a:rPr lang="en-US" dirty="0"/>
              <a:t>,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čega</a:t>
            </a:r>
            <a:r>
              <a:rPr lang="en-US" dirty="0"/>
              <a:t> </a:t>
            </a:r>
            <a:r>
              <a:rPr lang="en-US" dirty="0" err="1"/>
              <a:t>njihovi</a:t>
            </a:r>
            <a:r>
              <a:rPr lang="en-US" dirty="0"/>
              <a:t> </a:t>
            </a:r>
            <a:r>
              <a:rPr lang="en-US" dirty="0" err="1"/>
              <a:t>nalazi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manji</a:t>
            </a:r>
            <a:r>
              <a:rPr lang="en-US" dirty="0"/>
              <a:t> </a:t>
            </a:r>
            <a:r>
              <a:rPr lang="en-US" dirty="0" err="1"/>
              <a:t>doprinos</a:t>
            </a:r>
            <a:r>
              <a:rPr lang="en-US" dirty="0"/>
              <a:t> u </a:t>
            </a:r>
            <a:r>
              <a:rPr lang="en-US" dirty="0" err="1"/>
              <a:t>razvoju</a:t>
            </a:r>
            <a:r>
              <a:rPr lang="en-US" dirty="0"/>
              <a:t> </a:t>
            </a:r>
            <a:r>
              <a:rPr lang="en-US" dirty="0" err="1"/>
              <a:t>naučnih</a:t>
            </a:r>
            <a:r>
              <a:rPr lang="en-US" dirty="0"/>
              <a:t> </a:t>
            </a:r>
            <a:r>
              <a:rPr lang="en-US" dirty="0" err="1"/>
              <a:t>teorija</a:t>
            </a:r>
            <a:r>
              <a:rPr lang="en-US" dirty="0"/>
              <a:t> u </a:t>
            </a:r>
            <a:r>
              <a:rPr lang="en-US" dirty="0" err="1"/>
              <a:t>poređenju</a:t>
            </a:r>
            <a:r>
              <a:rPr lang="en-US" dirty="0"/>
              <a:t> s </a:t>
            </a:r>
            <a:r>
              <a:rPr lang="en-US" dirty="0" err="1"/>
              <a:t>osnovnim</a:t>
            </a:r>
            <a:r>
              <a:rPr lang="en-US" dirty="0"/>
              <a:t> </a:t>
            </a:r>
            <a:r>
              <a:rPr lang="en-US" dirty="0" err="1"/>
              <a:t>istraživanjima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7. **</a:t>
            </a:r>
            <a:r>
              <a:rPr lang="en-US" dirty="0" err="1"/>
              <a:t>Kompleksnost</a:t>
            </a:r>
            <a:r>
              <a:rPr lang="en-US" dirty="0"/>
              <a:t> </a:t>
            </a:r>
            <a:r>
              <a:rPr lang="en-US" dirty="0" err="1"/>
              <a:t>merenja</a:t>
            </a:r>
            <a:r>
              <a:rPr lang="en-US" dirty="0"/>
              <a:t> </a:t>
            </a:r>
            <a:r>
              <a:rPr lang="en-US" dirty="0" err="1"/>
              <a:t>efekata</a:t>
            </a:r>
            <a:r>
              <a:rPr lang="en-US" dirty="0"/>
              <a:t>**: U </a:t>
            </a:r>
            <a:r>
              <a:rPr lang="en-US" dirty="0" err="1"/>
              <a:t>mnogim</a:t>
            </a:r>
            <a:r>
              <a:rPr lang="en-US" dirty="0"/>
              <a:t> </a:t>
            </a:r>
            <a:r>
              <a:rPr lang="en-US" dirty="0" err="1"/>
              <a:t>slučajevima</a:t>
            </a:r>
            <a:r>
              <a:rPr lang="en-US" dirty="0"/>
              <a:t>, </a:t>
            </a:r>
            <a:r>
              <a:rPr lang="en-US" dirty="0" err="1"/>
              <a:t>teško</a:t>
            </a:r>
            <a:r>
              <a:rPr lang="en-US" dirty="0"/>
              <a:t> je </a:t>
            </a:r>
            <a:r>
              <a:rPr lang="en-US" dirty="0" err="1"/>
              <a:t>izmeriti</a:t>
            </a:r>
            <a:r>
              <a:rPr lang="en-US" dirty="0"/>
              <a:t> </a:t>
            </a:r>
            <a:r>
              <a:rPr lang="en-US" dirty="0" err="1"/>
              <a:t>tačan</a:t>
            </a:r>
            <a:r>
              <a:rPr lang="en-US" dirty="0"/>
              <a:t> </a:t>
            </a:r>
            <a:r>
              <a:rPr lang="en-US" dirty="0" err="1"/>
              <a:t>efekat</a:t>
            </a:r>
            <a:r>
              <a:rPr lang="en-US" dirty="0"/>
              <a:t> </a:t>
            </a:r>
            <a:r>
              <a:rPr lang="en-US" dirty="0" err="1"/>
              <a:t>neke</a:t>
            </a:r>
            <a:r>
              <a:rPr lang="en-US" dirty="0"/>
              <a:t> </a:t>
            </a:r>
            <a:r>
              <a:rPr lang="en-US" dirty="0" err="1"/>
              <a:t>intervencije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zavisiti</a:t>
            </a:r>
            <a:r>
              <a:rPr lang="en-US" dirty="0"/>
              <a:t> od </a:t>
            </a:r>
            <a:r>
              <a:rPr lang="en-US" dirty="0" err="1"/>
              <a:t>mnoštva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. Na primer, u </a:t>
            </a:r>
            <a:r>
              <a:rPr lang="en-US" dirty="0" err="1"/>
              <a:t>istraživanju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marketing </a:t>
            </a:r>
            <a:r>
              <a:rPr lang="en-US" dirty="0" err="1"/>
              <a:t>kampanje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potrošače</a:t>
            </a:r>
            <a:r>
              <a:rPr lang="en-US" dirty="0"/>
              <a:t>, </a:t>
            </a:r>
            <a:r>
              <a:rPr lang="en-US" dirty="0" err="1"/>
              <a:t>teško</a:t>
            </a:r>
            <a:r>
              <a:rPr lang="en-US" dirty="0"/>
              <a:t> je </a:t>
            </a:r>
            <a:r>
              <a:rPr lang="en-US" dirty="0" err="1"/>
              <a:t>precizno</a:t>
            </a:r>
            <a:r>
              <a:rPr lang="en-US" dirty="0"/>
              <a:t> </a:t>
            </a:r>
            <a:r>
              <a:rPr lang="en-US" dirty="0" err="1"/>
              <a:t>odrediti</a:t>
            </a:r>
            <a:r>
              <a:rPr lang="en-US" dirty="0"/>
              <a:t>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ponašanja</a:t>
            </a:r>
            <a:r>
              <a:rPr lang="en-US" dirty="0"/>
              <a:t> </a:t>
            </a:r>
            <a:r>
              <a:rPr lang="en-US" dirty="0" err="1"/>
              <a:t>direktno</a:t>
            </a:r>
            <a:r>
              <a:rPr lang="en-US" dirty="0"/>
              <a:t> </a:t>
            </a:r>
            <a:r>
              <a:rPr lang="en-US" dirty="0" err="1"/>
              <a:t>posledica</a:t>
            </a:r>
            <a:r>
              <a:rPr lang="en-US" dirty="0"/>
              <a:t> same </a:t>
            </a:r>
            <a:r>
              <a:rPr lang="en-US" dirty="0" err="1"/>
              <a:t>kampanje</a:t>
            </a:r>
            <a:r>
              <a:rPr lang="en-US" dirty="0"/>
              <a:t>, a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rezultat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faktora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8. **</a:t>
            </a:r>
            <a:r>
              <a:rPr lang="en-US" dirty="0" err="1"/>
              <a:t>Promenljivost</a:t>
            </a:r>
            <a:r>
              <a:rPr lang="en-US" dirty="0"/>
              <a:t> </a:t>
            </a:r>
            <a:r>
              <a:rPr lang="en-US" dirty="0" err="1"/>
              <a:t>okruženja</a:t>
            </a:r>
            <a:r>
              <a:rPr lang="en-US" dirty="0"/>
              <a:t>**: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se </a:t>
            </a:r>
            <a:r>
              <a:rPr lang="en-US" dirty="0" err="1"/>
              <a:t>bave</a:t>
            </a:r>
            <a:r>
              <a:rPr lang="en-US" dirty="0"/>
              <a:t> </a:t>
            </a:r>
            <a:r>
              <a:rPr lang="en-US" dirty="0" err="1"/>
              <a:t>stvarnim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koji se </a:t>
            </a:r>
            <a:r>
              <a:rPr lang="en-US" dirty="0" err="1"/>
              <a:t>često</a:t>
            </a:r>
            <a:r>
              <a:rPr lang="en-US" dirty="0"/>
              <a:t> </a:t>
            </a:r>
            <a:r>
              <a:rPr lang="en-US" dirty="0" err="1"/>
              <a:t>brzo</a:t>
            </a:r>
            <a:r>
              <a:rPr lang="en-US" dirty="0"/>
              <a:t> </a:t>
            </a:r>
            <a:r>
              <a:rPr lang="en-US" dirty="0" err="1"/>
              <a:t>menjaju</a:t>
            </a:r>
            <a:r>
              <a:rPr lang="en-US" dirty="0"/>
              <a:t>, </a:t>
            </a:r>
            <a:r>
              <a:rPr lang="en-US" dirty="0" err="1"/>
              <a:t>posebno</a:t>
            </a:r>
            <a:r>
              <a:rPr lang="en-US" dirty="0"/>
              <a:t> u </a:t>
            </a:r>
            <a:r>
              <a:rPr lang="en-US" dirty="0" err="1"/>
              <a:t>tehnološkom</a:t>
            </a:r>
            <a:r>
              <a:rPr lang="en-US" dirty="0"/>
              <a:t> </a:t>
            </a:r>
            <a:r>
              <a:rPr lang="en-US" dirty="0" err="1"/>
              <a:t>okruženju</a:t>
            </a:r>
            <a:r>
              <a:rPr lang="en-US" dirty="0"/>
              <a:t>. To </a:t>
            </a:r>
            <a:r>
              <a:rPr lang="en-US" dirty="0" err="1"/>
              <a:t>znači</a:t>
            </a:r>
            <a:r>
              <a:rPr lang="en-US" dirty="0"/>
              <a:t> da </a:t>
            </a:r>
            <a:r>
              <a:rPr lang="en-US" dirty="0" err="1"/>
              <a:t>rezultati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brzo</a:t>
            </a:r>
            <a:r>
              <a:rPr lang="en-US" dirty="0"/>
              <a:t> </a:t>
            </a:r>
            <a:r>
              <a:rPr lang="en-US" dirty="0" err="1"/>
              <a:t>zastareti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postati</a:t>
            </a:r>
            <a:r>
              <a:rPr lang="en-US" dirty="0"/>
              <a:t> </a:t>
            </a:r>
            <a:r>
              <a:rPr lang="en-US" dirty="0" err="1"/>
              <a:t>nerelevantni</a:t>
            </a:r>
            <a:r>
              <a:rPr lang="en-US" dirty="0"/>
              <a:t>,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promena</a:t>
            </a:r>
            <a:r>
              <a:rPr lang="en-US" dirty="0"/>
              <a:t> u </a:t>
            </a:r>
            <a:r>
              <a:rPr lang="en-US" dirty="0" err="1"/>
              <a:t>okruženju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uticati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9. **</a:t>
            </a:r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dostupnost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**: U </a:t>
            </a:r>
            <a:r>
              <a:rPr lang="en-US" dirty="0" err="1"/>
              <a:t>zavisnosti</a:t>
            </a:r>
            <a:r>
              <a:rPr lang="en-US" dirty="0"/>
              <a:t> od </a:t>
            </a:r>
            <a:r>
              <a:rPr lang="en-US" dirty="0" err="1"/>
              <a:t>vrste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, </a:t>
            </a:r>
            <a:r>
              <a:rPr lang="en-US" dirty="0" err="1"/>
              <a:t>neki</a:t>
            </a:r>
            <a:r>
              <a:rPr lang="en-US" dirty="0"/>
              <a:t> </a:t>
            </a:r>
            <a:r>
              <a:rPr lang="en-US" dirty="0" err="1"/>
              <a:t>podaci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teško</a:t>
            </a:r>
            <a:r>
              <a:rPr lang="en-US" dirty="0"/>
              <a:t> </a:t>
            </a:r>
            <a:r>
              <a:rPr lang="en-US" dirty="0" err="1"/>
              <a:t>dostupni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zaštićeni</a:t>
            </a:r>
            <a:r>
              <a:rPr lang="en-US" dirty="0"/>
              <a:t>. Na primer, </a:t>
            </a:r>
            <a:r>
              <a:rPr lang="en-US" dirty="0" err="1"/>
              <a:t>istraživanja</a:t>
            </a:r>
            <a:r>
              <a:rPr lang="en-US" dirty="0"/>
              <a:t> u </a:t>
            </a:r>
            <a:r>
              <a:rPr lang="en-US" dirty="0" err="1"/>
              <a:t>industrijama</a:t>
            </a:r>
            <a:r>
              <a:rPr lang="en-US" dirty="0"/>
              <a:t> s </a:t>
            </a:r>
            <a:r>
              <a:rPr lang="en-US" dirty="0" err="1"/>
              <a:t>poverljivim</a:t>
            </a:r>
            <a:r>
              <a:rPr lang="en-US" dirty="0"/>
              <a:t> </a:t>
            </a:r>
            <a:r>
              <a:rPr lang="en-US" dirty="0" err="1"/>
              <a:t>podacima</a:t>
            </a:r>
            <a:r>
              <a:rPr lang="en-US" dirty="0"/>
              <a:t> </a:t>
            </a:r>
            <a:r>
              <a:rPr lang="en-US" dirty="0" err="1"/>
              <a:t>mogu</a:t>
            </a:r>
            <a:r>
              <a:rPr lang="en-US" dirty="0"/>
              <a:t> </a:t>
            </a:r>
            <a:r>
              <a:rPr lang="en-US" dirty="0" err="1"/>
              <a:t>naići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prepreke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r>
              <a:rPr lang="en-US" dirty="0" err="1"/>
              <a:t>ograničenog</a:t>
            </a:r>
            <a:r>
              <a:rPr lang="en-US" dirty="0"/>
              <a:t> </a:t>
            </a:r>
            <a:r>
              <a:rPr lang="en-US" dirty="0" err="1"/>
              <a:t>pristupa</a:t>
            </a:r>
            <a:r>
              <a:rPr lang="en-US" dirty="0"/>
              <a:t> </a:t>
            </a:r>
            <a:r>
              <a:rPr lang="en-US" dirty="0" err="1"/>
              <a:t>informacijama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Iako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primenjena</a:t>
            </a:r>
            <a:r>
              <a:rPr lang="en-US" dirty="0"/>
              <a:t> </a:t>
            </a:r>
            <a:r>
              <a:rPr lang="en-US" dirty="0" err="1"/>
              <a:t>istraživanja</a:t>
            </a:r>
            <a:r>
              <a:rPr lang="en-US" dirty="0"/>
              <a:t> </a:t>
            </a:r>
            <a:r>
              <a:rPr lang="en-US" dirty="0" err="1"/>
              <a:t>ključna</a:t>
            </a:r>
            <a:r>
              <a:rPr lang="en-US" dirty="0"/>
              <a:t> za </a:t>
            </a:r>
            <a:r>
              <a:rPr lang="en-US" dirty="0" err="1"/>
              <a:t>pronalaženje</a:t>
            </a:r>
            <a:r>
              <a:rPr lang="en-US" dirty="0"/>
              <a:t> </a:t>
            </a:r>
            <a:r>
              <a:rPr lang="en-US" dirty="0" err="1"/>
              <a:t>praktičnih</a:t>
            </a:r>
            <a:r>
              <a:rPr lang="en-US" dirty="0"/>
              <a:t> </a:t>
            </a:r>
            <a:r>
              <a:rPr lang="en-US" dirty="0" err="1"/>
              <a:t>rešenja</a:t>
            </a:r>
            <a:r>
              <a:rPr lang="en-US" dirty="0"/>
              <a:t>, </a:t>
            </a:r>
            <a:r>
              <a:rPr lang="en-US" dirty="0" err="1"/>
              <a:t>ovi</a:t>
            </a:r>
            <a:r>
              <a:rPr lang="en-US" dirty="0"/>
              <a:t> </a:t>
            </a:r>
            <a:r>
              <a:rPr lang="en-US" dirty="0" err="1"/>
              <a:t>nedostaci</a:t>
            </a:r>
            <a:r>
              <a:rPr lang="en-US" dirty="0"/>
              <a:t> </a:t>
            </a:r>
            <a:r>
              <a:rPr lang="en-US" dirty="0" err="1"/>
              <a:t>ukazuju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potrebu</a:t>
            </a:r>
            <a:r>
              <a:rPr lang="en-US" dirty="0"/>
              <a:t> </a:t>
            </a:r>
            <a:r>
              <a:rPr lang="en-US" dirty="0" err="1"/>
              <a:t>pažljivog</a:t>
            </a:r>
            <a:r>
              <a:rPr lang="en-US" dirty="0"/>
              <a:t> </a:t>
            </a:r>
            <a:r>
              <a:rPr lang="en-US" dirty="0" err="1"/>
              <a:t>planiranja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pažnje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etičke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metodološke</a:t>
            </a:r>
            <a:r>
              <a:rPr lang="en-US" dirty="0"/>
              <a:t> </a:t>
            </a:r>
            <a:r>
              <a:rPr lang="en-US" dirty="0" err="1"/>
              <a:t>aspekte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bi se </a:t>
            </a:r>
            <a:r>
              <a:rPr lang="en-US" dirty="0" err="1"/>
              <a:t>obezbedila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err="1"/>
              <a:t>validnost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pouzdanost</a:t>
            </a:r>
            <a:r>
              <a:rPr lang="en-US" dirty="0"/>
              <a:t> </a:t>
            </a:r>
            <a:r>
              <a:rPr lang="en-US" dirty="0" err="1"/>
              <a:t>rezultata</a:t>
            </a:r>
            <a:r>
              <a:rPr lang="en-US" dirty="0"/>
              <a:t>.</a:t>
            </a:r>
            <a:endParaRPr lang="sr-Cyrl-RS" dirty="0"/>
          </a:p>
          <a:p>
            <a:endParaRPr lang="sr-Cyrl-R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82274F-B632-4BC0-BA70-DBB3E70039A1}" type="slidenum">
              <a:rPr lang="sr-Cyrl-RS" smtClean="0"/>
              <a:t>18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302357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94277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863482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40734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459951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413104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346986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435126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3660054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sr-Cyrl-R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6234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346148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152766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2893051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2164624-5EF8-4A18-A3D5-1BC7402C2EB1}" type="datetimeFigureOut">
              <a:rPr lang="sr-Cyrl-RS" smtClean="0"/>
              <a:t>28.11.2024.</a:t>
            </a:fld>
            <a:endParaRPr lang="sr-Cyrl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sr-Cyrl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2268B6A4-BEC3-4677-9809-FB137C3C7A01}" type="slidenum">
              <a:rPr lang="sr-Cyrl-RS" smtClean="0"/>
              <a:t>‹#›</a:t>
            </a:fld>
            <a:endParaRPr lang="sr-Cyrl-RS"/>
          </a:p>
        </p:txBody>
      </p:sp>
    </p:spTree>
    <p:extLst>
      <p:ext uri="{BB962C8B-B14F-4D97-AF65-F5344CB8AC3E}">
        <p14:creationId xmlns:p14="http://schemas.microsoft.com/office/powerpoint/2010/main" val="175022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7" r:id="rId1"/>
    <p:sldLayoutId id="2147484048" r:id="rId2"/>
    <p:sldLayoutId id="2147484049" r:id="rId3"/>
    <p:sldLayoutId id="2147484050" r:id="rId4"/>
    <p:sldLayoutId id="2147484051" r:id="rId5"/>
    <p:sldLayoutId id="2147484052" r:id="rId6"/>
    <p:sldLayoutId id="2147484053" r:id="rId7"/>
    <p:sldLayoutId id="2147484054" r:id="rId8"/>
    <p:sldLayoutId id="2147484055" r:id="rId9"/>
    <p:sldLayoutId id="2147484056" r:id="rId10"/>
    <p:sldLayoutId id="2147484057" r:id="rId11"/>
    <p:sldLayoutId id="214748405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E49F3-6A62-A305-B9C7-A089190375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Osnove</a:t>
            </a:r>
            <a:r>
              <a:rPr lang="en-US" dirty="0"/>
              <a:t> </a:t>
            </a:r>
            <a:r>
              <a:rPr lang="en-US" dirty="0" err="1"/>
              <a:t>primenjenih</a:t>
            </a:r>
            <a:r>
              <a:rPr lang="en-US" dirty="0"/>
              <a:t> </a:t>
            </a:r>
            <a:r>
              <a:rPr lang="en-US" dirty="0" err="1"/>
              <a:t>istra</a:t>
            </a:r>
            <a:r>
              <a:rPr lang="sr-Latn-RS" dirty="0"/>
              <a:t>živanja</a:t>
            </a:r>
            <a:endParaRPr lang="sr-Cyrl-R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1EE94E-2863-52AD-D012-9FAEFF08FA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Latn-RS" dirty="0"/>
              <a:t>Ivana Marković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86758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595A7-F7F7-1BAD-C6AB-A32319B85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Zašto osnove primenjenih istaživanja?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69BB81-1D55-F934-8F42-AC2F01E3BE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Završni rad na master strukovnim studijama je projekat u kojem se rešava praktični problem</a:t>
            </a:r>
          </a:p>
          <a:p>
            <a:r>
              <a:rPr lang="sr-Latn-RS" dirty="0"/>
              <a:t>Rešavanje praktičnih problema spada u domen primenjenih istraživanja</a:t>
            </a:r>
          </a:p>
          <a:p>
            <a:r>
              <a:rPr lang="sr-Latn-RS" dirty="0"/>
              <a:t>Neophodna znanja iz domena primenjenih istraživanja</a:t>
            </a:r>
          </a:p>
          <a:p>
            <a:r>
              <a:rPr lang="sr-Latn-RS" dirty="0"/>
              <a:t>Elementi završnog rada – definisanje problema, postavljanje hipoteza, pregled literature, sprovođenje istraživanja, analiza rezultata, zaključivanje, pisanje izveštaja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864586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7A9EC-8F97-8CBF-C0A1-D599F11DC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5CD6C-6ADC-94AE-3B6F-B58FBA75C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Zašto osnove primenjenih istaživanja?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FB44C-31FD-C365-0C46-D18A404313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Predmet osnove primenjenih istraživanja treba da podstakne studenta da razmišlja kao istraživač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274496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6913E-EBE0-12B3-DD7F-8C81A868C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Način polaganja ispita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7B1BE-B9CE-FB70-8248-13AA15FC2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b="1" dirty="0"/>
              <a:t>50 poena – kolokvijum</a:t>
            </a:r>
          </a:p>
          <a:p>
            <a:r>
              <a:rPr lang="sr-Latn-RS" b="1" dirty="0"/>
              <a:t>50 poena – stručni članak</a:t>
            </a:r>
          </a:p>
          <a:p>
            <a:endParaRPr lang="sr-Latn-RS" dirty="0"/>
          </a:p>
          <a:p>
            <a:endParaRPr lang="sr-Latn-RS" dirty="0"/>
          </a:p>
          <a:p>
            <a:r>
              <a:rPr lang="sr-Latn-RS" dirty="0"/>
              <a:t>Predavanje pripremljeno prema knjizi „Osnove primenjenih istraživanja“ autora Slavka Pokornog. </a:t>
            </a:r>
            <a:endParaRPr lang="sr-Cyrl-RS" dirty="0"/>
          </a:p>
        </p:txBody>
      </p:sp>
      <p:pic>
        <p:nvPicPr>
          <p:cNvPr id="4098" name="Picture 2" descr="Osnove primenjenih istraživanja – IT ...">
            <a:extLst>
              <a:ext uri="{FF2B5EF4-FFF2-40B4-BE49-F238E27FC236}">
                <a16:creationId xmlns:a16="http://schemas.microsoft.com/office/drawing/2014/main" id="{A2447B9E-3635-DC26-AF61-017C78B8C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8283" y="4327186"/>
            <a:ext cx="2216185" cy="221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878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BB267-F369-B823-A0F7-D7C928F13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Šta je nauka?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E62C9-7A37-5406-7F36-0A21D91CD4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Sređeno, sistematizovano i provereno saznanje o nečemu, postignuto metodičnim, pažljivim i savesnim istraživanjem i razmatranjem.</a:t>
            </a:r>
          </a:p>
          <a:p>
            <a:r>
              <a:rPr lang="sr-Latn-RS" dirty="0"/>
              <a:t>Do saznanja se dolazi posmatranjem, eksperimentom, merenjem, formulaciojom na odgovarajući način.</a:t>
            </a:r>
          </a:p>
          <a:p>
            <a:r>
              <a:rPr lang="sr-Latn-RS" dirty="0"/>
              <a:t>Rad na sticanju novh znanja. </a:t>
            </a:r>
          </a:p>
          <a:p>
            <a:r>
              <a:rPr lang="sr-Latn-RS" dirty="0"/>
              <a:t>Znanje predstavlja skup poznatih činjenica.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178195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C5CD1-3764-0AFD-CA5C-5EF46C1CE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C582F-4CFB-1E94-8B2C-933EEB7B0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Šta je nauka?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7E47C-AD88-8C54-E244-586F510B12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Ukratko...</a:t>
            </a:r>
          </a:p>
          <a:p>
            <a:r>
              <a:rPr lang="sr-Latn-RS" b="1" dirty="0"/>
              <a:t>BAVLJENJE NAUKOM PREDSTAVLJA TRAGANJE ZA ISTINOM</a:t>
            </a:r>
            <a:endParaRPr lang="sr-Cyrl-RS" b="1" dirty="0"/>
          </a:p>
        </p:txBody>
      </p:sp>
    </p:spTree>
    <p:extLst>
      <p:ext uri="{BB962C8B-B14F-4D97-AF65-F5344CB8AC3E}">
        <p14:creationId xmlns:p14="http://schemas.microsoft.com/office/powerpoint/2010/main" val="2432479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39EE-23F7-7B93-F6B6-EF36C2484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RS" sz="2400" dirty="0"/>
              <a:t>Zakon o naučnoistraživačkoj delatnosti Republike Srbije definiše naučnu delatnost na sledeći način</a:t>
            </a:r>
            <a:endParaRPr lang="sr-Cyrl-R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B2753-6265-9DF9-1D84-2AE29A655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Član 2 – Naučnoistraživačka delatnost je delatnost od posebnog značaja za sveukupni razvoj Republike Srbije, a zajedno sa visokim obrazovanjem, glavni je činilac i pokretač privrednog i ukupnog društvenog razvoja. </a:t>
            </a:r>
          </a:p>
          <a:p>
            <a:r>
              <a:rPr lang="sr-Latn-RS" dirty="0"/>
              <a:t>Nučnoistraživačka delatnost, kao delatnost od posebnog značaja za Republiku Srbiju, sastavni je deo međunarodnog, naučnog, obrazovnog i kulturnog prostora. </a:t>
            </a:r>
          </a:p>
          <a:p>
            <a:r>
              <a:rPr lang="sr-Latn-RS" dirty="0"/>
              <a:t>Član 3 – Nučnoistraživačka delatnost, u smislu ovog zakona, jeste sistematski stvaralački rad koji se preduzima radi otkrivanja novih znanja, s ciljem podizanja opšteg civilizacijskog nivoa društva i korišćenja tigh znanja u svim oblastima društvenog razvoja. </a:t>
            </a:r>
          </a:p>
          <a:p>
            <a:r>
              <a:rPr lang="sr-Latn-RS" dirty="0"/>
              <a:t>Član 4 – Naučnoistraživačka delatnost ostvaruje se: osnovnim, primenjenim i razvojnim istraživanjima i osposobljavanjem kadra za naučnoistraživački rad. 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260739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DB63E-FBA3-B875-D0D3-F6E637310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Odnos nauke i istraživanja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CE457-F489-5F4D-519C-60EFD79CD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Cilj nauke i straživanja je stvaranje novih znanja</a:t>
            </a:r>
          </a:p>
          <a:p>
            <a:r>
              <a:rPr lang="sr-Latn-RS" dirty="0"/>
              <a:t>Istraživanje – sistemsko traganje za činjenicama iz kojih se mogu izvesti izvesni naučni principi i zakonitosti. </a:t>
            </a:r>
          </a:p>
          <a:p>
            <a:r>
              <a:rPr lang="sr-Latn-RS" dirty="0"/>
              <a:t>Nauku čine zakoni i rezultati do kojih se dolazi istraživanjem. </a:t>
            </a:r>
          </a:p>
        </p:txBody>
      </p:sp>
    </p:spTree>
    <p:extLst>
      <p:ext uri="{BB962C8B-B14F-4D97-AF65-F5344CB8AC3E}">
        <p14:creationId xmlns:p14="http://schemas.microsoft.com/office/powerpoint/2010/main" val="37198653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C91C8-F745-A82E-379D-98C4F0F16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Načela naučnoistraživačke delatnosti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1EEC-04FE-FEC5-D420-E9ECE145F0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328" y="787940"/>
            <a:ext cx="7835695" cy="5457217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r-Latn-RS" dirty="0"/>
              <a:t>Sloboda i autonomija naučnoistraživačkog rada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Javnost naučnoistraživačkog rada i rezultata rada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Naučna i stručna kritika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Poštovanje standarda nauke i struke,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Primena međunarodnih standarda i kriterijuma u vrednovanju kvaliteta naučnoistraživačkog rada,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Konkurntnosti naučnih programa i prjekata,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Etika naučnoistraćivačkog rada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Povezanost sa sistemom visokog obrazovanja,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Međunarodna naučna i tehnološka saradnja,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Briga za održiv razvoj i životnu sredinu. </a:t>
            </a:r>
          </a:p>
          <a:p>
            <a:pPr marL="457200" indent="-457200">
              <a:buFont typeface="+mj-lt"/>
              <a:buAutoNum type="arabicPeriod"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678697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EBD29-4BC1-3289-C901-25FCB9DC6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Ciljevi naučnoistraživačke delatnosti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C223F-AD57-9F3F-0C17-A8D974560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r-Latn-RS" dirty="0"/>
              <a:t>Razvoj nauke, tehnologije i obrazovanja,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Očuvanje i razvoj opšteg fonda znanja,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Očuvanje i razvoj ukupnih naučnoistraživačkih potencijala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Podizanje opšteg nivoa tehnologija u privredi i obezbeđivanje konkurentnosti roba i usluga na domaćem i svetskom tržišti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Uspostavljanje međunarodne naučne saradnje radi brže integracije u svetske naučne, privredne, društvene i kulturne tokove i uključivanje u evropski istraživački okvir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dirty="0"/>
              <a:t>Usmeravanje društva ka inovacijama, stvaranju kulturnog ambijenta i stvaralačkog obrazovanja, s ciljem očuvanja civilizacijske baštine i nacionalnog identiteta. </a:t>
            </a:r>
          </a:p>
          <a:p>
            <a:pPr marL="457200" indent="-457200">
              <a:buFont typeface="+mj-lt"/>
              <a:buAutoNum type="arabicPeriod"/>
            </a:pP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77695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23448-A26D-A51F-2BFF-E3DF3C725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Naučne slobode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FED72-D5F7-C713-BE2F-FDCD487B44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Naučni rad je slobodan i ne podleže nikakvim ograničenjima, osim onih koja prozilaze iz poštovanja standarda nauke i etičnosti u naučnoistraživačkom radu, zaštite ljudskih prava, kao i zaštite životne sredine</a:t>
            </a:r>
          </a:p>
          <a:p>
            <a:r>
              <a:rPr lang="sr-Latn-RS" dirty="0"/>
              <a:t>Naučni rad podleže naučnoj kritici</a:t>
            </a:r>
          </a:p>
          <a:p>
            <a:r>
              <a:rPr lang="sr-Latn-RS" dirty="0"/>
              <a:t>Slovoda naučnog rada i svaralaštva ogleda se u slobodi naučnog delanja, slobodi izbora naučno priznatih metoda istraživanja, slobodi objavljivanja i predstavljanja naučnih rezultata, kao i slobodi izbora metoda interpretacije naučnoistraživačkih dostignuća.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945959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73A9F-BF3E-2EDF-3881-EBABCD0D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Važnost i karakter nauke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B919C-77E3-F4F3-25AB-04720302BB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Nauka ima važno mesto u društvu</a:t>
            </a:r>
          </a:p>
          <a:p>
            <a:r>
              <a:rPr lang="sr-Latn-RS" dirty="0"/>
              <a:t>Nije individualno iskustvo</a:t>
            </a:r>
          </a:p>
          <a:p>
            <a:r>
              <a:rPr lang="sr-Latn-RS" dirty="0"/>
              <a:t>To je kolektivno znanje bazirano na prihvaćenom razumevanju povaja u različitim oblastima. </a:t>
            </a:r>
          </a:p>
          <a:p>
            <a:r>
              <a:rPr lang="sr-Latn-RS" dirty="0"/>
              <a:t>Individualno znanje - &gt; opšte znanje -&gt; saopšteno na način koji omogućava ocenu njegovog kvaliteta</a:t>
            </a:r>
          </a:p>
          <a:p>
            <a:r>
              <a:rPr lang="sr-Latn-RS" dirty="0"/>
              <a:t>Rezultati istraživanja se prezentuju  kroz diskusije, razmene ideja, seminare, naučne skupove, objavljivanje u naučnim časopisima. </a:t>
            </a:r>
          </a:p>
          <a:p>
            <a:r>
              <a:rPr lang="sr-Latn-RS" dirty="0"/>
              <a:t>Na ovaj način se polazna ideja istraživača kolektivno procenjuje, sortira i selektuje u svetsku baštinu znanja, na taj način se individualno saznanje postepeno pretvara u opšte prihvaćeno znanje.</a:t>
            </a:r>
          </a:p>
        </p:txBody>
      </p:sp>
    </p:spTree>
    <p:extLst>
      <p:ext uri="{BB962C8B-B14F-4D97-AF65-F5344CB8AC3E}">
        <p14:creationId xmlns:p14="http://schemas.microsoft.com/office/powerpoint/2010/main" val="1496368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E05F0-DCFF-AEA9-C91C-AA5052D54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Vrste istraživanja</a:t>
            </a:r>
            <a:endParaRPr lang="sr-Cyrl-R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F382E8F-6655-6238-3820-6ADA9082AE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4588289"/>
              </p:ext>
            </p:extLst>
          </p:nvPr>
        </p:nvGraphicFramePr>
        <p:xfrm>
          <a:off x="3638145" y="807395"/>
          <a:ext cx="7864877" cy="5291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8891">
                  <a:extLst>
                    <a:ext uri="{9D8B030D-6E8A-4147-A177-3AD203B41FA5}">
                      <a16:colId xmlns:a16="http://schemas.microsoft.com/office/drawing/2014/main" val="545166069"/>
                    </a:ext>
                  </a:extLst>
                </a:gridCol>
                <a:gridCol w="5975986">
                  <a:extLst>
                    <a:ext uri="{9D8B030D-6E8A-4147-A177-3AD203B41FA5}">
                      <a16:colId xmlns:a16="http://schemas.microsoft.com/office/drawing/2014/main" val="1416460981"/>
                    </a:ext>
                  </a:extLst>
                </a:gridCol>
              </a:tblGrid>
              <a:tr h="1001160">
                <a:tc>
                  <a:txBody>
                    <a:bodyPr/>
                    <a:lstStyle/>
                    <a:p>
                      <a:r>
                        <a:rPr lang="sr-Latn-RS" dirty="0"/>
                        <a:t>Vrste istraživanja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Karakteristike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05501"/>
                  </a:ext>
                </a:extLst>
              </a:tr>
              <a:tr h="1430229">
                <a:tc>
                  <a:txBody>
                    <a:bodyPr/>
                    <a:lstStyle/>
                    <a:p>
                      <a:r>
                        <a:rPr lang="sr-Latn-RS" dirty="0"/>
                        <a:t>Osnovna istraživanja</a:t>
                      </a:r>
                      <a:endParaRPr lang="sr-Cyrl-R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Povećavaju opšpti fond naučnih činjenica i znanja, definišu nove oblasti ljudskih interesovanja i saznanja, ali koja nemaju ili ne moraju imati neposrednih praktičnih rezultata</a:t>
                      </a:r>
                      <a:endParaRPr lang="sr-Cyrl-R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9350036"/>
                  </a:ext>
                </a:extLst>
              </a:tr>
              <a:tr h="1430229">
                <a:tc>
                  <a:txBody>
                    <a:bodyPr/>
                    <a:lstStyle/>
                    <a:p>
                      <a:r>
                        <a:rPr lang="sr-Latn-RS" dirty="0"/>
                        <a:t>Primenjena istraživanja</a:t>
                      </a:r>
                      <a:endParaRPr lang="sr-Cyrl-R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Imaju različite sadržaje, ali je zajednički cilj uvećavanje količine znanja koja će biti ili koja lako mogu biti praktično i brzo primenljiva.</a:t>
                      </a:r>
                      <a:endParaRPr lang="sr-Cyrl-R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08969"/>
                  </a:ext>
                </a:extLst>
              </a:tr>
              <a:tr h="1430229">
                <a:tc>
                  <a:txBody>
                    <a:bodyPr/>
                    <a:lstStyle/>
                    <a:p>
                      <a:r>
                        <a:rPr lang="sr-Latn-RS" dirty="0"/>
                        <a:t>Razvojno istraživanje</a:t>
                      </a:r>
                      <a:endParaRPr lang="sr-Cyrl-R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Na bazi prethodna dva, kai i na bazi iskustava, bavi se stvaranjem praktičnom primenom, iskorišćavanjem novih metoda i tehnika, novih materijala, radne tehnologije itd.</a:t>
                      </a:r>
                      <a:endParaRPr lang="sr-Cyrl-R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4671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690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69A00-CDDD-60DB-2F3A-DF91B653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Druge glasifikacije istraživanja</a:t>
            </a:r>
            <a:endParaRPr lang="sr-Cyrl-R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87DCE20-D037-3C44-A7CD-7D8BE97419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1945526"/>
              </p:ext>
            </p:extLst>
          </p:nvPr>
        </p:nvGraphicFramePr>
        <p:xfrm>
          <a:off x="3927104" y="2179828"/>
          <a:ext cx="7315200" cy="248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val="647180687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737481243"/>
                    </a:ext>
                  </a:extLst>
                </a:gridCol>
              </a:tblGrid>
              <a:tr h="352357">
                <a:tc>
                  <a:txBody>
                    <a:bodyPr/>
                    <a:lstStyle/>
                    <a:p>
                      <a:r>
                        <a:rPr lang="sr-Latn-RS" dirty="0"/>
                        <a:t>Podela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Prema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3992026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Fundamentala i primenjena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Prema cilju istraživanja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19340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Teorjska i empirijska 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Prema prirodi istraživanja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1284896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Eksplorativna i usmerena ka proveri hipoteza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Prema funkciji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230741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Jednokratna i razvojna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Prema trajanju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377341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3126858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0832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463C-60AC-4B1B-9BD9-9956C0281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Primenjena istraživanja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EFC60-6233-2AE5-EBA3-ECB4EC55C6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Latn-RS" dirty="0"/>
              <a:t>Primenjena istraživanja su osnov master strukovnih studija </a:t>
            </a:r>
          </a:p>
          <a:p>
            <a:r>
              <a:rPr lang="sr-Latn-RS" dirty="0"/>
              <a:t>Primenjena istraživanja – praktična primena nauke</a:t>
            </a:r>
          </a:p>
          <a:p>
            <a:r>
              <a:rPr lang="sr-Latn-RS" dirty="0"/>
              <a:t>Cilj je pronalaženje rešenja za aktuelni problem sa kojim se suočava društvo ili neka institucija, kao i uvećavanje znanja koja mogu biti praktično primenjena. Mogu se primeniti u različitim oblastima: informatika, medicina, biologija, ekonomija... </a:t>
            </a:r>
          </a:p>
          <a:p>
            <a:r>
              <a:rPr lang="sr-Latn-RS" dirty="0"/>
              <a:t>Primenjena istraživanja imaju bitnu ulogu rešavanju svakodnevnih problema koji često imaju uticaj na život, rad, zdravlje i ukupan kvalitet života. </a:t>
            </a:r>
          </a:p>
          <a:p>
            <a:r>
              <a:rPr lang="sr-Latn-RS" dirty="0"/>
              <a:t>Obično ih pokreći kompanije, agencije, institucije, a započinju identifikovanjem problema koji postoji u realnom životu </a:t>
            </a:r>
          </a:p>
          <a:p>
            <a:r>
              <a:rPr lang="sr-Latn-RS" dirty="0"/>
              <a:t>Suprotno, fundamentalana istraživanja se bave generalizacijom i formulisanjem teorija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771608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6DD4E-6CD0-3675-BEF3-B480CF9D5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" y="1892031"/>
            <a:ext cx="2942615" cy="1752599"/>
          </a:xfrm>
        </p:spPr>
        <p:txBody>
          <a:bodyPr>
            <a:normAutofit fontScale="90000"/>
          </a:bodyPr>
          <a:lstStyle/>
          <a:p>
            <a:r>
              <a:rPr lang="sr-Latn-RS" dirty="0"/>
              <a:t>Razlike između primenjenih i fundamentalnih istraživanja</a:t>
            </a:r>
            <a:endParaRPr lang="sr-Cyrl-R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FC70F0FC-C9D7-4495-0745-EC42AE1C41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4032641"/>
              </p:ext>
            </p:extLst>
          </p:nvPr>
        </p:nvGraphicFramePr>
        <p:xfrm>
          <a:off x="2752928" y="859196"/>
          <a:ext cx="9239653" cy="54929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37022">
                  <a:extLst>
                    <a:ext uri="{9D8B030D-6E8A-4147-A177-3AD203B41FA5}">
                      <a16:colId xmlns:a16="http://schemas.microsoft.com/office/drawing/2014/main" val="3147485338"/>
                    </a:ext>
                  </a:extLst>
                </a:gridCol>
                <a:gridCol w="3663172">
                  <a:extLst>
                    <a:ext uri="{9D8B030D-6E8A-4147-A177-3AD203B41FA5}">
                      <a16:colId xmlns:a16="http://schemas.microsoft.com/office/drawing/2014/main" val="753406781"/>
                    </a:ext>
                  </a:extLst>
                </a:gridCol>
                <a:gridCol w="4139459">
                  <a:extLst>
                    <a:ext uri="{9D8B030D-6E8A-4147-A177-3AD203B41FA5}">
                      <a16:colId xmlns:a16="http://schemas.microsoft.com/office/drawing/2014/main" val="629133629"/>
                    </a:ext>
                  </a:extLst>
                </a:gridCol>
              </a:tblGrid>
              <a:tr h="3102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</a:rPr>
                        <a:t>Karakteristika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>
                          <a:effectLst/>
                        </a:rPr>
                        <a:t>Osnovna istraživanja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 err="1">
                          <a:effectLst/>
                        </a:rPr>
                        <a:t>Primenjena</a:t>
                      </a:r>
                      <a:r>
                        <a:rPr lang="en-US" sz="1800" b="1" u="none" strike="noStrike" dirty="0">
                          <a:effectLst/>
                        </a:rPr>
                        <a:t> </a:t>
                      </a:r>
                      <a:r>
                        <a:rPr lang="en-US" sz="1800" b="1" u="none" strike="noStrike" dirty="0" err="1">
                          <a:effectLst/>
                        </a:rPr>
                        <a:t>istraživanja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55143637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Cilj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Proširivanje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teorijskog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znanja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istraživanje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principa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zakona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Rešavanje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konkretnih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problema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ili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unapređenje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postojećih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procesa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85099923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Pristup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u="none" strike="noStrike" dirty="0">
                          <a:effectLst/>
                        </a:rPr>
                        <a:t>Teorijski, istražuje osnovne pojmove i zakone prirode</a:t>
                      </a:r>
                      <a:endParaRPr lang="pl-PL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Praktičan, koristi teorijska saznanja za rešavanje specifičnih problema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45412665"/>
                  </a:ext>
                </a:extLst>
              </a:tr>
              <a:tr h="27674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Rezultat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</a:rPr>
                        <a:t>Nova </a:t>
                      </a:r>
                      <a:r>
                        <a:rPr lang="en-US" sz="1600" u="none" strike="noStrike" dirty="0" err="1">
                          <a:effectLst/>
                        </a:rPr>
                        <a:t>saznanja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teorije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hipoteze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600" u="none" strike="noStrike">
                          <a:effectLst/>
                        </a:rPr>
                        <a:t>Novi proizvodi, tehnologije, metode, politike</a:t>
                      </a:r>
                      <a:endParaRPr lang="it-IT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086253473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Vrsta problema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Apstraktni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istraživački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problemi</a:t>
                      </a:r>
                      <a:r>
                        <a:rPr lang="en-US" sz="1600" u="none" strike="noStrike" dirty="0">
                          <a:effectLst/>
                        </a:rPr>
                        <a:t>, koji ne </a:t>
                      </a:r>
                      <a:r>
                        <a:rPr lang="en-US" sz="1600" u="none" strike="noStrike" dirty="0" err="1">
                          <a:effectLst/>
                        </a:rPr>
                        <a:t>moraju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imati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neposrednu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primenu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Konkretni, praktični problemi sa jasnom primenom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15761708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Vremenski horizont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Dugoročni, često bez neposrednih koristi za društvo ili industriju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Kratkoročni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ili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srednjoročni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usmereni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na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konkretne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koristi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67361526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Primeri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Istraživanje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prirodnih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zakona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osnovni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principi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fizike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biologije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Razvijanje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novih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lekova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poboljšanje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proizvodnih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procesa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7680666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Sektor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u="none" strike="noStrike">
                          <a:effectLst/>
                        </a:rPr>
                        <a:t>Obično akademski i naučni sektor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Industrija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medicina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obrazovanje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politika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tehnologija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38821239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Metode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Eksperimentalne, analitičke, matematičke, teorijske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Eksperimentalne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praktične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primenjuju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postojeće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teorije</a:t>
                      </a:r>
                      <a:r>
                        <a:rPr lang="en-US" sz="1600" u="none" strike="noStrike" dirty="0">
                          <a:effectLst/>
                        </a:rPr>
                        <a:t> u </a:t>
                      </a:r>
                      <a:r>
                        <a:rPr lang="en-US" sz="1600" u="none" strike="noStrike" dirty="0" err="1">
                          <a:effectLst/>
                        </a:rPr>
                        <a:t>praksi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83611102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>
                          <a:effectLst/>
                        </a:rPr>
                        <a:t>Uloga u društvu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</a:rPr>
                        <a:t>Povećanje opšteg znanja, doprinos naučnoj zajednici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v-SE" sz="1600" u="none" strike="noStrike" dirty="0">
                          <a:effectLst/>
                        </a:rPr>
                        <a:t>Direktna primena u rešavanju društvenih, industrijskih, zdravstvenih problema</a:t>
                      </a:r>
                      <a:endParaRPr lang="sv-S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74623868"/>
                  </a:ext>
                </a:extLst>
              </a:tr>
              <a:tr h="54510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u="none" strike="noStrike" dirty="0">
                          <a:effectLst/>
                        </a:rPr>
                        <a:t>Primer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600" u="none" strike="noStrike">
                          <a:effectLst/>
                        </a:rPr>
                        <a:t>Istraživanje u fizici o osnovnim zakonima prirode</a:t>
                      </a:r>
                      <a:endParaRPr lang="pl-PL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>
                          <a:effectLst/>
                        </a:rPr>
                        <a:t>Razvoj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vakcina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novih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tehnologija</a:t>
                      </a:r>
                      <a:r>
                        <a:rPr lang="en-US" sz="1600" u="none" strike="noStrike" dirty="0">
                          <a:effectLst/>
                        </a:rPr>
                        <a:t> za </a:t>
                      </a:r>
                      <a:r>
                        <a:rPr lang="en-US" sz="1600" u="none" strike="noStrike" dirty="0" err="1">
                          <a:effectLst/>
                        </a:rPr>
                        <a:t>prečišćavanje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vode</a:t>
                      </a:r>
                      <a:r>
                        <a:rPr lang="en-US" sz="1600" u="none" strike="noStrike" dirty="0">
                          <a:effectLst/>
                        </a:rPr>
                        <a:t>, </a:t>
                      </a:r>
                      <a:r>
                        <a:rPr lang="en-US" sz="1600" u="none" strike="noStrike" dirty="0" err="1">
                          <a:effectLst/>
                        </a:rPr>
                        <a:t>obnova</a:t>
                      </a: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</a:rPr>
                        <a:t>ekosistema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6237321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5180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EA68-95E9-C6AD-BA78-59ADEFBB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Primeri primenjenih istraživanja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8D327-D63D-3D98-877C-9173008AD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230" y="145916"/>
            <a:ext cx="8010794" cy="6712084"/>
          </a:xfrm>
        </p:spPr>
        <p:txBody>
          <a:bodyPr>
            <a:normAutofit lnSpcReduction="10000"/>
          </a:bodyPr>
          <a:lstStyle/>
          <a:p>
            <a:r>
              <a:rPr lang="en-US" b="1" dirty="0" err="1"/>
              <a:t>Turizam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brendiranje</a:t>
            </a:r>
            <a:r>
              <a:rPr lang="en-US" b="1" dirty="0"/>
              <a:t> </a:t>
            </a:r>
            <a:r>
              <a:rPr lang="en-US" b="1" dirty="0" err="1"/>
              <a:t>destinacija</a:t>
            </a:r>
            <a:r>
              <a:rPr lang="en-US" dirty="0"/>
              <a:t>: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kulturnih</a:t>
            </a:r>
            <a:r>
              <a:rPr lang="en-US" dirty="0"/>
              <a:t> </a:t>
            </a:r>
            <a:r>
              <a:rPr lang="en-US" dirty="0" err="1"/>
              <a:t>festivala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percepciju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posetu</a:t>
            </a:r>
            <a:r>
              <a:rPr lang="en-US" dirty="0"/>
              <a:t> </a:t>
            </a:r>
            <a:r>
              <a:rPr lang="en-US" dirty="0" err="1"/>
              <a:t>turističkih</a:t>
            </a:r>
            <a:r>
              <a:rPr lang="en-US" dirty="0"/>
              <a:t> </a:t>
            </a:r>
            <a:r>
              <a:rPr lang="en-US" dirty="0" err="1"/>
              <a:t>destinacija</a:t>
            </a:r>
            <a:r>
              <a:rPr lang="en-US" dirty="0"/>
              <a:t>. Na primer,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obuhvatiti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održavanje</a:t>
            </a:r>
            <a:r>
              <a:rPr lang="en-US" dirty="0"/>
              <a:t> </a:t>
            </a:r>
            <a:r>
              <a:rPr lang="en-US" dirty="0" err="1"/>
              <a:t>tradicionalnih</a:t>
            </a:r>
            <a:r>
              <a:rPr lang="en-US" dirty="0"/>
              <a:t> </a:t>
            </a:r>
            <a:r>
              <a:rPr lang="en-US" dirty="0" err="1"/>
              <a:t>festivala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sajmova</a:t>
            </a:r>
            <a:r>
              <a:rPr lang="en-US" dirty="0"/>
              <a:t> </a:t>
            </a:r>
            <a:r>
              <a:rPr lang="en-US" dirty="0" err="1"/>
              <a:t>utiče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imidž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brend</a:t>
            </a:r>
            <a:r>
              <a:rPr lang="en-US" dirty="0"/>
              <a:t> </a:t>
            </a:r>
            <a:r>
              <a:rPr lang="en-US" dirty="0" err="1"/>
              <a:t>destinacije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koliko</a:t>
            </a:r>
            <a:r>
              <a:rPr lang="en-US" dirty="0"/>
              <a:t> </a:t>
            </a:r>
            <a:r>
              <a:rPr lang="en-US" dirty="0" err="1"/>
              <a:t>lokalni</a:t>
            </a:r>
            <a:r>
              <a:rPr lang="en-US" dirty="0"/>
              <a:t> </a:t>
            </a:r>
            <a:r>
              <a:rPr lang="en-US" dirty="0" err="1"/>
              <a:t>turizam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doprineti</a:t>
            </a:r>
            <a:r>
              <a:rPr lang="en-US" dirty="0"/>
              <a:t> </a:t>
            </a:r>
            <a:r>
              <a:rPr lang="en-US" dirty="0" err="1"/>
              <a:t>privlačenju</a:t>
            </a:r>
            <a:r>
              <a:rPr lang="en-US" dirty="0"/>
              <a:t> </a:t>
            </a:r>
            <a:r>
              <a:rPr lang="en-US" dirty="0" err="1"/>
              <a:t>posetilaca</a:t>
            </a:r>
            <a:r>
              <a:rPr lang="en-US" dirty="0"/>
              <a:t>.</a:t>
            </a:r>
          </a:p>
          <a:p>
            <a:r>
              <a:rPr lang="en-US" b="1" dirty="0" err="1"/>
              <a:t>Zdravstvena</a:t>
            </a:r>
            <a:r>
              <a:rPr lang="en-US" b="1" dirty="0"/>
              <a:t> </a:t>
            </a:r>
            <a:r>
              <a:rPr lang="en-US" b="1" dirty="0" err="1"/>
              <a:t>industrija</a:t>
            </a:r>
            <a:r>
              <a:rPr lang="en-US" dirty="0"/>
              <a:t>: </a:t>
            </a:r>
            <a:r>
              <a:rPr lang="en-US" dirty="0" err="1"/>
              <a:t>Primenjeno</a:t>
            </a:r>
            <a:r>
              <a:rPr lang="en-US" dirty="0"/>
              <a:t> </a:t>
            </a:r>
            <a:r>
              <a:rPr lang="en-US" dirty="0" err="1"/>
              <a:t>istraživanje</a:t>
            </a:r>
            <a:r>
              <a:rPr lang="en-US" dirty="0"/>
              <a:t> o </a:t>
            </a:r>
            <a:r>
              <a:rPr lang="en-US" dirty="0" err="1"/>
              <a:t>efektivnosti</a:t>
            </a:r>
            <a:r>
              <a:rPr lang="en-US" dirty="0"/>
              <a:t> </a:t>
            </a:r>
            <a:r>
              <a:rPr lang="en-US" dirty="0" err="1"/>
              <a:t>novih</a:t>
            </a:r>
            <a:r>
              <a:rPr lang="en-US" dirty="0"/>
              <a:t> </a:t>
            </a:r>
            <a:r>
              <a:rPr lang="en-US" dirty="0" err="1"/>
              <a:t>lekova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terapija</a:t>
            </a:r>
            <a:r>
              <a:rPr lang="en-US" dirty="0"/>
              <a:t> u </a:t>
            </a:r>
            <a:r>
              <a:rPr lang="en-US" dirty="0" err="1"/>
              <a:t>lečenju</a:t>
            </a:r>
            <a:r>
              <a:rPr lang="en-US" dirty="0"/>
              <a:t> </a:t>
            </a:r>
            <a:r>
              <a:rPr lang="en-US" dirty="0" err="1"/>
              <a:t>specifičnih</a:t>
            </a:r>
            <a:r>
              <a:rPr lang="en-US" dirty="0"/>
              <a:t> </a:t>
            </a:r>
            <a:r>
              <a:rPr lang="en-US" dirty="0" err="1"/>
              <a:t>bolesti</a:t>
            </a:r>
            <a:r>
              <a:rPr lang="en-US" dirty="0"/>
              <a:t>.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uključivati</a:t>
            </a:r>
            <a:r>
              <a:rPr lang="en-US" dirty="0"/>
              <a:t> </a:t>
            </a:r>
            <a:r>
              <a:rPr lang="en-US" dirty="0" err="1"/>
              <a:t>kliničke</a:t>
            </a:r>
            <a:r>
              <a:rPr lang="en-US" dirty="0"/>
              <a:t> </a:t>
            </a:r>
            <a:r>
              <a:rPr lang="en-US" dirty="0" err="1"/>
              <a:t>studije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proučavaju</a:t>
            </a:r>
            <a:r>
              <a:rPr lang="en-US" dirty="0"/>
              <a:t> </a:t>
            </a:r>
            <a:r>
              <a:rPr lang="en-US" dirty="0" err="1"/>
              <a:t>efikasnost</a:t>
            </a:r>
            <a:r>
              <a:rPr lang="en-US" dirty="0"/>
              <a:t> </a:t>
            </a:r>
            <a:r>
              <a:rPr lang="en-US" dirty="0" err="1"/>
              <a:t>određenih</a:t>
            </a:r>
            <a:r>
              <a:rPr lang="en-US" dirty="0"/>
              <a:t> </a:t>
            </a:r>
            <a:r>
              <a:rPr lang="en-US" dirty="0" err="1"/>
              <a:t>tretmana</a:t>
            </a:r>
            <a:r>
              <a:rPr lang="en-US" dirty="0"/>
              <a:t> u </a:t>
            </a:r>
            <a:r>
              <a:rPr lang="en-US" dirty="0" err="1"/>
              <a:t>realnim</a:t>
            </a:r>
            <a:r>
              <a:rPr lang="en-US" dirty="0"/>
              <a:t> </a:t>
            </a:r>
            <a:r>
              <a:rPr lang="en-US" dirty="0" err="1"/>
              <a:t>uslovima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različiti</a:t>
            </a:r>
            <a:r>
              <a:rPr lang="en-US" dirty="0"/>
              <a:t> </a:t>
            </a:r>
            <a:r>
              <a:rPr lang="en-US" dirty="0" err="1"/>
              <a:t>faktori</a:t>
            </a:r>
            <a:r>
              <a:rPr lang="en-US" dirty="0"/>
              <a:t>,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načina</a:t>
            </a:r>
            <a:r>
              <a:rPr lang="en-US" dirty="0"/>
              <a:t> </a:t>
            </a:r>
            <a:r>
              <a:rPr lang="en-US" dirty="0" err="1"/>
              <a:t>života</a:t>
            </a:r>
            <a:r>
              <a:rPr lang="en-US" dirty="0"/>
              <a:t>,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tretmana</a:t>
            </a:r>
            <a:r>
              <a:rPr lang="en-US" dirty="0"/>
              <a:t>.</a:t>
            </a:r>
          </a:p>
          <a:p>
            <a:r>
              <a:rPr lang="en-US" b="1" dirty="0" err="1"/>
              <a:t>Obrazovanje</a:t>
            </a:r>
            <a:r>
              <a:rPr lang="en-US" dirty="0"/>
              <a:t>: </a:t>
            </a:r>
            <a:r>
              <a:rPr lang="en-US" dirty="0" err="1"/>
              <a:t>Istraživanje</a:t>
            </a:r>
            <a:r>
              <a:rPr lang="en-US" dirty="0"/>
              <a:t> o </a:t>
            </a:r>
            <a:r>
              <a:rPr lang="en-US" dirty="0" err="1"/>
              <a:t>efektivnosti</a:t>
            </a:r>
            <a:r>
              <a:rPr lang="en-US" dirty="0"/>
              <a:t> </a:t>
            </a:r>
            <a:r>
              <a:rPr lang="en-US" dirty="0" err="1"/>
              <a:t>različitih</a:t>
            </a:r>
            <a:r>
              <a:rPr lang="en-US" dirty="0"/>
              <a:t> </a:t>
            </a:r>
            <a:r>
              <a:rPr lang="en-US" dirty="0" err="1"/>
              <a:t>metoda</a:t>
            </a:r>
            <a:r>
              <a:rPr lang="en-US" dirty="0"/>
              <a:t> </a:t>
            </a:r>
            <a:r>
              <a:rPr lang="en-US" dirty="0" err="1"/>
              <a:t>učenja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interaktivne</a:t>
            </a:r>
            <a:r>
              <a:rPr lang="en-US" dirty="0"/>
              <a:t> </a:t>
            </a:r>
            <a:r>
              <a:rPr lang="en-US" dirty="0" err="1"/>
              <a:t>tehnologije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pristupi</a:t>
            </a:r>
            <a:r>
              <a:rPr lang="en-US" dirty="0"/>
              <a:t> </a:t>
            </a:r>
            <a:r>
              <a:rPr lang="en-US" dirty="0" err="1"/>
              <a:t>učenju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daljinu</a:t>
            </a:r>
            <a:r>
              <a:rPr lang="en-US" dirty="0"/>
              <a:t>. Na primer,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može</a:t>
            </a:r>
            <a:r>
              <a:rPr lang="en-US" dirty="0"/>
              <a:t> </a:t>
            </a:r>
            <a:r>
              <a:rPr lang="en-US" dirty="0" err="1"/>
              <a:t>pratiti</a:t>
            </a:r>
            <a:r>
              <a:rPr lang="en-US" dirty="0"/>
              <a:t> </a:t>
            </a:r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učenika</a:t>
            </a:r>
            <a:r>
              <a:rPr lang="en-US" dirty="0"/>
              <a:t> koji </a:t>
            </a:r>
            <a:r>
              <a:rPr lang="en-US" dirty="0" err="1"/>
              <a:t>koriste</a:t>
            </a:r>
            <a:r>
              <a:rPr lang="en-US" dirty="0"/>
              <a:t> </a:t>
            </a:r>
            <a:r>
              <a:rPr lang="en-US" dirty="0" err="1"/>
              <a:t>specifične</a:t>
            </a:r>
            <a:r>
              <a:rPr lang="en-US" dirty="0"/>
              <a:t> </a:t>
            </a:r>
            <a:r>
              <a:rPr lang="en-US" dirty="0" err="1"/>
              <a:t>digitalne</a:t>
            </a:r>
            <a:r>
              <a:rPr lang="en-US" dirty="0"/>
              <a:t> alate u </a:t>
            </a:r>
            <a:r>
              <a:rPr lang="en-US" dirty="0" err="1"/>
              <a:t>poređenju</a:t>
            </a:r>
            <a:r>
              <a:rPr lang="en-US" dirty="0"/>
              <a:t> s </a:t>
            </a:r>
            <a:r>
              <a:rPr lang="en-US" dirty="0" err="1"/>
              <a:t>tradicionalnim</a:t>
            </a:r>
            <a:r>
              <a:rPr lang="en-US" dirty="0"/>
              <a:t> </a:t>
            </a:r>
            <a:r>
              <a:rPr lang="en-US" dirty="0" err="1"/>
              <a:t>metodama</a:t>
            </a:r>
            <a:r>
              <a:rPr lang="en-US" dirty="0"/>
              <a:t> </a:t>
            </a:r>
            <a:r>
              <a:rPr lang="en-US" dirty="0" err="1"/>
              <a:t>nastave</a:t>
            </a:r>
            <a:r>
              <a:rPr lang="en-US" dirty="0"/>
              <a:t>.</a:t>
            </a:r>
          </a:p>
          <a:p>
            <a:r>
              <a:rPr lang="en-US" b="1" dirty="0"/>
              <a:t>Marketing</a:t>
            </a:r>
            <a:r>
              <a:rPr lang="en-US" dirty="0"/>
              <a:t>: </a:t>
            </a:r>
            <a:r>
              <a:rPr lang="en-US" dirty="0" err="1"/>
              <a:t>Primenjeno</a:t>
            </a:r>
            <a:r>
              <a:rPr lang="en-US" dirty="0"/>
              <a:t> </a:t>
            </a:r>
            <a:r>
              <a:rPr lang="en-US" dirty="0" err="1"/>
              <a:t>istraživanje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istražuje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</a:t>
            </a:r>
            <a:r>
              <a:rPr lang="en-US" dirty="0" err="1"/>
              <a:t>određeni</a:t>
            </a:r>
            <a:r>
              <a:rPr lang="en-US" dirty="0"/>
              <a:t> </a:t>
            </a:r>
            <a:r>
              <a:rPr lang="en-US" dirty="0" err="1"/>
              <a:t>kanali</a:t>
            </a:r>
            <a:r>
              <a:rPr lang="en-US" dirty="0"/>
              <a:t> </a:t>
            </a:r>
            <a:r>
              <a:rPr lang="en-US" dirty="0" err="1"/>
              <a:t>komunikacije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društvene</a:t>
            </a:r>
            <a:r>
              <a:rPr lang="en-US" dirty="0"/>
              <a:t> </a:t>
            </a:r>
            <a:r>
              <a:rPr lang="en-US" dirty="0" err="1"/>
              <a:t>mreže</a:t>
            </a:r>
            <a:r>
              <a:rPr lang="en-US" dirty="0"/>
              <a:t>, </a:t>
            </a:r>
            <a:r>
              <a:rPr lang="en-US" dirty="0" err="1"/>
              <a:t>utiču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ponašanje</a:t>
            </a:r>
            <a:r>
              <a:rPr lang="en-US" dirty="0"/>
              <a:t> </a:t>
            </a:r>
            <a:r>
              <a:rPr lang="en-US" dirty="0" err="1"/>
              <a:t>potrošača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odluke</a:t>
            </a:r>
            <a:r>
              <a:rPr lang="en-US" dirty="0"/>
              <a:t> o </a:t>
            </a:r>
            <a:r>
              <a:rPr lang="en-US" dirty="0" err="1"/>
              <a:t>kupovini</a:t>
            </a:r>
            <a:r>
              <a:rPr lang="en-US" dirty="0"/>
              <a:t>. </a:t>
            </a:r>
            <a:r>
              <a:rPr lang="en-US" dirty="0" err="1"/>
              <a:t>Može</a:t>
            </a:r>
            <a:r>
              <a:rPr lang="en-US" dirty="0"/>
              <a:t> se </a:t>
            </a:r>
            <a:r>
              <a:rPr lang="en-US" dirty="0" err="1"/>
              <a:t>istražiti</a:t>
            </a:r>
            <a:r>
              <a:rPr lang="en-US" dirty="0"/>
              <a:t> </a:t>
            </a:r>
            <a:r>
              <a:rPr lang="en-US" dirty="0" err="1"/>
              <a:t>uticaj</a:t>
            </a:r>
            <a:r>
              <a:rPr lang="en-US" dirty="0"/>
              <a:t> </a:t>
            </a:r>
            <a:r>
              <a:rPr lang="en-US" dirty="0" err="1"/>
              <a:t>reklamnih</a:t>
            </a:r>
            <a:r>
              <a:rPr lang="en-US" dirty="0"/>
              <a:t> </a:t>
            </a:r>
            <a:r>
              <a:rPr lang="en-US" dirty="0" err="1"/>
              <a:t>kampanja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online </a:t>
            </a:r>
            <a:r>
              <a:rPr lang="en-US" dirty="0" err="1"/>
              <a:t>platformama</a:t>
            </a:r>
            <a:r>
              <a:rPr lang="en-US" dirty="0"/>
              <a:t> u </a:t>
            </a:r>
            <a:r>
              <a:rPr lang="en-US" dirty="0" err="1"/>
              <a:t>odnosu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tradicionalne</a:t>
            </a:r>
            <a:r>
              <a:rPr lang="en-US" dirty="0"/>
              <a:t> </a:t>
            </a:r>
            <a:r>
              <a:rPr lang="en-US" dirty="0" err="1"/>
              <a:t>kanale</a:t>
            </a:r>
            <a:r>
              <a:rPr lang="en-US" dirty="0"/>
              <a:t>, </a:t>
            </a:r>
            <a:r>
              <a:rPr lang="en-US" dirty="0" err="1"/>
              <a:t>poput</a:t>
            </a:r>
            <a:r>
              <a:rPr lang="en-US" dirty="0"/>
              <a:t> </a:t>
            </a:r>
            <a:r>
              <a:rPr lang="en-US" dirty="0" err="1"/>
              <a:t>televizije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štampe</a:t>
            </a:r>
            <a:r>
              <a:rPr lang="en-US" dirty="0"/>
              <a:t>.</a:t>
            </a:r>
          </a:p>
          <a:p>
            <a:r>
              <a:rPr lang="en-US" b="1" dirty="0" err="1"/>
              <a:t>Ekonomija</a:t>
            </a:r>
            <a:r>
              <a:rPr lang="en-US" dirty="0"/>
              <a:t>: Analiza </a:t>
            </a:r>
            <a:r>
              <a:rPr lang="en-US" dirty="0" err="1"/>
              <a:t>uticaja</a:t>
            </a:r>
            <a:r>
              <a:rPr lang="en-US" dirty="0"/>
              <a:t> </a:t>
            </a:r>
            <a:r>
              <a:rPr lang="en-US" dirty="0" err="1"/>
              <a:t>politika</a:t>
            </a:r>
            <a:r>
              <a:rPr lang="en-US" dirty="0"/>
              <a:t> </a:t>
            </a:r>
            <a:r>
              <a:rPr lang="en-US" dirty="0" err="1"/>
              <a:t>subvencionisanja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povećanje</a:t>
            </a:r>
            <a:r>
              <a:rPr lang="en-US" dirty="0"/>
              <a:t> </a:t>
            </a:r>
            <a:r>
              <a:rPr lang="en-US" dirty="0" err="1"/>
              <a:t>poljoprivredne</a:t>
            </a:r>
            <a:r>
              <a:rPr lang="en-US" dirty="0"/>
              <a:t> </a:t>
            </a:r>
            <a:r>
              <a:rPr lang="en-US" dirty="0" err="1"/>
              <a:t>proizvodnje</a:t>
            </a:r>
            <a:r>
              <a:rPr lang="en-US" dirty="0"/>
              <a:t> u </a:t>
            </a:r>
            <a:r>
              <a:rPr lang="en-US" dirty="0" err="1"/>
              <a:t>određenom</a:t>
            </a:r>
            <a:r>
              <a:rPr lang="en-US" dirty="0"/>
              <a:t> </a:t>
            </a:r>
            <a:r>
              <a:rPr lang="en-US" dirty="0" err="1"/>
              <a:t>regionu</a:t>
            </a:r>
            <a:r>
              <a:rPr lang="en-US" dirty="0"/>
              <a:t>. Ovo </a:t>
            </a:r>
            <a:r>
              <a:rPr lang="en-US" dirty="0" err="1"/>
              <a:t>istraživanje</a:t>
            </a:r>
            <a:r>
              <a:rPr lang="en-US" dirty="0"/>
              <a:t> bi </a:t>
            </a:r>
            <a:r>
              <a:rPr lang="en-US" dirty="0" err="1"/>
              <a:t>moglo</a:t>
            </a:r>
            <a:r>
              <a:rPr lang="en-US" dirty="0"/>
              <a:t> </a:t>
            </a:r>
            <a:r>
              <a:rPr lang="en-US" dirty="0" err="1"/>
              <a:t>ispitati</a:t>
            </a:r>
            <a:r>
              <a:rPr lang="en-US" dirty="0"/>
              <a:t> da li mere </a:t>
            </a:r>
            <a:r>
              <a:rPr lang="en-US" dirty="0" err="1"/>
              <a:t>podrške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vlada</a:t>
            </a:r>
            <a:r>
              <a:rPr lang="en-US" dirty="0"/>
              <a:t> </a:t>
            </a:r>
            <a:r>
              <a:rPr lang="en-US" dirty="0" err="1"/>
              <a:t>pruža</a:t>
            </a:r>
            <a:r>
              <a:rPr lang="en-US" dirty="0"/>
              <a:t> </a:t>
            </a:r>
            <a:r>
              <a:rPr lang="en-US" dirty="0" err="1"/>
              <a:t>poljoprivrednicima</a:t>
            </a:r>
            <a:r>
              <a:rPr lang="en-US" dirty="0"/>
              <a:t> </a:t>
            </a:r>
            <a:r>
              <a:rPr lang="en-US" dirty="0" err="1"/>
              <a:t>dovode</a:t>
            </a:r>
            <a:r>
              <a:rPr lang="en-US" dirty="0"/>
              <a:t> do rasta </a:t>
            </a:r>
            <a:r>
              <a:rPr lang="en-US" dirty="0" err="1"/>
              <a:t>proizvodnje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kako</a:t>
            </a:r>
            <a:r>
              <a:rPr lang="en-US" dirty="0"/>
              <a:t> se to </a:t>
            </a:r>
            <a:r>
              <a:rPr lang="en-US" dirty="0" err="1"/>
              <a:t>odražava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ekonomiju</a:t>
            </a:r>
            <a:r>
              <a:rPr lang="en-US" dirty="0"/>
              <a:t> </a:t>
            </a:r>
            <a:r>
              <a:rPr lang="en-US" dirty="0" err="1"/>
              <a:t>lokalne</a:t>
            </a:r>
            <a:r>
              <a:rPr lang="en-US" dirty="0"/>
              <a:t> </a:t>
            </a:r>
            <a:r>
              <a:rPr lang="en-US" dirty="0" err="1"/>
              <a:t>zajednice</a:t>
            </a:r>
            <a:r>
              <a:rPr lang="en-US" dirty="0"/>
              <a:t>.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210210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4454C-BD31-303B-DE34-5F6B714B8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Nedostatci primenjenih istraživanja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B9CFD-8863-D201-A658-B6232CDB3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7327" y="779833"/>
            <a:ext cx="7855151" cy="5368048"/>
          </a:xfrm>
        </p:spPr>
        <p:txBody>
          <a:bodyPr>
            <a:normAutofit/>
          </a:bodyPr>
          <a:lstStyle/>
          <a:p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generalizacija</a:t>
            </a:r>
            <a:endParaRPr lang="sr-Latn-RS" dirty="0"/>
          </a:p>
          <a:p>
            <a:r>
              <a:rPr lang="en-US" dirty="0" err="1"/>
              <a:t>Subjektivnost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pristrasnost</a:t>
            </a:r>
            <a:endParaRPr lang="sr-Latn-RS" dirty="0"/>
          </a:p>
          <a:p>
            <a:r>
              <a:rPr lang="sr-Latn-RS" dirty="0"/>
              <a:t>O</a:t>
            </a:r>
            <a:r>
              <a:rPr lang="en-US" dirty="0" err="1"/>
              <a:t>graničena</a:t>
            </a:r>
            <a:r>
              <a:rPr lang="en-US" dirty="0"/>
              <a:t> </a:t>
            </a:r>
            <a:r>
              <a:rPr lang="en-US" dirty="0" err="1"/>
              <a:t>kontrola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</a:t>
            </a:r>
            <a:r>
              <a:rPr lang="en-US" dirty="0" err="1"/>
              <a:t>varijablama</a:t>
            </a:r>
            <a:endParaRPr lang="sr-Latn-RS" dirty="0"/>
          </a:p>
          <a:p>
            <a:r>
              <a:rPr lang="en-US" dirty="0" err="1"/>
              <a:t>Visoki</a:t>
            </a:r>
            <a:r>
              <a:rPr lang="en-US" dirty="0"/>
              <a:t> </a:t>
            </a:r>
            <a:r>
              <a:rPr lang="en-US" dirty="0" err="1"/>
              <a:t>troškovi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vreme</a:t>
            </a:r>
            <a:endParaRPr lang="sr-Latn-RS" dirty="0"/>
          </a:p>
          <a:p>
            <a:r>
              <a:rPr lang="en-US" dirty="0" err="1"/>
              <a:t>Etnička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pravna</a:t>
            </a:r>
            <a:r>
              <a:rPr lang="en-US" dirty="0"/>
              <a:t> </a:t>
            </a:r>
            <a:r>
              <a:rPr lang="en-US" dirty="0" err="1"/>
              <a:t>ograničenja</a:t>
            </a:r>
            <a:endParaRPr lang="sr-Latn-RS" dirty="0"/>
          </a:p>
          <a:p>
            <a:r>
              <a:rPr lang="en-US" dirty="0" err="1"/>
              <a:t>Kompleksnost</a:t>
            </a:r>
            <a:r>
              <a:rPr lang="en-US" dirty="0"/>
              <a:t> </a:t>
            </a:r>
            <a:r>
              <a:rPr lang="en-US" dirty="0" err="1"/>
              <a:t>merenja</a:t>
            </a:r>
            <a:r>
              <a:rPr lang="en-US" dirty="0"/>
              <a:t> </a:t>
            </a:r>
            <a:r>
              <a:rPr lang="en-US" dirty="0" err="1"/>
              <a:t>efekata</a:t>
            </a:r>
            <a:endParaRPr lang="sr-Latn-RS" dirty="0"/>
          </a:p>
          <a:p>
            <a:r>
              <a:rPr lang="en-US" dirty="0" err="1"/>
              <a:t>Promenljivost</a:t>
            </a:r>
            <a:r>
              <a:rPr lang="en-US" dirty="0"/>
              <a:t> </a:t>
            </a:r>
            <a:r>
              <a:rPr lang="en-US" dirty="0" err="1"/>
              <a:t>okruženja</a:t>
            </a:r>
            <a:endParaRPr lang="sr-Latn-RS" dirty="0"/>
          </a:p>
          <a:p>
            <a:r>
              <a:rPr lang="en-US" dirty="0" err="1"/>
              <a:t>Ograničena</a:t>
            </a:r>
            <a:r>
              <a:rPr lang="en-US" dirty="0"/>
              <a:t> </a:t>
            </a:r>
            <a:r>
              <a:rPr lang="en-US" dirty="0" err="1"/>
              <a:t>dostupnost</a:t>
            </a:r>
            <a:r>
              <a:rPr lang="en-US" dirty="0"/>
              <a:t> </a:t>
            </a:r>
            <a:r>
              <a:rPr lang="en-US" dirty="0" err="1"/>
              <a:t>podataka</a:t>
            </a:r>
            <a:endParaRPr lang="en-US" dirty="0"/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1101240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9E29-EBF4-6812-151E-C63BAF4B2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Karakteristike naučnog rada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51CA82-248D-6D19-A5B5-0A11C5C717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Suština naučnoistraživačkog rada</a:t>
            </a:r>
          </a:p>
          <a:p>
            <a:r>
              <a:rPr lang="sr-Latn-RS" b="1" dirty="0"/>
              <a:t>To work, to finish, to publish (Radi, završi, objavi)</a:t>
            </a:r>
          </a:p>
          <a:p>
            <a:r>
              <a:rPr lang="sr-Latn-RS" dirty="0"/>
              <a:t>Engleski fizičar Majki Faradej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5316249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EFED-3A3C-F8E5-ECC7-1646033B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Karakteristike istraživača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F9A46-F58D-E74D-5620-13DA15113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Inteligencija, moć zapažanja, sposobnost analize i sinteze, volja, istrajnost, kreativnost, intuicija, marljivost, tačnost, inicijativnost, kritičnost i samokritičnost, želja za saradnjom, umešnost, sistematičnost itd.</a:t>
            </a:r>
          </a:p>
          <a:p>
            <a:r>
              <a:rPr lang="sr-Latn-RS" dirty="0"/>
              <a:t>Naučni radnici u najvećem slučaju nisu geniji</a:t>
            </a:r>
          </a:p>
          <a:p>
            <a:r>
              <a:rPr lang="sr-Latn-RS" dirty="0"/>
              <a:t>U uspehu sposobnosti učetvuju sa 10%, a rad sa 90%.</a:t>
            </a:r>
          </a:p>
          <a:p>
            <a:r>
              <a:rPr lang="sr-Latn-RS" dirty="0"/>
              <a:t>Istraživanje -&gt; može biti zadovoljsto ili razočaranje za pojedinca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497310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F4B20-1D6A-6C82-6A7E-AD8F3BD2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Tok naučnog rada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11F3-FB07-79AB-F57D-C8C087D63A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9506" y="739303"/>
            <a:ext cx="7913517" cy="5330758"/>
          </a:xfrm>
        </p:spPr>
        <p:txBody>
          <a:bodyPr>
            <a:normAutofit/>
          </a:bodyPr>
          <a:lstStyle/>
          <a:p>
            <a:r>
              <a:rPr lang="sr-Latn-RS" dirty="0"/>
              <a:t>Definisanje problema i ciljeva istraživanja</a:t>
            </a:r>
          </a:p>
          <a:p>
            <a:r>
              <a:rPr lang="sr-Latn-RS" dirty="0"/>
              <a:t>Skupljanje i analiziranje podataka postojećih podataka</a:t>
            </a:r>
          </a:p>
          <a:p>
            <a:r>
              <a:rPr lang="sr-Latn-RS" dirty="0"/>
              <a:t>Razvijanje hipoteza</a:t>
            </a:r>
          </a:p>
          <a:p>
            <a:r>
              <a:rPr lang="sr-Latn-RS" dirty="0"/>
              <a:t>Pregled literature</a:t>
            </a:r>
          </a:p>
          <a:p>
            <a:r>
              <a:rPr lang="sr-Latn-RS" dirty="0"/>
              <a:t>Odabir metoda istraživanja</a:t>
            </a:r>
          </a:p>
          <a:p>
            <a:r>
              <a:rPr lang="sr-Latn-RS" dirty="0"/>
              <a:t>Odabir tehnika ispitivanja</a:t>
            </a:r>
          </a:p>
          <a:p>
            <a:r>
              <a:rPr lang="sr-Latn-RS" dirty="0"/>
              <a:t>Obrada dobijenih podataka</a:t>
            </a:r>
          </a:p>
          <a:p>
            <a:r>
              <a:rPr lang="sr-Latn-RS" dirty="0"/>
              <a:t>Upoređivanje rezultata sa prethodnim studijama</a:t>
            </a:r>
          </a:p>
          <a:p>
            <a:r>
              <a:rPr lang="sr-Latn-RS" dirty="0"/>
              <a:t>Donošenje opštih zaključaka, rešenja i preporuka</a:t>
            </a:r>
          </a:p>
          <a:p>
            <a:r>
              <a:rPr lang="sr-Latn-RS" dirty="0"/>
              <a:t>Pisanje izveštaja – stručnog ili naučnog rada</a:t>
            </a:r>
          </a:p>
          <a:p>
            <a:r>
              <a:rPr lang="sr-Latn-RS" dirty="0"/>
              <a:t>Razmena informacija, publikovanje...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30052379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E947-5217-7536-8887-8423B6741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Povezivanje istraživača putem akademskih mreža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10812B-C5E5-C59B-AED8-10838DAC0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Researchgate</a:t>
            </a:r>
          </a:p>
          <a:p>
            <a:r>
              <a:rPr lang="sr-Latn-RS" dirty="0"/>
              <a:t>ORCID</a:t>
            </a:r>
          </a:p>
          <a:p>
            <a:r>
              <a:rPr lang="sr-Latn-RS" dirty="0"/>
              <a:t>Publons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42148951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32BB6-4A11-27F3-887E-CC8FC19AF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Razmena naučnih rezultata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459E04-DED0-DE28-D0A7-CB291471DE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Publikovanje članaka u časopisima sa recenzijom</a:t>
            </a:r>
          </a:p>
          <a:p>
            <a:r>
              <a:rPr lang="sr-Latn-RS" dirty="0"/>
              <a:t>Naučni skupovi, radionice, paneli</a:t>
            </a:r>
          </a:p>
          <a:p>
            <a:r>
              <a:rPr lang="sr-Latn-RS" dirty="0"/>
              <a:t>Citati – višestruka uloga</a:t>
            </a:r>
          </a:p>
          <a:p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2856677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2ECE-2E26-D8E9-E3C3-0E0DE6613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Naučno delo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4CE8F-CB21-EC13-62FE-298E8EE66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Latn-RS" dirty="0"/>
              <a:t>Naučno delo je rezultat naučnoistraživačkog rada. </a:t>
            </a:r>
          </a:p>
          <a:p>
            <a:r>
              <a:rPr lang="sr-Latn-RS" dirty="0"/>
              <a:t>Naučni članak, naučna monografija, naučna knjiga itd. </a:t>
            </a:r>
            <a:endParaRPr lang="sr-Cyrl-RS" dirty="0"/>
          </a:p>
        </p:txBody>
      </p:sp>
    </p:spTree>
    <p:extLst>
      <p:ext uri="{BB962C8B-B14F-4D97-AF65-F5344CB8AC3E}">
        <p14:creationId xmlns:p14="http://schemas.microsoft.com/office/powerpoint/2010/main" val="11026599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D870A-6ACC-8079-1AD8-05460630D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Naučne publikacije </a:t>
            </a:r>
            <a:endParaRPr lang="sr-Cyrl-R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8CE79BC-3C73-18A1-BDF5-9BB86D4284E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1228563"/>
              </p:ext>
            </p:extLst>
          </p:nvPr>
        </p:nvGraphicFramePr>
        <p:xfrm>
          <a:off x="3647872" y="204282"/>
          <a:ext cx="8448540" cy="6429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4946">
                  <a:extLst>
                    <a:ext uri="{9D8B030D-6E8A-4147-A177-3AD203B41FA5}">
                      <a16:colId xmlns:a16="http://schemas.microsoft.com/office/drawing/2014/main" val="3886001731"/>
                    </a:ext>
                  </a:extLst>
                </a:gridCol>
                <a:gridCol w="6443594">
                  <a:extLst>
                    <a:ext uri="{9D8B030D-6E8A-4147-A177-3AD203B41FA5}">
                      <a16:colId xmlns:a16="http://schemas.microsoft.com/office/drawing/2014/main" val="2869274105"/>
                    </a:ext>
                  </a:extLst>
                </a:gridCol>
              </a:tblGrid>
              <a:tr h="420223">
                <a:tc>
                  <a:txBody>
                    <a:bodyPr/>
                    <a:lstStyle/>
                    <a:p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65191"/>
                  </a:ext>
                </a:extLst>
              </a:tr>
              <a:tr h="1657864">
                <a:tc>
                  <a:txBody>
                    <a:bodyPr/>
                    <a:lstStyle/>
                    <a:p>
                      <a:r>
                        <a:rPr lang="en-US" dirty="0" err="1"/>
                        <a:t>Primarne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publikacije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Primarne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publikacije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sadrže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originalne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rezultate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istraživanja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pružaju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direktan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uvid</a:t>
                      </a:r>
                      <a:r>
                        <a:rPr lang="en-US" dirty="0"/>
                        <a:t> u novo </a:t>
                      </a:r>
                      <a:r>
                        <a:rPr lang="en-US" dirty="0" err="1"/>
                        <a:t>otkriveno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znanje</a:t>
                      </a:r>
                      <a:r>
                        <a:rPr lang="en-US" dirty="0"/>
                        <a:t>. Ove </a:t>
                      </a:r>
                      <a:r>
                        <a:rPr lang="en-US" dirty="0" err="1"/>
                        <a:t>publikacije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osnovni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izvori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informacija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jer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autori</a:t>
                      </a:r>
                      <a:r>
                        <a:rPr lang="en-US" dirty="0"/>
                        <a:t> u </a:t>
                      </a:r>
                      <a:r>
                        <a:rPr lang="en-US" dirty="0" err="1"/>
                        <a:t>njima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prvi</a:t>
                      </a:r>
                      <a:r>
                        <a:rPr lang="en-US" dirty="0"/>
                        <a:t> put </a:t>
                      </a:r>
                      <a:r>
                        <a:rPr lang="en-US" dirty="0" err="1"/>
                        <a:t>predstavljaju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svoje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nalaze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ili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teorije</a:t>
                      </a:r>
                      <a:r>
                        <a:rPr lang="en-US" dirty="0"/>
                        <a:t>.</a:t>
                      </a:r>
                      <a:r>
                        <a:rPr lang="sr-Latn-RS" dirty="0"/>
                        <a:t> Ovde ubrajamo monografije, časopise, naučne izveštaje, magistarske i doktorske radove...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54226"/>
                  </a:ext>
                </a:extLst>
              </a:tr>
              <a:tr h="1968714">
                <a:tc>
                  <a:txBody>
                    <a:bodyPr/>
                    <a:lstStyle/>
                    <a:p>
                      <a:r>
                        <a:rPr lang="en-US" dirty="0" err="1"/>
                        <a:t>Sekundarne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publikacije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Sekundarne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publikacije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obuhvataju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radove</a:t>
                      </a:r>
                      <a:r>
                        <a:rPr lang="en-US" dirty="0"/>
                        <a:t> koji </a:t>
                      </a:r>
                      <a:r>
                        <a:rPr lang="en-US" dirty="0" err="1"/>
                        <a:t>analiziraju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interpretiraju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ili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sažimaju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informacije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iz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primarnih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izvora</a:t>
                      </a:r>
                      <a:r>
                        <a:rPr lang="en-US" dirty="0"/>
                        <a:t>. One </a:t>
                      </a:r>
                      <a:r>
                        <a:rPr lang="en-US" dirty="0" err="1"/>
                        <a:t>služe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pregledi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ili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sinteze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već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objavljenih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istraživanja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pomažu</a:t>
                      </a:r>
                      <a:r>
                        <a:rPr lang="en-US" dirty="0"/>
                        <a:t> u </a:t>
                      </a:r>
                      <a:r>
                        <a:rPr lang="en-US" dirty="0" err="1"/>
                        <a:t>povezivanju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različitih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studija</a:t>
                      </a:r>
                      <a:r>
                        <a:rPr lang="en-US" dirty="0"/>
                        <a:t>.</a:t>
                      </a:r>
                      <a:r>
                        <a:rPr lang="sr-Latn-RS" dirty="0"/>
                        <a:t> Ovde ubrajamo bibliografije, referentni časopisi, indeksi, bibliotečki katalozi, enciklopedije, rečnici, pregledi... 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737854"/>
                  </a:ext>
                </a:extLst>
              </a:tr>
              <a:tr h="1347015">
                <a:tc>
                  <a:txBody>
                    <a:bodyPr/>
                    <a:lstStyle/>
                    <a:p>
                      <a:r>
                        <a:rPr lang="en-US" dirty="0" err="1"/>
                        <a:t>Tercijarne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publikacije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Tercijarne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publikacije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sadrže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informacije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iz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primarnih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sekundarnih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izvora</a:t>
                      </a:r>
                      <a:r>
                        <a:rPr lang="en-US" dirty="0"/>
                        <a:t>, </a:t>
                      </a:r>
                      <a:r>
                        <a:rPr lang="en-US" dirty="0" err="1"/>
                        <a:t>ali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oblikovane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tako</a:t>
                      </a:r>
                      <a:r>
                        <a:rPr lang="en-US" dirty="0"/>
                        <a:t> da </a:t>
                      </a:r>
                      <a:r>
                        <a:rPr lang="en-US" dirty="0" err="1"/>
                        <a:t>služe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kao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referentni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ili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opšti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pregledni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izvori</a:t>
                      </a:r>
                      <a:r>
                        <a:rPr lang="en-US" dirty="0"/>
                        <a:t>. One </a:t>
                      </a:r>
                      <a:r>
                        <a:rPr lang="en-US" dirty="0" err="1"/>
                        <a:t>su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često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pisane</a:t>
                      </a:r>
                      <a:r>
                        <a:rPr lang="en-US" dirty="0"/>
                        <a:t> za </a:t>
                      </a:r>
                      <a:r>
                        <a:rPr lang="en-US" dirty="0" err="1"/>
                        <a:t>širu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javnost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ili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istraživače</a:t>
                      </a:r>
                      <a:r>
                        <a:rPr lang="en-US" dirty="0"/>
                        <a:t> koji </a:t>
                      </a:r>
                      <a:r>
                        <a:rPr lang="en-US" dirty="0" err="1"/>
                        <a:t>traže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uvod</a:t>
                      </a:r>
                      <a:r>
                        <a:rPr lang="en-US" dirty="0"/>
                        <a:t> u </a:t>
                      </a:r>
                      <a:r>
                        <a:rPr lang="en-US" dirty="0" err="1"/>
                        <a:t>određenu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temu</a:t>
                      </a:r>
                      <a:r>
                        <a:rPr lang="en-US" dirty="0"/>
                        <a:t>.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353702"/>
                  </a:ext>
                </a:extLst>
              </a:tr>
              <a:tr h="1036166">
                <a:tc>
                  <a:txBody>
                    <a:bodyPr/>
                    <a:lstStyle/>
                    <a:p>
                      <a:r>
                        <a:rPr lang="sr-Latn-RS" dirty="0"/>
                        <a:t>Periodične publikacije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Izlaze z određenim razmacima. Časopisi, novine, almanasi, zbornici, godišnjaci, periodične statistile, publikacije naučnih i stručnih tela i slično. 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615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050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D277-1DDB-9646-8BD4-EE151C3B0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Vrste naučnih članaka</a:t>
            </a:r>
            <a:endParaRPr lang="sr-Cyrl-R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3CF1B3-1B21-5BD6-7A2F-486D308CE1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5416196"/>
              </p:ext>
            </p:extLst>
          </p:nvPr>
        </p:nvGraphicFramePr>
        <p:xfrm>
          <a:off x="3868738" y="863600"/>
          <a:ext cx="7315200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8044">
                  <a:extLst>
                    <a:ext uri="{9D8B030D-6E8A-4147-A177-3AD203B41FA5}">
                      <a16:colId xmlns:a16="http://schemas.microsoft.com/office/drawing/2014/main" val="2894164026"/>
                    </a:ext>
                  </a:extLst>
                </a:gridCol>
                <a:gridCol w="5437156">
                  <a:extLst>
                    <a:ext uri="{9D8B030D-6E8A-4147-A177-3AD203B41FA5}">
                      <a16:colId xmlns:a16="http://schemas.microsoft.com/office/drawing/2014/main" val="491691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endParaRPr lang="sr-Cyrl-RS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413220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Originalni naučni članak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Prvo objavljivanje originalnih rezultata naučnog istraživanja u publikaciji koja je lako dostupna međunarodnoj naučnoj javnosti. Naučni članak je napisan tako da se istraživanja mogu ponoviti i zaključci proveriti. 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112503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Prethodno saopštenje 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Kratko obaveštenje o rezultatu koji je postignut, bez navođenja postupaka kako je do toga došlo, tako da nije moguće sprovesti ponavljanje razultata. 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239581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Pregledni članak 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Donosi prikaz rezultata u vezi sa određenom problematikom, temopm ili eksperimentalnom tehnikom. Cilj preglednog članka je da sumira, analizira ili sintetiše podatke koji su već publikovani. 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416350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Konferencijska saopštenja</a:t>
                      </a:r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Ne ubrajaju se u naučne članke, sem ukoliko se ne publikuju u zborniku radova ili naučnom časopisu.</a:t>
                      </a:r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2059181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sr-Cyrl-RS" dirty="0"/>
                    </a:p>
                  </a:txBody>
                  <a:tcPr marL="66765" marR="66765"/>
                </a:tc>
                <a:tc>
                  <a:txBody>
                    <a:bodyPr/>
                    <a:lstStyle/>
                    <a:p>
                      <a:endParaRPr lang="sr-Cyrl-RS" dirty="0"/>
                    </a:p>
                  </a:txBody>
                  <a:tcPr marL="66765" marR="66765"/>
                </a:tc>
                <a:extLst>
                  <a:ext uri="{0D108BD9-81ED-4DB2-BD59-A6C34878D82A}">
                    <a16:rowId xmlns:a16="http://schemas.microsoft.com/office/drawing/2014/main" val="30370388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89287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FC49E-7254-8BE4-2EAA-B261A39C4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Stučni rad i stručni članak</a:t>
            </a:r>
            <a:endParaRPr lang="sr-Cyrl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B00D8-CCF7-4D20-F53C-6563BBA9A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1413" y="573899"/>
            <a:ext cx="8258480" cy="3124201"/>
          </a:xfrm>
        </p:spPr>
        <p:txBody>
          <a:bodyPr/>
          <a:lstStyle/>
          <a:p>
            <a:r>
              <a:rPr lang="sr-Latn-RS" dirty="0"/>
              <a:t>Nema oštrih granica između naučnoistraživačkog i stručnog rada.</a:t>
            </a:r>
          </a:p>
          <a:p>
            <a:r>
              <a:rPr lang="sr-Latn-RS" dirty="0"/>
              <a:t>Stručni rad ne sadrži nova, originalna naučna saznanja, naučne rezultate, teorije, nego se u njima obrađuje već poznato i opisano. </a:t>
            </a:r>
          </a:p>
          <a:p>
            <a:r>
              <a:rPr lang="sr-Latn-RS" dirty="0"/>
              <a:t>Stručni rad – master strukovni rad, stručni članak, prikaz itd. </a:t>
            </a:r>
          </a:p>
          <a:p>
            <a:r>
              <a:rPr lang="sr-Latn-RS" dirty="0"/>
              <a:t>Može da sadrži elemente naučnog dela </a:t>
            </a:r>
            <a:endParaRPr lang="sr-Cyrl-R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ABE484C-8116-54C3-6147-288F41C23A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928153"/>
              </p:ext>
            </p:extLst>
          </p:nvPr>
        </p:nvGraphicFramePr>
        <p:xfrm>
          <a:off x="3586653" y="4056253"/>
          <a:ext cx="812800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05588548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559351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Osobine naučnositraživačkog rada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Osobine stručnog rada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17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Dolazi se do novih saznanja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Ne sadrži nova naučna saznanja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64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Ima neistraženi problem za rešavanje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Nema neistraženi problem za rešavanje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70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r-Latn-RS" dirty="0"/>
                        <a:t>Osnovni zadatak je nalaženje rešenja problema</a:t>
                      </a:r>
                      <a:endParaRPr lang="sr-Cyrl-R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r-Latn-RS" dirty="0"/>
                        <a:t>Osnovni zadatak je prikupljanje i interpretacija već poznatih naučnih činjenica. </a:t>
                      </a:r>
                      <a:endParaRPr lang="sr-Cyrl-R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2384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422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47304BF-F4F3-0551-EB11-9EAB73F34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Hvala na pažnji!</a:t>
            </a:r>
            <a:endParaRPr lang="sr-Cyrl-R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92BCD1-1A46-B0A5-C14A-86B5F5B665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r-Latn-RS" sz="5400" dirty="0"/>
              <a:t>Hvala na pažnji!</a:t>
            </a:r>
            <a:endParaRPr lang="sr-Cyrl-RS" sz="5400" dirty="0"/>
          </a:p>
        </p:txBody>
      </p:sp>
    </p:spTree>
    <p:extLst>
      <p:ext uri="{BB962C8B-B14F-4D97-AF65-F5344CB8AC3E}">
        <p14:creationId xmlns:p14="http://schemas.microsoft.com/office/powerpoint/2010/main" val="4104863934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156</TotalTime>
  <Words>2357</Words>
  <Application>Microsoft Office PowerPoint</Application>
  <PresentationFormat>Widescreen</PresentationFormat>
  <Paragraphs>224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Calibri</vt:lpstr>
      <vt:lpstr>Corbel</vt:lpstr>
      <vt:lpstr>Wingdings 2</vt:lpstr>
      <vt:lpstr>Frame</vt:lpstr>
      <vt:lpstr>Osnove primenjenih istraživanja</vt:lpstr>
      <vt:lpstr>Zašto osnove primenjenih istaživanja?</vt:lpstr>
      <vt:lpstr>Zašto osnove primenjenih istaživanja?</vt:lpstr>
      <vt:lpstr>Način polaganja ispita</vt:lpstr>
      <vt:lpstr>Šta je nauka?</vt:lpstr>
      <vt:lpstr>Šta je nauka?</vt:lpstr>
      <vt:lpstr>Zakon o naučnoistraživačkoj delatnosti Republike Srbije definiše naučnu delatnost na sledeći način</vt:lpstr>
      <vt:lpstr>Odnos nauke i istraživanja</vt:lpstr>
      <vt:lpstr>Načela naučnoistraživačke delatnosti</vt:lpstr>
      <vt:lpstr>Ciljevi naučnoistraživačke delatnosti</vt:lpstr>
      <vt:lpstr>Naučne slobode</vt:lpstr>
      <vt:lpstr>Važnost i karakter nauke</vt:lpstr>
      <vt:lpstr>Vrste istraživanja</vt:lpstr>
      <vt:lpstr>Druge glasifikacije istraživanja</vt:lpstr>
      <vt:lpstr>Primenjena istraživanja</vt:lpstr>
      <vt:lpstr>Razlike između primenjenih i fundamentalnih istraživanja</vt:lpstr>
      <vt:lpstr>Primeri primenjenih istraživanja</vt:lpstr>
      <vt:lpstr>Nedostatci primenjenih istraživanja</vt:lpstr>
      <vt:lpstr>Karakteristike naučnog rada</vt:lpstr>
      <vt:lpstr>Karakteristike istraživača</vt:lpstr>
      <vt:lpstr>Tok naučnog rada</vt:lpstr>
      <vt:lpstr>Povezivanje istraživača putem akademskih mreža</vt:lpstr>
      <vt:lpstr>Razmena naučnih rezultata</vt:lpstr>
      <vt:lpstr>Naučno delo</vt:lpstr>
      <vt:lpstr>Naučne publikacije </vt:lpstr>
      <vt:lpstr>Vrste naučnih članaka</vt:lpstr>
      <vt:lpstr>Stučni rad i stručni članak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</dc:creator>
  <cp:lastModifiedBy>Admin</cp:lastModifiedBy>
  <cp:revision>12</cp:revision>
  <dcterms:created xsi:type="dcterms:W3CDTF">2024-11-08T19:37:14Z</dcterms:created>
  <dcterms:modified xsi:type="dcterms:W3CDTF">2024-11-28T06:32:36Z</dcterms:modified>
</cp:coreProperties>
</file>