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3"/>
  </p:notesMasterIdLst>
  <p:sldIdLst>
    <p:sldId id="256" r:id="rId2"/>
    <p:sldId id="261" r:id="rId3"/>
    <p:sldId id="270" r:id="rId4"/>
    <p:sldId id="271" r:id="rId5"/>
    <p:sldId id="272" r:id="rId6"/>
    <p:sldId id="269" r:id="rId7"/>
    <p:sldId id="273" r:id="rId8"/>
    <p:sldId id="274" r:id="rId9"/>
    <p:sldId id="275" r:id="rId10"/>
    <p:sldId id="276" r:id="rId11"/>
    <p:sldId id="260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ABAD"/>
    <a:srgbClr val="F2A4B1"/>
    <a:srgbClr val="9EFF29"/>
    <a:srgbClr val="D8AD8C"/>
    <a:srgbClr val="FF856D"/>
    <a:srgbClr val="FF2549"/>
    <a:srgbClr val="003635"/>
    <a:srgbClr val="005856"/>
    <a:srgbClr val="007033"/>
    <a:srgbClr val="5EEC3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088" autoAdjust="0"/>
    <p:restoredTop sz="94660"/>
  </p:normalViewPr>
  <p:slideViewPr>
    <p:cSldViewPr snapToGrid="0">
      <p:cViewPr>
        <p:scale>
          <a:sx n="75" d="100"/>
          <a:sy n="75" d="100"/>
        </p:scale>
        <p:origin x="-1542" y="-3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6370338" cy="1563703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84596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8819" y="1526458"/>
            <a:ext cx="8207477" cy="138634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Master </a:t>
            </a: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8707" y="2898062"/>
            <a:ext cx="8192849" cy="685791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rgbClr val="FFABA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</a:t>
            </a:r>
            <a:r>
              <a:rPr lang="en-US" dirty="0" smtClean="0"/>
              <a:t>Master </a:t>
            </a:r>
            <a:r>
              <a:rPr lang="en-US" dirty="0"/>
              <a:t>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="" xmlns:a16="http://schemas.microsoft.com/office/drawing/2014/main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339" y="209586"/>
            <a:ext cx="8246070" cy="763526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843" y="1305232"/>
            <a:ext cx="8246070" cy="3628103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135" y="465530"/>
            <a:ext cx="6533536" cy="72534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0135" y="1229055"/>
            <a:ext cx="6533536" cy="3511061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317" y="256896"/>
            <a:ext cx="8093365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544918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017315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544918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017315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=""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528439" y="4705793"/>
            <a:ext cx="2427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b="1" dirty="0" smtClean="0">
                <a:solidFill>
                  <a:schemeClr val="bg1"/>
                </a:solidFill>
              </a:rPr>
              <a:t>Prof. dr  Đorđe Pavlović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409282" y="867539"/>
            <a:ext cx="373471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AKADEMIJA </a:t>
            </a:r>
            <a:r>
              <a:rPr lang="x-none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STRUKOVNIH STUDIJA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x-none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ZAPADNA</a:t>
            </a:r>
            <a:r>
              <a:rPr kumimoji="0" lang="x-none" sz="1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SRBIJA </a:t>
            </a: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x-none" sz="1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x-none" sz="1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x-none" sz="1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odsek Valjevo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Резултат слика за AKADEMIJA STRUKOVNIH STUDIJA ZAPADNA SRBIJ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693" y="166940"/>
            <a:ext cx="645886" cy="6458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169891" y="1487198"/>
            <a:ext cx="35939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Predmet</a:t>
            </a:r>
            <a:r>
              <a:rPr lang="en-US" dirty="0" smtClean="0">
                <a:solidFill>
                  <a:schemeClr val="bg1"/>
                </a:solidFill>
              </a:rPr>
              <a:t>  - </a:t>
            </a:r>
            <a:r>
              <a:rPr lang="en-US" b="1" dirty="0" smtClean="0">
                <a:solidFill>
                  <a:schemeClr val="bg1"/>
                </a:solidFill>
              </a:rPr>
              <a:t>MENA</a:t>
            </a:r>
            <a:r>
              <a:rPr lang="x-none" b="1" dirty="0" smtClean="0">
                <a:solidFill>
                  <a:schemeClr val="bg1"/>
                </a:solidFill>
              </a:rPr>
              <a:t>DŽMENT PRODAJE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43430" y="2056884"/>
            <a:ext cx="4481611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2800" dirty="0" smtClean="0">
                <a:solidFill>
                  <a:schemeClr val="bg1"/>
                </a:solidFill>
              </a:rPr>
              <a:t>INTERNACIONALNA PRODAJA</a:t>
            </a:r>
          </a:p>
          <a:p>
            <a:pPr algn="ctr"/>
            <a:r>
              <a:rPr lang="pl-PL" sz="2800" dirty="0" smtClean="0">
                <a:solidFill>
                  <a:schemeClr val="bg1"/>
                </a:solidFill>
              </a:rPr>
              <a:t> I </a:t>
            </a:r>
          </a:p>
          <a:p>
            <a:pPr algn="ctr"/>
            <a:r>
              <a:rPr lang="pl-PL" sz="2800" dirty="0" smtClean="0">
                <a:solidFill>
                  <a:schemeClr val="bg1"/>
                </a:solidFill>
              </a:rPr>
              <a:t>MENADŽMENT PRODAJE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81310" y="88384"/>
            <a:ext cx="535031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2800" dirty="0" smtClean="0">
                <a:solidFill>
                  <a:schemeClr val="bg1"/>
                </a:solidFill>
              </a:rPr>
              <a:t>STRATEGIJA PRODAJNOG NASTUPA </a:t>
            </a:r>
          </a:p>
          <a:p>
            <a:pPr algn="ctr"/>
            <a:r>
              <a:rPr lang="pl-PL" sz="2800" dirty="0" smtClean="0">
                <a:solidFill>
                  <a:schemeClr val="bg1"/>
                </a:solidFill>
              </a:rPr>
              <a:t>NA INOSTRANOM TRŽIŠTU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5900" y="1312386"/>
            <a:ext cx="8737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 smtClean="0"/>
              <a:t>Proces</a:t>
            </a:r>
            <a:r>
              <a:rPr lang="en-US" dirty="0" smtClean="0"/>
              <a:t> </a:t>
            </a:r>
            <a:r>
              <a:rPr lang="en-US" dirty="0" err="1" smtClean="0"/>
              <a:t>prodajnog</a:t>
            </a:r>
            <a:r>
              <a:rPr lang="en-US" dirty="0" smtClean="0"/>
              <a:t> </a:t>
            </a:r>
            <a:r>
              <a:rPr lang="en-US" dirty="0" err="1" smtClean="0"/>
              <a:t>nastupa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inostranom</a:t>
            </a:r>
            <a:r>
              <a:rPr lang="en-US" dirty="0" smtClean="0"/>
              <a:t> </a:t>
            </a:r>
            <a:r>
              <a:rPr lang="en-US" dirty="0" err="1" smtClean="0"/>
              <a:t>tr</a:t>
            </a:r>
            <a:r>
              <a:rPr lang="x-none" dirty="0" smtClean="0"/>
              <a:t>ž</a:t>
            </a:r>
            <a:r>
              <a:rPr lang="en-US" dirty="0" err="1" smtClean="0"/>
              <a:t>ištu</a:t>
            </a:r>
            <a:r>
              <a:rPr lang="en-US" dirty="0" smtClean="0"/>
              <a:t>, </a:t>
            </a:r>
            <a:r>
              <a:rPr lang="en-US" dirty="0" err="1" smtClean="0"/>
              <a:t>najčešće</a:t>
            </a:r>
            <a:r>
              <a:rPr lang="en-US" dirty="0" smtClean="0"/>
              <a:t>, </a:t>
            </a:r>
            <a:r>
              <a:rPr lang="en-US" dirty="0" err="1" smtClean="0"/>
              <a:t>započinju</a:t>
            </a:r>
            <a:r>
              <a:rPr lang="en-US" dirty="0" smtClean="0"/>
              <a:t> </a:t>
            </a:r>
            <a:r>
              <a:rPr lang="en-US" dirty="0" err="1" smtClean="0"/>
              <a:t>pasivnim</a:t>
            </a:r>
            <a:r>
              <a:rPr lang="en-US" dirty="0" smtClean="0"/>
              <a:t> </a:t>
            </a:r>
            <a:r>
              <a:rPr lang="en-US" dirty="0" err="1" smtClean="0"/>
              <a:t>izvozom</a:t>
            </a:r>
            <a:r>
              <a:rPr lang="x-none" dirty="0" smtClean="0"/>
              <a:t> - </a:t>
            </a:r>
            <a:r>
              <a:rPr lang="en-US" dirty="0" err="1" smtClean="0"/>
              <a:t>prodajna</a:t>
            </a:r>
            <a:r>
              <a:rPr lang="en-US" dirty="0" smtClean="0"/>
              <a:t> </a:t>
            </a:r>
            <a:r>
              <a:rPr lang="en-US" dirty="0" err="1" smtClean="0"/>
              <a:t>sluţba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 smtClean="0"/>
              <a:t>dobija</a:t>
            </a:r>
            <a:r>
              <a:rPr lang="en-US" dirty="0" smtClean="0"/>
              <a:t> </a:t>
            </a:r>
            <a:r>
              <a:rPr lang="en-US" dirty="0" err="1" smtClean="0"/>
              <a:t>narud</a:t>
            </a:r>
            <a:r>
              <a:rPr lang="x-none" dirty="0" smtClean="0"/>
              <a:t>ž</a:t>
            </a:r>
            <a:r>
              <a:rPr lang="en-US" dirty="0" smtClean="0"/>
              <a:t>be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inostranstva</a:t>
            </a:r>
            <a:r>
              <a:rPr lang="en-US" dirty="0" smtClean="0"/>
              <a:t> </a:t>
            </a:r>
            <a:r>
              <a:rPr lang="en-US" dirty="0" err="1" smtClean="0"/>
              <a:t>bez</a:t>
            </a:r>
            <a:r>
              <a:rPr lang="en-US" dirty="0" smtClean="0"/>
              <a:t> </a:t>
            </a:r>
            <a:r>
              <a:rPr lang="en-US" dirty="0" err="1" smtClean="0"/>
              <a:t>većeg</a:t>
            </a:r>
            <a:r>
              <a:rPr lang="en-US" dirty="0" smtClean="0"/>
              <a:t> </a:t>
            </a:r>
            <a:r>
              <a:rPr lang="en-US" dirty="0" err="1" smtClean="0"/>
              <a:t>ulaganja</a:t>
            </a:r>
            <a:r>
              <a:rPr lang="en-US" dirty="0" smtClean="0"/>
              <a:t> u </a:t>
            </a:r>
            <a:r>
              <a:rPr lang="en-US" dirty="0" err="1" smtClean="0"/>
              <a:t>istraţivanje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obradu</a:t>
            </a:r>
            <a:r>
              <a:rPr lang="en-US" dirty="0" smtClean="0"/>
              <a:t> </a:t>
            </a:r>
            <a:r>
              <a:rPr lang="en-US" dirty="0" err="1" smtClean="0"/>
              <a:t>trţišta</a:t>
            </a:r>
            <a:r>
              <a:rPr lang="en-US" dirty="0" smtClean="0"/>
              <a:t>. </a:t>
            </a:r>
            <a:endParaRPr lang="x-none" dirty="0" smtClean="0"/>
          </a:p>
        </p:txBody>
      </p:sp>
      <p:sp>
        <p:nvSpPr>
          <p:cNvPr id="9" name="Rounded Rectangle 8"/>
          <p:cNvSpPr/>
          <p:nvPr/>
        </p:nvSpPr>
        <p:spPr>
          <a:xfrm>
            <a:off x="241300" y="2209800"/>
            <a:ext cx="8559800" cy="863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 smtClean="0"/>
              <a:t>M</a:t>
            </a:r>
            <a:r>
              <a:rPr lang="en-US" dirty="0" err="1" smtClean="0"/>
              <a:t>enad</a:t>
            </a:r>
            <a:r>
              <a:rPr lang="x-none" dirty="0" smtClean="0"/>
              <a:t>ž</a:t>
            </a:r>
            <a:r>
              <a:rPr lang="en-US" dirty="0" err="1" smtClean="0"/>
              <a:t>mentu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raspolaganju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, </a:t>
            </a:r>
            <a:r>
              <a:rPr lang="en-US" dirty="0" err="1" smtClean="0"/>
              <a:t>praktično</a:t>
            </a:r>
            <a:r>
              <a:rPr lang="en-US" dirty="0" smtClean="0"/>
              <a:t>,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pristupa</a:t>
            </a:r>
            <a:r>
              <a:rPr lang="en-US" dirty="0" smtClean="0"/>
              <a:t> </a:t>
            </a:r>
            <a:r>
              <a:rPr lang="en-US" dirty="0" err="1" smtClean="0"/>
              <a:t>pri</a:t>
            </a:r>
            <a:r>
              <a:rPr lang="en-US" dirty="0" smtClean="0"/>
              <a:t> </a:t>
            </a:r>
            <a:r>
              <a:rPr lang="en-US" dirty="0" err="1" smtClean="0"/>
              <a:t>zameni</a:t>
            </a:r>
            <a:r>
              <a:rPr lang="en-US" dirty="0" smtClean="0"/>
              <a:t> </a:t>
            </a:r>
            <a:r>
              <a:rPr lang="en-US" dirty="0" err="1" smtClean="0"/>
              <a:t>pasivnog</a:t>
            </a:r>
            <a:r>
              <a:rPr lang="en-US" dirty="0" smtClean="0"/>
              <a:t> </a:t>
            </a:r>
            <a:r>
              <a:rPr lang="en-US" dirty="0" err="1" smtClean="0"/>
              <a:t>izvoza</a:t>
            </a:r>
            <a:r>
              <a:rPr lang="en-US" dirty="0" smtClean="0"/>
              <a:t> </a:t>
            </a:r>
            <a:r>
              <a:rPr lang="en-US" dirty="0" err="1" smtClean="0"/>
              <a:t>aktivnim</a:t>
            </a:r>
            <a:r>
              <a:rPr lang="en-US" dirty="0" smtClean="0"/>
              <a:t> </a:t>
            </a:r>
            <a:r>
              <a:rPr lang="en-US" dirty="0" err="1" smtClean="0"/>
              <a:t>pristupom</a:t>
            </a:r>
            <a:r>
              <a:rPr lang="en-US" dirty="0" smtClean="0"/>
              <a:t> </a:t>
            </a:r>
            <a:r>
              <a:rPr lang="en-US" dirty="0" err="1" smtClean="0"/>
              <a:t>izvozu</a:t>
            </a:r>
            <a:r>
              <a:rPr lang="en-US" dirty="0" smtClean="0"/>
              <a:t>. </a:t>
            </a:r>
            <a:r>
              <a:rPr lang="en-US" dirty="0" err="1" smtClean="0"/>
              <a:t>Aktivan</a:t>
            </a:r>
            <a:r>
              <a:rPr lang="en-US" dirty="0" smtClean="0"/>
              <a:t> </a:t>
            </a:r>
            <a:r>
              <a:rPr lang="en-US" dirty="0" err="1" smtClean="0"/>
              <a:t>izvoz</a:t>
            </a:r>
            <a:r>
              <a:rPr lang="en-US" dirty="0" smtClean="0"/>
              <a:t>, u </a:t>
            </a:r>
            <a:r>
              <a:rPr lang="en-US" dirty="0" err="1" smtClean="0"/>
              <a:t>praksi</a:t>
            </a:r>
            <a:r>
              <a:rPr lang="en-US" dirty="0" smtClean="0"/>
              <a:t>, </a:t>
            </a:r>
            <a:r>
              <a:rPr lang="en-US" dirty="0" err="1" smtClean="0"/>
              <a:t>razvija</a:t>
            </a:r>
            <a:r>
              <a:rPr lang="en-US" dirty="0" smtClean="0"/>
              <a:t> se </a:t>
            </a:r>
            <a:r>
              <a:rPr lang="en-US" dirty="0" err="1" smtClean="0"/>
              <a:t>korišćenjem</a:t>
            </a:r>
            <a:r>
              <a:rPr lang="en-US" dirty="0" smtClean="0"/>
              <a:t> </a:t>
            </a:r>
            <a:r>
              <a:rPr lang="en-US" dirty="0" err="1" smtClean="0"/>
              <a:t>direktnih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indirektnih</a:t>
            </a:r>
            <a:r>
              <a:rPr lang="en-US" dirty="0" smtClean="0"/>
              <a:t> </a:t>
            </a:r>
            <a:r>
              <a:rPr lang="en-US" dirty="0" err="1" smtClean="0"/>
              <a:t>kanala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279400" y="4343400"/>
            <a:ext cx="8559800" cy="635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 </a:t>
            </a:r>
            <a:r>
              <a:rPr lang="en-US" dirty="0" err="1" smtClean="0"/>
              <a:t>savremenim</a:t>
            </a:r>
            <a:r>
              <a:rPr lang="en-US" dirty="0" smtClean="0"/>
              <a:t> </a:t>
            </a:r>
            <a:r>
              <a:rPr lang="en-US" dirty="0" err="1" smtClean="0"/>
              <a:t>uslovima</a:t>
            </a:r>
            <a:r>
              <a:rPr lang="en-US" dirty="0" smtClean="0"/>
              <a:t> </a:t>
            </a:r>
            <a:r>
              <a:rPr lang="en-US" dirty="0" err="1" smtClean="0"/>
              <a:t>slabi</a:t>
            </a:r>
            <a:r>
              <a:rPr lang="en-US" dirty="0" smtClean="0"/>
              <a:t> </a:t>
            </a:r>
            <a:r>
              <a:rPr lang="en-US" dirty="0" err="1" smtClean="0"/>
              <a:t>relativna</a:t>
            </a:r>
            <a:r>
              <a:rPr lang="en-US" dirty="0" smtClean="0"/>
              <a:t> </a:t>
            </a:r>
            <a:r>
              <a:rPr lang="en-US" dirty="0" err="1" smtClean="0"/>
              <a:t>uloga</a:t>
            </a:r>
            <a:r>
              <a:rPr lang="en-US" dirty="0" smtClean="0"/>
              <a:t> </a:t>
            </a:r>
            <a:r>
              <a:rPr lang="en-US" dirty="0" err="1" smtClean="0"/>
              <a:t>prostog</a:t>
            </a:r>
            <a:r>
              <a:rPr lang="en-US" dirty="0" smtClean="0"/>
              <a:t> </a:t>
            </a:r>
            <a:r>
              <a:rPr lang="en-US" dirty="0" err="1" smtClean="0"/>
              <a:t>izvoza</a:t>
            </a:r>
            <a:r>
              <a:rPr lang="en-US" dirty="0" smtClean="0"/>
              <a:t>, </a:t>
            </a:r>
            <a:r>
              <a:rPr lang="en-US" dirty="0" err="1" smtClean="0"/>
              <a:t>bilo</a:t>
            </a:r>
            <a:r>
              <a:rPr lang="en-US" dirty="0" smtClean="0"/>
              <a:t> </a:t>
            </a:r>
            <a:r>
              <a:rPr lang="en-US" dirty="0" err="1" smtClean="0"/>
              <a:t>direktnog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indirektnog</a:t>
            </a:r>
            <a:r>
              <a:rPr lang="en-US" dirty="0" smtClean="0"/>
              <a:t>, </a:t>
            </a:r>
            <a:r>
              <a:rPr lang="en-US" dirty="0" err="1" smtClean="0"/>
              <a:t>roba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usluga</a:t>
            </a:r>
            <a:r>
              <a:rPr lang="en-US" dirty="0" smtClean="0"/>
              <a:t>, a </a:t>
            </a:r>
            <a:r>
              <a:rPr lang="en-US" dirty="0" err="1" smtClean="0"/>
              <a:t>sve</a:t>
            </a:r>
            <a:r>
              <a:rPr lang="en-US" dirty="0" smtClean="0"/>
              <a:t> se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 smtClean="0"/>
              <a:t>razvijaju</a:t>
            </a:r>
            <a:r>
              <a:rPr lang="en-US" dirty="0" smtClean="0"/>
              <a:t> </a:t>
            </a:r>
            <a:r>
              <a:rPr lang="en-US" dirty="0" err="1" smtClean="0"/>
              <a:t>tzv.više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sloţenije</a:t>
            </a:r>
            <a:r>
              <a:rPr lang="en-US" dirty="0" smtClean="0"/>
              <a:t> </a:t>
            </a:r>
            <a:r>
              <a:rPr lang="en-US" dirty="0" err="1" smtClean="0"/>
              <a:t>forme</a:t>
            </a:r>
            <a:r>
              <a:rPr lang="en-US" dirty="0" smtClean="0"/>
              <a:t> </a:t>
            </a:r>
            <a:r>
              <a:rPr lang="en-US" dirty="0" err="1" smtClean="0"/>
              <a:t>izvoznih</a:t>
            </a:r>
            <a:r>
              <a:rPr lang="en-US" dirty="0" smtClean="0"/>
              <a:t> </a:t>
            </a:r>
            <a:r>
              <a:rPr lang="en-US" dirty="0" err="1" smtClean="0"/>
              <a:t>poslova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92100" y="3118188"/>
            <a:ext cx="8534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dirty="0" smtClean="0">
                <a:latin typeface="Calibri" pitchFamily="34" charset="0"/>
                <a:cs typeface="Calibri" pitchFamily="34" charset="0"/>
              </a:rPr>
              <a:t>Direktan izvoz opravdano pretpostavlja angaţovanje dodatnog kapitala preduzeća i raznovrsno nagrađivanje prodajne snage u izvoznim poslovima. S druge strane, efekti su višestruki, a dolazi do izraţaja kako u povećanoj kontroli, tako isto i u većem obimu prodaje i profita.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43100" y="3205833"/>
            <a:ext cx="5118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4000" dirty="0" smtClean="0"/>
              <a:t>HVALA NA PAŽNJI !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3350985" y="4201875"/>
            <a:ext cx="2188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dirty="0" smtClean="0"/>
              <a:t>Imate li pitanja?</a:t>
            </a:r>
            <a:endParaRPr lang="en-US" sz="2400" dirty="0"/>
          </a:p>
        </p:txBody>
      </p:sp>
      <p:pic>
        <p:nvPicPr>
          <p:cNvPr id="5" name="Picture 2" descr="Резултат слика за hvala na paznj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5475" y="1425575"/>
            <a:ext cx="2428875" cy="1885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9100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68929" y="189984"/>
            <a:ext cx="51750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2000" dirty="0" smtClean="0">
                <a:solidFill>
                  <a:schemeClr val="bg1"/>
                </a:solidFill>
              </a:rPr>
              <a:t>INTERNACIONALIZACIJA POSLOVANJA I </a:t>
            </a:r>
            <a:endParaRPr lang="en-US" sz="2000" dirty="0" smtClean="0">
              <a:solidFill>
                <a:schemeClr val="bg1"/>
              </a:solidFill>
            </a:endParaRPr>
          </a:p>
          <a:p>
            <a:pPr algn="ctr"/>
            <a:r>
              <a:rPr lang="vi-VN" sz="2000" dirty="0" smtClean="0">
                <a:solidFill>
                  <a:schemeClr val="bg1"/>
                </a:solidFill>
              </a:rPr>
              <a:t>ULOGA MEĐUNARODNOG MARKETINGA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5100" y="1182985"/>
            <a:ext cx="878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u="sng" dirty="0" err="1" smtClean="0"/>
              <a:t>Jedna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od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ključnih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karakteristika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savremene</a:t>
            </a:r>
            <a:r>
              <a:rPr lang="en-US" b="1" u="sng" dirty="0" smtClean="0"/>
              <a:t> marketing </a:t>
            </a:r>
            <a:r>
              <a:rPr lang="en-US" b="1" u="sng" dirty="0" err="1" smtClean="0"/>
              <a:t>prakse</a:t>
            </a:r>
            <a:r>
              <a:rPr lang="en-US" b="1" u="sng" dirty="0" smtClean="0"/>
              <a:t> u </a:t>
            </a:r>
            <a:r>
              <a:rPr lang="en-US" b="1" u="sng" dirty="0" err="1" smtClean="0"/>
              <a:t>svetu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jeste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internacionalizacija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poslovanja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preduzeća</a:t>
            </a:r>
            <a:r>
              <a:rPr lang="en-US" b="1" u="sng" dirty="0" smtClean="0"/>
              <a:t>.</a:t>
            </a:r>
            <a:endParaRPr lang="en-US" b="1" u="sng" dirty="0"/>
          </a:p>
        </p:txBody>
      </p:sp>
      <p:sp>
        <p:nvSpPr>
          <p:cNvPr id="5" name="Rounded Rectangle 4"/>
          <p:cNvSpPr/>
          <p:nvPr/>
        </p:nvSpPr>
        <p:spPr>
          <a:xfrm>
            <a:off x="165100" y="1866900"/>
            <a:ext cx="8801100" cy="939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Calibri" pitchFamily="34" charset="0"/>
                <a:cs typeface="Calibri" pitchFamily="34" charset="0"/>
              </a:rPr>
              <a:t>R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azlike u odvijanju poslovne aktivnosti u nacionalnim i međunarodnim okvirima jasno ističu neophodnost definisanja sadr</a:t>
            </a:r>
            <a:r>
              <a:rPr lang="x-none" dirty="0" smtClean="0">
                <a:latin typeface="Calibri" pitchFamily="34" charset="0"/>
                <a:cs typeface="Calibri" pitchFamily="34" charset="0"/>
              </a:rPr>
              <a:t>ž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aja, koji se izlaskom van sopstvenog nacionalnog, ekonomskog prostora ţele ostvariti ili postići.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6400" y="2887186"/>
            <a:ext cx="8305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b="1" u="sng" dirty="0" smtClean="0">
                <a:latin typeface="Calibri" pitchFamily="34" charset="0"/>
                <a:cs typeface="Calibri" pitchFamily="34" charset="0"/>
              </a:rPr>
              <a:t>R</a:t>
            </a:r>
            <a:r>
              <a:rPr lang="vi-VN" b="1" u="sng" dirty="0" smtClean="0">
                <a:latin typeface="Calibri" pitchFamily="34" charset="0"/>
                <a:cs typeface="Calibri" pitchFamily="34" charset="0"/>
              </a:rPr>
              <a:t>azlike između domaćeg marketinga i međunarodnog marketinga gotovo nevidljive i sv</a:t>
            </a:r>
            <a:r>
              <a:rPr lang="x-none" b="1" u="sng" dirty="0" smtClean="0">
                <a:latin typeface="Calibri" pitchFamily="34" charset="0"/>
                <a:cs typeface="Calibri" pitchFamily="34" charset="0"/>
              </a:rPr>
              <a:t>o</a:t>
            </a:r>
            <a:r>
              <a:rPr lang="vi-VN" b="1" u="sng" dirty="0" smtClean="0">
                <a:latin typeface="Calibri" pitchFamily="34" charset="0"/>
                <a:cs typeface="Calibri" pitchFamily="34" charset="0"/>
              </a:rPr>
              <a:t>de se, uglavnom, na razlike u okru</a:t>
            </a:r>
            <a:r>
              <a:rPr lang="x-none" b="1" u="sng" dirty="0" smtClean="0">
                <a:latin typeface="Calibri" pitchFamily="34" charset="0"/>
                <a:cs typeface="Calibri" pitchFamily="34" charset="0"/>
              </a:rPr>
              <a:t>ž</a:t>
            </a:r>
            <a:r>
              <a:rPr lang="vi-VN" b="1" u="sng" dirty="0" smtClean="0">
                <a:latin typeface="Calibri" pitchFamily="34" charset="0"/>
                <a:cs typeface="Calibri" pitchFamily="34" charset="0"/>
              </a:rPr>
              <a:t>enju – kulturne, ekonomske, političke, itd. </a:t>
            </a:r>
            <a:endParaRPr lang="en-US" b="1" u="sng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90500" y="3683000"/>
            <a:ext cx="8801100" cy="127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Tehnologija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tehnike</a:t>
            </a:r>
            <a:r>
              <a:rPr lang="en-US" dirty="0" smtClean="0"/>
              <a:t> </a:t>
            </a:r>
            <a:r>
              <a:rPr lang="en-US" dirty="0" err="1" smtClean="0"/>
              <a:t>kojima</a:t>
            </a:r>
            <a:r>
              <a:rPr lang="en-US" dirty="0" smtClean="0"/>
              <a:t> se </a:t>
            </a:r>
            <a:r>
              <a:rPr lang="en-US" dirty="0" err="1" smtClean="0"/>
              <a:t>ostvaruje</a:t>
            </a:r>
            <a:r>
              <a:rPr lang="en-US" dirty="0" smtClean="0"/>
              <a:t> </a:t>
            </a:r>
            <a:r>
              <a:rPr lang="en-US" dirty="0" err="1" smtClean="0"/>
              <a:t>marketinško</a:t>
            </a:r>
            <a:r>
              <a:rPr lang="en-US" dirty="0" smtClean="0"/>
              <a:t> </a:t>
            </a:r>
            <a:r>
              <a:rPr lang="en-US" dirty="0" err="1" smtClean="0"/>
              <a:t>delovanje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trţištu</a:t>
            </a:r>
            <a:r>
              <a:rPr lang="en-US" dirty="0" smtClean="0"/>
              <a:t> u </a:t>
            </a:r>
            <a:r>
              <a:rPr lang="en-US" dirty="0" err="1" smtClean="0"/>
              <a:t>nacionalnim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multinacionalnim</a:t>
            </a:r>
            <a:r>
              <a:rPr lang="en-US" dirty="0" smtClean="0"/>
              <a:t> </a:t>
            </a:r>
            <a:r>
              <a:rPr lang="en-US" dirty="0" err="1" smtClean="0"/>
              <a:t>okolnostima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, </a:t>
            </a:r>
            <a:r>
              <a:rPr lang="en-US" dirty="0" err="1" smtClean="0"/>
              <a:t>gotovo</a:t>
            </a:r>
            <a:r>
              <a:rPr lang="en-US" dirty="0" smtClean="0"/>
              <a:t>, </a:t>
            </a:r>
            <a:r>
              <a:rPr lang="en-US" dirty="0" err="1" smtClean="0"/>
              <a:t>identične</a:t>
            </a:r>
            <a:r>
              <a:rPr lang="en-US" dirty="0" smtClean="0"/>
              <a:t>. </a:t>
            </a:r>
            <a:endParaRPr lang="x-none" dirty="0" smtClean="0"/>
          </a:p>
          <a:p>
            <a:pPr algn="ctr"/>
            <a:r>
              <a:rPr lang="en-US" dirty="0" err="1" smtClean="0"/>
              <a:t>Razlike</a:t>
            </a:r>
            <a:r>
              <a:rPr lang="en-US" dirty="0" smtClean="0"/>
              <a:t> u </a:t>
            </a:r>
            <a:r>
              <a:rPr lang="en-US" dirty="0" err="1" smtClean="0"/>
              <a:t>marketinškom</a:t>
            </a:r>
            <a:r>
              <a:rPr lang="en-US" dirty="0" smtClean="0"/>
              <a:t> </a:t>
            </a:r>
            <a:r>
              <a:rPr lang="en-US" dirty="0" err="1" smtClean="0"/>
              <a:t>delovanju</a:t>
            </a:r>
            <a:r>
              <a:rPr lang="en-US" dirty="0" smtClean="0"/>
              <a:t> </a:t>
            </a:r>
            <a:r>
              <a:rPr lang="en-US" dirty="0" err="1" smtClean="0"/>
              <a:t>proističu</a:t>
            </a:r>
            <a:r>
              <a:rPr lang="en-US" dirty="0" smtClean="0"/>
              <a:t>, </a:t>
            </a:r>
            <a:r>
              <a:rPr lang="en-US" dirty="0" err="1" smtClean="0"/>
              <a:t>danas</a:t>
            </a:r>
            <a:r>
              <a:rPr lang="en-US" dirty="0" smtClean="0"/>
              <a:t>, ne </a:t>
            </a:r>
            <a:r>
              <a:rPr lang="en-US" dirty="0" err="1" smtClean="0"/>
              <a:t>toliko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okruţenja</a:t>
            </a:r>
            <a:r>
              <a:rPr lang="en-US" dirty="0" smtClean="0"/>
              <a:t> </a:t>
            </a:r>
            <a:r>
              <a:rPr lang="en-US" dirty="0" err="1" smtClean="0"/>
              <a:t>koliko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specifičnosti</a:t>
            </a:r>
            <a:r>
              <a:rPr lang="en-US" dirty="0" smtClean="0"/>
              <a:t> </a:t>
            </a:r>
            <a:r>
              <a:rPr lang="en-US" dirty="0" err="1" smtClean="0"/>
              <a:t>samih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se </a:t>
            </a:r>
            <a:r>
              <a:rPr lang="en-US" dirty="0" err="1" smtClean="0"/>
              <a:t>pojavljuju</a:t>
            </a:r>
            <a:r>
              <a:rPr lang="en-US" dirty="0" smtClean="0"/>
              <a:t> u tom </a:t>
            </a:r>
            <a:r>
              <a:rPr lang="en-US" dirty="0" err="1" smtClean="0"/>
              <a:t>okruţenju</a:t>
            </a:r>
            <a:r>
              <a:rPr lang="en-US" dirty="0" smtClean="0"/>
              <a:t>.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68929" y="189984"/>
            <a:ext cx="51750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2000" dirty="0" smtClean="0">
                <a:solidFill>
                  <a:schemeClr val="bg1"/>
                </a:solidFill>
              </a:rPr>
              <a:t>INTERNACIONALIZACIJA POSLOVANJA I </a:t>
            </a:r>
            <a:endParaRPr lang="en-US" sz="2000" dirty="0" smtClean="0">
              <a:solidFill>
                <a:schemeClr val="bg1"/>
              </a:solidFill>
            </a:endParaRPr>
          </a:p>
          <a:p>
            <a:pPr algn="ctr"/>
            <a:r>
              <a:rPr lang="vi-VN" sz="2000" dirty="0" smtClean="0">
                <a:solidFill>
                  <a:schemeClr val="bg1"/>
                </a:solidFill>
              </a:rPr>
              <a:t>ULOGA MEĐUNARODNOG MARKETINGA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6700" y="1279089"/>
            <a:ext cx="8610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b="1" u="sng" dirty="0" smtClean="0">
                <a:latin typeface="Calibri" pitchFamily="34" charset="0"/>
                <a:cs typeface="Calibri" pitchFamily="34" charset="0"/>
              </a:rPr>
              <a:t>Pojedini privredni subjekti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, na dostignutom stepenu svoga razvoja postepeno se uključuju i ulaze na pojedina međunarodna tr</a:t>
            </a:r>
            <a:r>
              <a:rPr lang="x-none" dirty="0" smtClean="0">
                <a:latin typeface="Calibri" pitchFamily="34" charset="0"/>
                <a:cs typeface="Calibri" pitchFamily="34" charset="0"/>
              </a:rPr>
              <a:t>ž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išta ocenjujući da postoje mogućnosti da postoje mogućnosti poboljšavanja sopstvenih pozicija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2100" y="2198985"/>
            <a:ext cx="855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b="1" u="sng" dirty="0" smtClean="0">
                <a:latin typeface="Calibri" pitchFamily="34" charset="0"/>
                <a:cs typeface="Calibri" pitchFamily="34" charset="0"/>
              </a:rPr>
              <a:t>Druga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, pak, počinju da ispoljavaju interes za međunarodna trţišta tek kad se suoče sa ograničenjima u rastu i razvoju. 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0500" y="2822486"/>
            <a:ext cx="863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b="1" u="sng" dirty="0" smtClean="0">
                <a:latin typeface="Calibri" pitchFamily="34" charset="0"/>
                <a:cs typeface="Calibri" pitchFamily="34" charset="0"/>
              </a:rPr>
              <a:t>Treća 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se uključuju u proces međunarodne razmene sticajem raznih okolnosti: potreba za sirovinama, opremom, delovima, tehnološkim procesima, itd. 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17500" y="3695700"/>
            <a:ext cx="85725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 smtClean="0">
                <a:latin typeface="Calibri" pitchFamily="34" charset="0"/>
                <a:cs typeface="Calibri" pitchFamily="34" charset="0"/>
              </a:rPr>
              <a:t>U svakom slučaju, orijentacija na međunarodna tr</a:t>
            </a:r>
            <a:r>
              <a:rPr lang="x-none" b="1" dirty="0" smtClean="0">
                <a:latin typeface="Calibri" pitchFamily="34" charset="0"/>
                <a:cs typeface="Calibri" pitchFamily="34" charset="0"/>
              </a:rPr>
              <a:t>ž</a:t>
            </a:r>
            <a:r>
              <a:rPr lang="vi-VN" b="1" dirty="0" smtClean="0">
                <a:latin typeface="Calibri" pitchFamily="34" charset="0"/>
                <a:cs typeface="Calibri" pitchFamily="34" charset="0"/>
              </a:rPr>
              <a:t>išta, u savremenim uslovima, jeste pojava koja je usko vezana za proces razvoja i rasta preduzeća i privrednih subjekata uopšte. </a:t>
            </a:r>
            <a:endParaRPr lang="en-US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68929" y="189984"/>
            <a:ext cx="51750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2000" dirty="0" smtClean="0">
                <a:solidFill>
                  <a:schemeClr val="bg1"/>
                </a:solidFill>
              </a:rPr>
              <a:t>INTERNACIONALIZACIJA POSLOVANJA I </a:t>
            </a:r>
            <a:endParaRPr lang="en-US" sz="2000" dirty="0" smtClean="0">
              <a:solidFill>
                <a:schemeClr val="bg1"/>
              </a:solidFill>
            </a:endParaRPr>
          </a:p>
          <a:p>
            <a:pPr algn="ctr"/>
            <a:r>
              <a:rPr lang="vi-VN" sz="2000" dirty="0" smtClean="0">
                <a:solidFill>
                  <a:schemeClr val="bg1"/>
                </a:solidFill>
              </a:rPr>
              <a:t>ULOGA MEĐUNARODNOG MARKETINGA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86300" y="1289388"/>
            <a:ext cx="41783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Kao posledica povećanog značaja međunarodne robne razmene, odnosno kao posledica nastojanja svih zemalja da se uključe u međunarodnu podelu rada, proizašao je i značaj međunarodnog marketinga kao poslovne koncepcije</a:t>
            </a:r>
            <a:r>
              <a:rPr lang="x-none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Kompleksan marketing kompleksan pojam koji se odnosi na poslovnu delatnost u oblasti međunarodne podele rada, odnosno roba, usluga i znanja, finansijskih sredstava odnosno kapitala. 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Samo za knjigovođe - marketing strategija za 2018 - Minimax - internet  knjigovodstveni i poslovni program (RS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400" y="1778000"/>
            <a:ext cx="4741333" cy="2667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68929" y="189984"/>
            <a:ext cx="51750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2000" dirty="0" smtClean="0">
                <a:solidFill>
                  <a:schemeClr val="bg1"/>
                </a:solidFill>
              </a:rPr>
              <a:t>INTERNACIONALIZACIJA POSLOVANJA I </a:t>
            </a:r>
            <a:endParaRPr lang="en-US" sz="2000" dirty="0" smtClean="0">
              <a:solidFill>
                <a:schemeClr val="bg1"/>
              </a:solidFill>
            </a:endParaRPr>
          </a:p>
          <a:p>
            <a:pPr algn="ctr"/>
            <a:r>
              <a:rPr lang="vi-VN" sz="2000" dirty="0" smtClean="0">
                <a:solidFill>
                  <a:schemeClr val="bg1"/>
                </a:solidFill>
              </a:rPr>
              <a:t>ULOGA MEĐUNARODNOG MARKETINGA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3200" y="1401286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Oni privredni subjekti koji imaju viši nivo međunarodne marketing kvalifikovanosti, evidentno imaju i širu lepezu modaliteta privrednih aktivnosti koji se primenjuju ili mogu koristiti u praksi. </a:t>
            </a:r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latin typeface="Calibri" pitchFamily="34" charset="0"/>
                <a:cs typeface="Calibri" pitchFamily="34" charset="0"/>
              </a:rPr>
              <a:t>Multinacionalne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kompanije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se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suočavaju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sa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donošenjem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sloţenih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odluka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o tome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na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koji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proizvod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 u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pojedinim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zemljama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treba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da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se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stavi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naglasak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.</a:t>
            </a:r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Poslovanje, u uslovima sve veće globalizacije, ne poznaje granice. Međutim, ipak, većina kompanija sa oklevanjem izlazi na inostrano tr</a:t>
            </a:r>
            <a:r>
              <a:rPr lang="x-none" dirty="0" smtClean="0">
                <a:latin typeface="Calibri" pitchFamily="34" charset="0"/>
                <a:cs typeface="Calibri" pitchFamily="34" charset="0"/>
              </a:rPr>
              <a:t>ž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ište</a:t>
            </a:r>
            <a:r>
              <a:rPr lang="x-none" dirty="0" smtClean="0">
                <a:latin typeface="Calibri" pitchFamily="34" charset="0"/>
                <a:cs typeface="Calibri" pitchFamily="34" charset="0"/>
              </a:rPr>
              <a:t>.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2530" name="Picture 2" descr="Prvih 10 najuspešnijih kompanija na svetu su iz SAD - Biznis i Finansij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4974" y="1739900"/>
            <a:ext cx="3173532" cy="3187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2329" y="177284"/>
            <a:ext cx="51750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2000" dirty="0" smtClean="0">
                <a:solidFill>
                  <a:schemeClr val="bg1"/>
                </a:solidFill>
              </a:rPr>
              <a:t>INTERNACIONALIZACIJA POSLOVANJA I </a:t>
            </a:r>
            <a:endParaRPr lang="en-US" sz="2000" dirty="0" smtClean="0">
              <a:solidFill>
                <a:schemeClr val="bg1"/>
              </a:solidFill>
            </a:endParaRPr>
          </a:p>
          <a:p>
            <a:pPr algn="ctr"/>
            <a:r>
              <a:rPr lang="vi-VN" sz="2000" dirty="0" smtClean="0">
                <a:solidFill>
                  <a:schemeClr val="bg1"/>
                </a:solidFill>
              </a:rPr>
              <a:t>ULOGA MEĐUNARODNOG MARKETINGA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97400" y="1044486"/>
            <a:ext cx="4546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vi-VN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Uspešne kompanije sve više smanjuju nivo rizika koji se javlja izlaskom na međunarodno tr</a:t>
            </a:r>
            <a:r>
              <a:rPr lang="x-none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ž</a:t>
            </a:r>
            <a:r>
              <a:rPr lang="vi-VN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ište, jer imaju jasno definisane marketinške ciljeve. </a:t>
            </a:r>
            <a:endParaRPr lang="x-none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pl-PL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Izlaskom na međunarodno trţište kompanija “razbacuje rizik” u smislu da ne zavisi od trţišta samo jedne zemlje.</a:t>
            </a:r>
          </a:p>
          <a:p>
            <a:pPr>
              <a:buFont typeface="Wingdings" pitchFamily="2" charset="2"/>
              <a:buChar char="Ø"/>
            </a:pPr>
            <a:r>
              <a:rPr lang="x-none" dirty="0" err="1" smtClean="0">
                <a:solidFill>
                  <a:schemeClr val="bg1"/>
                </a:solidFill>
              </a:rPr>
              <a:t>K</a:t>
            </a:r>
            <a:r>
              <a:rPr lang="en-US" dirty="0" err="1" smtClean="0">
                <a:solidFill>
                  <a:schemeClr val="bg1"/>
                </a:solidFill>
              </a:rPr>
              <a:t>ompanije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će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biti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stimulisane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poboljšaju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svoje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proizvode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kada</a:t>
            </a:r>
            <a:r>
              <a:rPr lang="en-US" dirty="0" smtClean="0">
                <a:solidFill>
                  <a:schemeClr val="bg1"/>
                </a:solidFill>
              </a:rPr>
              <a:t> se u </a:t>
            </a:r>
            <a:r>
              <a:rPr lang="en-US" dirty="0" err="1" smtClean="0">
                <a:solidFill>
                  <a:schemeClr val="bg1"/>
                </a:solidFill>
              </a:rPr>
              <a:t>novim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situacijama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takmiče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svojom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novom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konkurencijom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pl-PL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x-none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K</a:t>
            </a:r>
            <a:r>
              <a:rPr lang="vi-VN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ompanije moraju da prilagode svoje proizvode i marketing miks kada izađu na međunarodno tr</a:t>
            </a:r>
            <a:r>
              <a:rPr lang="x-none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ž</a:t>
            </a:r>
            <a:r>
              <a:rPr lang="vi-VN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ište</a:t>
            </a:r>
            <a:r>
              <a:rPr lang="x-none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n-US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 descr="CompanyAcademy – Education for busines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1896" y="1778000"/>
            <a:ext cx="2920997" cy="1752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68929" y="189984"/>
            <a:ext cx="51750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2000" dirty="0" smtClean="0">
                <a:solidFill>
                  <a:schemeClr val="bg1"/>
                </a:solidFill>
              </a:rPr>
              <a:t>INTERNACIONALIZACIJA POSLOVANJA I </a:t>
            </a:r>
            <a:endParaRPr lang="en-US" sz="2000" dirty="0" smtClean="0">
              <a:solidFill>
                <a:schemeClr val="bg1"/>
              </a:solidFill>
            </a:endParaRPr>
          </a:p>
          <a:p>
            <a:pPr algn="ctr"/>
            <a:r>
              <a:rPr lang="vi-VN" sz="2000" dirty="0" smtClean="0">
                <a:solidFill>
                  <a:schemeClr val="bg1"/>
                </a:solidFill>
              </a:rPr>
              <a:t>ULOGA MEĐUNARODNOG MARKETINGA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9400" y="1575485"/>
            <a:ext cx="41402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dirty="0" err="1" smtClean="0"/>
              <a:t>K</a:t>
            </a:r>
            <a:r>
              <a:rPr lang="en-US" dirty="0" err="1" smtClean="0"/>
              <a:t>ompanija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svetskom</a:t>
            </a:r>
            <a:r>
              <a:rPr lang="en-US" dirty="0" smtClean="0"/>
              <a:t> </a:t>
            </a:r>
            <a:r>
              <a:rPr lang="en-US" dirty="0" err="1" smtClean="0"/>
              <a:t>trţištu</a:t>
            </a:r>
            <a:r>
              <a:rPr lang="en-US" dirty="0" smtClean="0"/>
              <a:t> </a:t>
            </a:r>
            <a:r>
              <a:rPr lang="en-US" dirty="0" err="1" smtClean="0"/>
              <a:t>razvija</a:t>
            </a:r>
            <a:r>
              <a:rPr lang="en-US" dirty="0" smtClean="0"/>
              <a:t> u pet </a:t>
            </a:r>
            <a:r>
              <a:rPr lang="en-US" dirty="0" err="1" smtClean="0"/>
              <a:t>faza</a:t>
            </a:r>
            <a:r>
              <a:rPr lang="en-US" dirty="0" smtClean="0"/>
              <a:t>:</a:t>
            </a:r>
            <a:endParaRPr lang="x-none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dirty="0" err="1" smtClean="0"/>
              <a:t>Pasivno</a:t>
            </a:r>
            <a:r>
              <a:rPr lang="en-US" dirty="0" smtClean="0"/>
              <a:t> </a:t>
            </a:r>
            <a:r>
              <a:rPr lang="en-US" dirty="0" err="1" smtClean="0"/>
              <a:t>izvozeći</a:t>
            </a:r>
            <a:endParaRPr lang="x-none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dirty="0" err="1" smtClean="0"/>
              <a:t>Aktivno</a:t>
            </a:r>
            <a:r>
              <a:rPr lang="en-US" dirty="0" smtClean="0"/>
              <a:t> </a:t>
            </a:r>
            <a:r>
              <a:rPr lang="en-US" dirty="0" err="1" smtClean="0"/>
              <a:t>izvozeći</a:t>
            </a:r>
            <a:r>
              <a:rPr lang="en-US" dirty="0" smtClean="0"/>
              <a:t> </a:t>
            </a:r>
            <a:r>
              <a:rPr lang="en-US" dirty="0" err="1" smtClean="0"/>
              <a:t>posredstvom</a:t>
            </a:r>
            <a:r>
              <a:rPr lang="en-US" dirty="0" smtClean="0"/>
              <a:t> </a:t>
            </a:r>
            <a:r>
              <a:rPr lang="en-US" dirty="0" err="1" smtClean="0"/>
              <a:t>distributera</a:t>
            </a:r>
            <a:endParaRPr lang="x-none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dirty="0" err="1" smtClean="0"/>
              <a:t>Otvarajući</a:t>
            </a:r>
            <a:r>
              <a:rPr lang="en-US" dirty="0" smtClean="0"/>
              <a:t> </a:t>
            </a:r>
            <a:r>
              <a:rPr lang="en-US" dirty="0" err="1" smtClean="0"/>
              <a:t>predstavništva</a:t>
            </a:r>
            <a:r>
              <a:rPr lang="en-US" dirty="0" smtClean="0"/>
              <a:t> u </a:t>
            </a:r>
            <a:r>
              <a:rPr lang="en-US" dirty="0" err="1" smtClean="0"/>
              <a:t>inostranstvu</a:t>
            </a:r>
            <a:endParaRPr lang="x-none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dirty="0" err="1" smtClean="0"/>
              <a:t>Otvarajući</a:t>
            </a:r>
            <a:r>
              <a:rPr lang="en-US" dirty="0" smtClean="0"/>
              <a:t> </a:t>
            </a:r>
            <a:r>
              <a:rPr lang="en-US" dirty="0" err="1" smtClean="0"/>
              <a:t>fabrike</a:t>
            </a:r>
            <a:r>
              <a:rPr lang="en-US" dirty="0" smtClean="0"/>
              <a:t> u </a:t>
            </a:r>
            <a:r>
              <a:rPr lang="en-US" dirty="0" err="1" smtClean="0"/>
              <a:t>inostranstvu</a:t>
            </a:r>
            <a:endParaRPr lang="x-none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dirty="0" err="1" smtClean="0"/>
              <a:t>Uspostavljajući</a:t>
            </a:r>
            <a:r>
              <a:rPr lang="en-US" dirty="0" smtClean="0"/>
              <a:t> </a:t>
            </a:r>
            <a:r>
              <a:rPr lang="en-US" dirty="0" err="1" smtClean="0"/>
              <a:t>regionalne</a:t>
            </a:r>
            <a:r>
              <a:rPr lang="en-US" dirty="0" smtClean="0"/>
              <a:t> centre u </a:t>
            </a:r>
            <a:r>
              <a:rPr lang="en-US" dirty="0" err="1" smtClean="0"/>
              <a:t>inostranstvu</a:t>
            </a:r>
            <a:endParaRPr lang="x-none" dirty="0" smtClean="0"/>
          </a:p>
          <a:p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15900" y="1397000"/>
            <a:ext cx="4216400" cy="33020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419600" y="1550085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 smtClean="0"/>
              <a:t>kompanije</a:t>
            </a:r>
            <a:r>
              <a:rPr lang="en-US" dirty="0" smtClean="0"/>
              <a:t> u </a:t>
            </a:r>
            <a:r>
              <a:rPr lang="en-US" dirty="0" err="1" smtClean="0"/>
              <a:t>inostranstvu</a:t>
            </a:r>
            <a:r>
              <a:rPr lang="en-US" dirty="0" smtClean="0"/>
              <a:t> ne </a:t>
            </a:r>
            <a:r>
              <a:rPr lang="en-US" dirty="0" err="1" smtClean="0"/>
              <a:t>postignu</a:t>
            </a:r>
            <a:r>
              <a:rPr lang="en-US" dirty="0" smtClean="0"/>
              <a:t> </a:t>
            </a:r>
            <a:r>
              <a:rPr lang="en-US" dirty="0" err="1" smtClean="0"/>
              <a:t>uspeh</a:t>
            </a:r>
            <a:r>
              <a:rPr lang="en-US" dirty="0" smtClean="0"/>
              <a:t>, </a:t>
            </a:r>
            <a:r>
              <a:rPr lang="en-US" dirty="0" err="1" smtClean="0"/>
              <a:t>najčešći</a:t>
            </a:r>
            <a:r>
              <a:rPr lang="en-US" dirty="0" smtClean="0"/>
              <a:t> </a:t>
            </a:r>
            <a:r>
              <a:rPr lang="en-US" dirty="0" err="1" smtClean="0"/>
              <a:t>faktori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sledeći</a:t>
            </a:r>
            <a:r>
              <a:rPr lang="en-US" dirty="0" smtClean="0"/>
              <a:t>: </a:t>
            </a:r>
            <a:endParaRPr lang="x-none" dirty="0" smtClean="0"/>
          </a:p>
          <a:p>
            <a:pPr algn="ctr">
              <a:buFont typeface="Wingdings" pitchFamily="2" charset="2"/>
              <a:buChar char="Ø"/>
            </a:pPr>
            <a:r>
              <a:rPr lang="en-US" dirty="0" err="1" smtClean="0"/>
              <a:t>Nije</a:t>
            </a:r>
            <a:r>
              <a:rPr lang="en-US" dirty="0" smtClean="0"/>
              <a:t> se </a:t>
            </a:r>
            <a:r>
              <a:rPr lang="en-US" dirty="0" err="1" smtClean="0"/>
              <a:t>dovoljno</a:t>
            </a:r>
            <a:r>
              <a:rPr lang="en-US" dirty="0" smtClean="0"/>
              <a:t> </a:t>
            </a:r>
            <a:r>
              <a:rPr lang="en-US" dirty="0" err="1" smtClean="0"/>
              <a:t>vremena</a:t>
            </a:r>
            <a:r>
              <a:rPr lang="en-US" dirty="0" smtClean="0"/>
              <a:t> </a:t>
            </a:r>
            <a:r>
              <a:rPr lang="en-US" dirty="0" err="1" smtClean="0"/>
              <a:t>odvojilo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posmatranje</a:t>
            </a:r>
            <a:r>
              <a:rPr lang="en-US" dirty="0" smtClean="0"/>
              <a:t>, </a:t>
            </a:r>
            <a:r>
              <a:rPr lang="en-US" dirty="0" err="1" smtClean="0"/>
              <a:t>prikupljanje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saznanja</a:t>
            </a:r>
            <a:r>
              <a:rPr lang="en-US" dirty="0" smtClean="0"/>
              <a:t> o </a:t>
            </a:r>
            <a:r>
              <a:rPr lang="en-US" dirty="0" err="1" smtClean="0"/>
              <a:t>novom</a:t>
            </a:r>
            <a:r>
              <a:rPr lang="en-US" dirty="0" smtClean="0"/>
              <a:t> </a:t>
            </a:r>
            <a:r>
              <a:rPr lang="en-US" dirty="0" err="1" smtClean="0"/>
              <a:t>trţištu</a:t>
            </a:r>
            <a:endParaRPr lang="x-none" dirty="0" smtClean="0"/>
          </a:p>
          <a:p>
            <a:pPr algn="ctr">
              <a:buFont typeface="Wingdings" pitchFamily="2" charset="2"/>
              <a:buChar char="Ø"/>
            </a:pPr>
            <a:r>
              <a:rPr lang="en-US" dirty="0" err="1" smtClean="0"/>
              <a:t>Nisu</a:t>
            </a:r>
            <a:r>
              <a:rPr lang="en-US" dirty="0" smtClean="0"/>
              <a:t> se </a:t>
            </a:r>
            <a:r>
              <a:rPr lang="en-US" dirty="0" err="1" smtClean="0"/>
              <a:t>prikupile</a:t>
            </a:r>
            <a:r>
              <a:rPr lang="en-US" dirty="0" smtClean="0"/>
              <a:t> </a:t>
            </a:r>
            <a:r>
              <a:rPr lang="en-US" dirty="0" err="1" smtClean="0"/>
              <a:t>pouzdane</a:t>
            </a:r>
            <a:r>
              <a:rPr lang="en-US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 o </a:t>
            </a:r>
            <a:r>
              <a:rPr lang="en-US" dirty="0" err="1" smtClean="0"/>
              <a:t>novom</a:t>
            </a:r>
            <a:r>
              <a:rPr lang="en-US" dirty="0" smtClean="0"/>
              <a:t> </a:t>
            </a:r>
            <a:r>
              <a:rPr lang="en-US" dirty="0" err="1" smtClean="0"/>
              <a:t>trţištu</a:t>
            </a:r>
            <a:endParaRPr lang="x-none" dirty="0" smtClean="0"/>
          </a:p>
          <a:p>
            <a:pPr algn="ctr">
              <a:buFont typeface="Wingdings" pitchFamily="2" charset="2"/>
              <a:buChar char="Ø"/>
            </a:pPr>
            <a:r>
              <a:rPr lang="en-US" dirty="0" err="1" smtClean="0"/>
              <a:t>Nije</a:t>
            </a:r>
            <a:r>
              <a:rPr lang="en-US" dirty="0" smtClean="0"/>
              <a:t> se </a:t>
            </a:r>
            <a:r>
              <a:rPr lang="en-US" dirty="0" err="1" smtClean="0"/>
              <a:t>prilagodio</a:t>
            </a:r>
            <a:r>
              <a:rPr lang="en-US" dirty="0" smtClean="0"/>
              <a:t> </a:t>
            </a:r>
            <a:r>
              <a:rPr lang="en-US" dirty="0" err="1" smtClean="0"/>
              <a:t>proizvod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/</a:t>
            </a:r>
            <a:r>
              <a:rPr lang="en-US" dirty="0" err="1" smtClean="0"/>
              <a:t>ili</a:t>
            </a:r>
            <a:r>
              <a:rPr lang="en-US" dirty="0" smtClean="0"/>
              <a:t> marketing </a:t>
            </a:r>
            <a:r>
              <a:rPr lang="en-US" dirty="0" err="1" smtClean="0"/>
              <a:t>miks</a:t>
            </a:r>
            <a:endParaRPr lang="x-none" dirty="0" smtClean="0"/>
          </a:p>
          <a:p>
            <a:pPr algn="ctr">
              <a:buFont typeface="Wingdings" pitchFamily="2" charset="2"/>
              <a:buChar char="Ø"/>
            </a:pPr>
            <a:r>
              <a:rPr lang="en-US" dirty="0" err="1" smtClean="0"/>
              <a:t>Nije</a:t>
            </a:r>
            <a:r>
              <a:rPr lang="en-US" dirty="0" smtClean="0"/>
              <a:t> se </a:t>
            </a:r>
            <a:r>
              <a:rPr lang="en-US" dirty="0" err="1" smtClean="0"/>
              <a:t>ponudila</a:t>
            </a:r>
            <a:r>
              <a:rPr lang="en-US" dirty="0" smtClean="0"/>
              <a:t> </a:t>
            </a:r>
            <a:r>
              <a:rPr lang="en-US" dirty="0" err="1" smtClean="0"/>
              <a:t>adekvatna</a:t>
            </a:r>
            <a:r>
              <a:rPr lang="en-US" dirty="0" smtClean="0"/>
              <a:t> </a:t>
            </a:r>
            <a:r>
              <a:rPr lang="en-US" dirty="0" err="1" smtClean="0"/>
              <a:t>usluga</a:t>
            </a:r>
            <a:endParaRPr lang="x-none" dirty="0" smtClean="0"/>
          </a:p>
          <a:p>
            <a:pPr algn="ctr">
              <a:buFont typeface="Wingdings" pitchFamily="2" charset="2"/>
              <a:buChar char="Ø"/>
            </a:pPr>
            <a:r>
              <a:rPr lang="it-IT" dirty="0" smtClean="0"/>
              <a:t>Nisu se pronašli dobri strateški partneri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4610100" y="1409700"/>
            <a:ext cx="4343400" cy="32893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21655" y="88384"/>
            <a:ext cx="446962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KOMPLEKSNOST OKRUŽENJA </a:t>
            </a:r>
            <a:endParaRPr lang="x-none" sz="2800" dirty="0" smtClean="0">
              <a:solidFill>
                <a:schemeClr val="bg1"/>
              </a:solidFill>
            </a:endParaRPr>
          </a:p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INTERNACIONALNE PRODAJE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8300" y="1209586"/>
            <a:ext cx="8407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u="sng" dirty="0" smtClean="0"/>
              <a:t>Men</a:t>
            </a:r>
            <a:r>
              <a:rPr lang="x-none" b="1" u="sng" dirty="0" smtClean="0"/>
              <a:t>adž</a:t>
            </a:r>
            <a:r>
              <a:rPr lang="en-US" b="1" u="sng" dirty="0" err="1" smtClean="0"/>
              <a:t>eri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za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internacionalnu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prodaju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suočavaju</a:t>
            </a:r>
            <a:r>
              <a:rPr lang="en-US" b="1" u="sng" dirty="0" smtClean="0"/>
              <a:t> se </a:t>
            </a:r>
            <a:r>
              <a:rPr lang="en-US" b="1" u="sng" dirty="0" err="1" smtClean="0"/>
              <a:t>sa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brojnim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problemima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izazovima</a:t>
            </a:r>
            <a:r>
              <a:rPr lang="en-US" b="1" u="sng" dirty="0" smtClean="0"/>
              <a:t>, </a:t>
            </a:r>
            <a:r>
              <a:rPr lang="en-US" b="1" u="sng" dirty="0" err="1" smtClean="0"/>
              <a:t>različitim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od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onih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na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domaćem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trţištu</a:t>
            </a:r>
            <a:r>
              <a:rPr lang="en-US" b="1" u="sng" dirty="0" smtClean="0"/>
              <a:t>.</a:t>
            </a:r>
            <a:endParaRPr lang="en-US" b="1" u="sng" dirty="0"/>
          </a:p>
        </p:txBody>
      </p:sp>
      <p:sp>
        <p:nvSpPr>
          <p:cNvPr id="11" name="Rectangle 10"/>
          <p:cNvSpPr/>
          <p:nvPr/>
        </p:nvSpPr>
        <p:spPr>
          <a:xfrm>
            <a:off x="177800" y="1887488"/>
            <a:ext cx="4775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U međunarodnom okru</a:t>
            </a:r>
            <a:r>
              <a:rPr lang="x-none" dirty="0" smtClean="0">
                <a:latin typeface="Calibri" pitchFamily="34" charset="0"/>
                <a:cs typeface="Calibri" pitchFamily="34" charset="0"/>
              </a:rPr>
              <a:t>ž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enju menad</a:t>
            </a:r>
            <a:r>
              <a:rPr lang="x-none" dirty="0" smtClean="0">
                <a:latin typeface="Calibri" pitchFamily="34" charset="0"/>
                <a:cs typeface="Calibri" pitchFamily="34" charset="0"/>
              </a:rPr>
              <a:t>ž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eri prodaje se suočavaju sa različitim potrebama u nabavci, posedovanju i raspolaganju imovinom, fluktuirajućim kursevima valuta, različitim oblicima korupcije, različitim političkim uslovima, kao i različitim kulturnim i drugim socijalnim uslovima u okru</a:t>
            </a:r>
            <a:r>
              <a:rPr lang="x-none" dirty="0" smtClean="0">
                <a:latin typeface="Calibri" pitchFamily="34" charset="0"/>
                <a:cs typeface="Calibri" pitchFamily="34" charset="0"/>
              </a:rPr>
              <a:t>ž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enju.</a:t>
            </a:r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x-none" dirty="0" err="1" smtClean="0"/>
              <a:t>M</a:t>
            </a:r>
            <a:r>
              <a:rPr lang="en-US" dirty="0" err="1" smtClean="0"/>
              <a:t>enad</a:t>
            </a:r>
            <a:r>
              <a:rPr lang="x-none" dirty="0" smtClean="0"/>
              <a:t>ž</a:t>
            </a:r>
            <a:r>
              <a:rPr lang="en-US" dirty="0" err="1" smtClean="0"/>
              <a:t>eri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u </a:t>
            </a:r>
            <a:r>
              <a:rPr lang="en-US" dirty="0" err="1" smtClean="0"/>
              <a:t>procesu</a:t>
            </a:r>
            <a:r>
              <a:rPr lang="en-US" dirty="0" smtClean="0"/>
              <a:t> </a:t>
            </a:r>
            <a:r>
              <a:rPr lang="en-US" dirty="0" err="1" smtClean="0"/>
              <a:t>globalizacije</a:t>
            </a:r>
            <a:r>
              <a:rPr lang="en-US" dirty="0" smtClean="0"/>
              <a:t> </a:t>
            </a:r>
            <a:r>
              <a:rPr lang="en-US" dirty="0" err="1" smtClean="0"/>
              <a:t>suočavaju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brojnim</a:t>
            </a:r>
            <a:r>
              <a:rPr lang="en-US" dirty="0" smtClean="0"/>
              <a:t> </a:t>
            </a:r>
            <a:r>
              <a:rPr lang="en-US" dirty="0" err="1" smtClean="0"/>
              <a:t>specifičnostima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postoje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trţištima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u </a:t>
            </a:r>
            <a:r>
              <a:rPr lang="en-US" dirty="0" err="1" smtClean="0"/>
              <a:t>ukupnom</a:t>
            </a:r>
            <a:r>
              <a:rPr lang="en-US" dirty="0" smtClean="0"/>
              <a:t> </a:t>
            </a:r>
            <a:r>
              <a:rPr lang="en-US" dirty="0" err="1" smtClean="0"/>
              <a:t>okruţenju</a:t>
            </a:r>
            <a:r>
              <a:rPr lang="en-US" dirty="0" smtClean="0"/>
              <a:t> u </a:t>
            </a:r>
            <a:r>
              <a:rPr lang="en-US" dirty="0" err="1" smtClean="0"/>
              <a:t>pojedinim</a:t>
            </a:r>
            <a:r>
              <a:rPr lang="en-US" dirty="0" smtClean="0"/>
              <a:t> </a:t>
            </a:r>
            <a:r>
              <a:rPr lang="en-US" dirty="0" err="1" smtClean="0"/>
              <a:t>zemljama</a:t>
            </a:r>
            <a:r>
              <a:rPr lang="en-US" dirty="0" smtClean="0"/>
              <a:t>.</a:t>
            </a:r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3554" name="Picture 2" descr="Šta radi menadžer prodaje? | BusinessAcademy"/>
          <p:cNvPicPr>
            <a:picLocks noChangeAspect="1" noChangeArrowheads="1"/>
          </p:cNvPicPr>
          <p:nvPr/>
        </p:nvPicPr>
        <p:blipFill>
          <a:blip r:embed="rId2" cstate="print"/>
          <a:srcRect l="34619" r="12048"/>
          <a:stretch>
            <a:fillRect/>
          </a:stretch>
        </p:blipFill>
        <p:spPr bwMode="auto">
          <a:xfrm>
            <a:off x="4894919" y="2044700"/>
            <a:ext cx="4058581" cy="2717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21655" y="88384"/>
            <a:ext cx="446962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KOMPLEKSNOST OKRUŽENJA </a:t>
            </a:r>
            <a:endParaRPr lang="x-none" sz="2800" dirty="0" smtClean="0">
              <a:solidFill>
                <a:schemeClr val="bg1"/>
              </a:solidFill>
            </a:endParaRPr>
          </a:p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INTERNACIONALNE PRODAJE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0" y="1524685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x-none" dirty="0" err="1" smtClean="0"/>
              <a:t>P</a:t>
            </a:r>
            <a:r>
              <a:rPr lang="en-US" dirty="0" smtClean="0"/>
              <a:t>o </a:t>
            </a:r>
            <a:r>
              <a:rPr lang="en-US" dirty="0" err="1" smtClean="0"/>
              <a:t>svom</a:t>
            </a:r>
            <a:r>
              <a:rPr lang="en-US" dirty="0" smtClean="0"/>
              <a:t> </a:t>
            </a:r>
            <a:r>
              <a:rPr lang="en-US" dirty="0" err="1" smtClean="0"/>
              <a:t>značaju</a:t>
            </a:r>
            <a:r>
              <a:rPr lang="en-US" dirty="0" smtClean="0"/>
              <a:t> </a:t>
            </a:r>
            <a:r>
              <a:rPr lang="en-US" dirty="0" err="1" smtClean="0"/>
              <a:t>izdvajaju</a:t>
            </a:r>
            <a:r>
              <a:rPr lang="en-US" dirty="0" smtClean="0"/>
              <a:t> se </a:t>
            </a:r>
            <a:r>
              <a:rPr lang="en-US" dirty="0" err="1" smtClean="0"/>
              <a:t>elementi</a:t>
            </a:r>
            <a:r>
              <a:rPr lang="en-US" dirty="0" smtClean="0"/>
              <a:t> </a:t>
            </a:r>
            <a:r>
              <a:rPr lang="en-US" dirty="0" err="1" smtClean="0"/>
              <a:t>ekonomskog</a:t>
            </a:r>
            <a:r>
              <a:rPr lang="en-US" dirty="0" smtClean="0"/>
              <a:t>, </a:t>
            </a:r>
            <a:r>
              <a:rPr lang="en-US" dirty="0" err="1" smtClean="0"/>
              <a:t>pravnog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kulturnog</a:t>
            </a:r>
            <a:r>
              <a:rPr lang="en-US" dirty="0" smtClean="0"/>
              <a:t> </a:t>
            </a:r>
            <a:r>
              <a:rPr lang="en-US" dirty="0" err="1" smtClean="0"/>
              <a:t>okruţenja</a:t>
            </a:r>
            <a:r>
              <a:rPr lang="x-none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Specifični</a:t>
            </a:r>
            <a:r>
              <a:rPr lang="en-US" dirty="0" smtClean="0"/>
              <a:t> </a:t>
            </a:r>
            <a:r>
              <a:rPr lang="en-US" dirty="0" err="1" smtClean="0"/>
              <a:t>ekonomski</a:t>
            </a:r>
            <a:r>
              <a:rPr lang="en-US" dirty="0" smtClean="0"/>
              <a:t> </a:t>
            </a:r>
            <a:r>
              <a:rPr lang="en-US" dirty="0" err="1" smtClean="0"/>
              <a:t>faktori</a:t>
            </a:r>
            <a:endParaRPr lang="x-none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 smtClean="0"/>
              <a:t>okviri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ograničenja</a:t>
            </a:r>
            <a:endParaRPr lang="x-none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Kulturne</a:t>
            </a:r>
            <a:r>
              <a:rPr lang="en-US" dirty="0" smtClean="0"/>
              <a:t> </a:t>
            </a:r>
            <a:r>
              <a:rPr lang="en-US" dirty="0" err="1" smtClean="0"/>
              <a:t>dimenzije</a:t>
            </a:r>
            <a:r>
              <a:rPr lang="en-US" dirty="0" smtClean="0"/>
              <a:t> </a:t>
            </a:r>
            <a:r>
              <a:rPr lang="en-US" dirty="0" err="1" smtClean="0"/>
              <a:t>razvoja</a:t>
            </a:r>
            <a:r>
              <a:rPr lang="en-US" dirty="0" smtClean="0"/>
              <a:t> </a:t>
            </a:r>
            <a:r>
              <a:rPr lang="en-US" dirty="0" err="1" smtClean="0"/>
              <a:t>internacionalne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menadţmenta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endParaRPr lang="x-none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7800" y="3735685"/>
            <a:ext cx="8763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ove</a:t>
            </a:r>
            <a:r>
              <a:rPr lang="en-US" dirty="0" smtClean="0"/>
              <a:t> </a:t>
            </a:r>
            <a:r>
              <a:rPr lang="en-US" dirty="0" err="1" smtClean="0"/>
              <a:t>kulturne</a:t>
            </a:r>
            <a:r>
              <a:rPr lang="en-US" dirty="0" smtClean="0"/>
              <a:t> </a:t>
            </a:r>
            <a:r>
              <a:rPr lang="en-US" dirty="0" err="1" smtClean="0"/>
              <a:t>dimenzije</a:t>
            </a:r>
            <a:r>
              <a:rPr lang="en-US" dirty="0" smtClean="0"/>
              <a:t>, u </a:t>
            </a:r>
            <a:r>
              <a:rPr lang="en-US" dirty="0" err="1" smtClean="0"/>
              <a:t>praksi</a:t>
            </a:r>
            <a:r>
              <a:rPr lang="en-US" dirty="0" smtClean="0"/>
              <a:t>, se </a:t>
            </a:r>
            <a:r>
              <a:rPr lang="en-US" dirty="0" err="1" smtClean="0"/>
              <a:t>svode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krupna</a:t>
            </a:r>
            <a:r>
              <a:rPr lang="en-US" dirty="0" smtClean="0"/>
              <a:t> </a:t>
            </a:r>
            <a:r>
              <a:rPr lang="en-US" dirty="0" err="1" smtClean="0"/>
              <a:t>područja</a:t>
            </a:r>
            <a:r>
              <a:rPr lang="en-US" dirty="0" smtClean="0"/>
              <a:t> </a:t>
            </a:r>
            <a:r>
              <a:rPr lang="en-US" dirty="0" err="1" smtClean="0"/>
              <a:t>ljudskog</a:t>
            </a:r>
            <a:r>
              <a:rPr lang="en-US" dirty="0" smtClean="0"/>
              <a:t> </a:t>
            </a:r>
            <a:r>
              <a:rPr lang="en-US" dirty="0" err="1" smtClean="0"/>
              <a:t>shvatanja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znanja</a:t>
            </a:r>
            <a:r>
              <a:rPr lang="en-US" dirty="0" smtClean="0"/>
              <a:t>. </a:t>
            </a:r>
            <a:endParaRPr lang="x-none" dirty="0" smtClean="0"/>
          </a:p>
          <a:p>
            <a:r>
              <a:rPr lang="en-US" dirty="0" smtClean="0"/>
              <a:t>U </a:t>
            </a:r>
            <a:r>
              <a:rPr lang="en-US" dirty="0" err="1" smtClean="0"/>
              <a:t>procesu</a:t>
            </a:r>
            <a:r>
              <a:rPr lang="en-US" dirty="0" smtClean="0"/>
              <a:t> </a:t>
            </a:r>
            <a:r>
              <a:rPr lang="en-US" dirty="0" err="1" smtClean="0"/>
              <a:t>efikasnog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efektivnog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 smtClean="0"/>
              <a:t>prodajnim</a:t>
            </a:r>
            <a:r>
              <a:rPr lang="en-US" dirty="0" smtClean="0"/>
              <a:t> </a:t>
            </a:r>
            <a:r>
              <a:rPr lang="en-US" dirty="0" err="1" smtClean="0"/>
              <a:t>osobljem</a:t>
            </a:r>
            <a:r>
              <a:rPr lang="en-US" dirty="0" smtClean="0"/>
              <a:t> u </a:t>
            </a:r>
            <a:r>
              <a:rPr lang="en-US" dirty="0" err="1" smtClean="0"/>
              <a:t>drugoj</a:t>
            </a:r>
            <a:r>
              <a:rPr lang="en-US" dirty="0" smtClean="0"/>
              <a:t> </a:t>
            </a:r>
            <a:r>
              <a:rPr lang="en-US" dirty="0" err="1" smtClean="0"/>
              <a:t>zemlji</a:t>
            </a:r>
            <a:r>
              <a:rPr lang="en-US" dirty="0" smtClean="0"/>
              <a:t>, </a:t>
            </a:r>
            <a:r>
              <a:rPr lang="en-US" dirty="0" err="1" smtClean="0"/>
              <a:t>najčešće</a:t>
            </a:r>
            <a:r>
              <a:rPr lang="en-US" dirty="0" smtClean="0"/>
              <a:t> je </a:t>
            </a:r>
            <a:r>
              <a:rPr lang="en-US" dirty="0" err="1" smtClean="0"/>
              <a:t>neophodno</a:t>
            </a:r>
            <a:r>
              <a:rPr lang="en-US" dirty="0" smtClean="0"/>
              <a:t> </a:t>
            </a:r>
            <a:r>
              <a:rPr lang="en-US" dirty="0" err="1" smtClean="0"/>
              <a:t>učenje</a:t>
            </a:r>
            <a:r>
              <a:rPr lang="en-US" dirty="0" smtClean="0"/>
              <a:t> </a:t>
            </a:r>
            <a:r>
              <a:rPr lang="en-US" dirty="0" err="1" smtClean="0"/>
              <a:t>novih</a:t>
            </a:r>
            <a:r>
              <a:rPr lang="en-US" dirty="0" smtClean="0"/>
              <a:t> </a:t>
            </a:r>
            <a:r>
              <a:rPr lang="en-US" dirty="0" err="1" smtClean="0"/>
              <a:t>pravila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ponašanja</a:t>
            </a:r>
            <a:r>
              <a:rPr lang="en-US" dirty="0" smtClean="0"/>
              <a:t> </a:t>
            </a:r>
            <a:r>
              <a:rPr lang="en-US" dirty="0" err="1" smtClean="0"/>
              <a:t>ljudi</a:t>
            </a:r>
            <a:r>
              <a:rPr lang="en-US" dirty="0" smtClean="0"/>
              <a:t>, </a:t>
            </a:r>
            <a:r>
              <a:rPr lang="en-US" dirty="0" err="1" smtClean="0"/>
              <a:t>naročito</a:t>
            </a:r>
            <a:r>
              <a:rPr lang="en-US" dirty="0" smtClean="0"/>
              <a:t> u </a:t>
            </a:r>
            <a:r>
              <a:rPr lang="en-US" dirty="0" err="1" smtClean="0"/>
              <a:t>ulozi</a:t>
            </a:r>
            <a:r>
              <a:rPr lang="en-US" dirty="0" smtClean="0"/>
              <a:t> </a:t>
            </a:r>
            <a:r>
              <a:rPr lang="en-US" dirty="0" err="1" smtClean="0"/>
              <a:t>kupaca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25602" name="Picture 2" descr="Resursi za učenje… – M_N CodeBlo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875" y="1422813"/>
            <a:ext cx="3451225" cy="22507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931</Words>
  <Application>Microsoft Office PowerPoint</Application>
  <PresentationFormat>On-screen Show (16:9)</PresentationFormat>
  <Paragraphs>73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2021-05-12T12:12:21Z</dcterms:modified>
</cp:coreProperties>
</file>