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0" r:id="rId4"/>
    <p:sldId id="271" r:id="rId5"/>
    <p:sldId id="272" r:id="rId6"/>
    <p:sldId id="269" r:id="rId7"/>
    <p:sldId id="273" r:id="rId8"/>
    <p:sldId id="274" r:id="rId9"/>
    <p:sldId id="275" r:id="rId10"/>
    <p:sldId id="276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88" autoAdjust="0"/>
    <p:restoredTop sz="94660"/>
  </p:normalViewPr>
  <p:slideViewPr>
    <p:cSldViewPr snapToGrid="0">
      <p:cViewPr>
        <p:scale>
          <a:sx n="75" d="100"/>
          <a:sy n="75" d="100"/>
        </p:scale>
        <p:origin x="-1542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x-none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x-non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x-none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0" y="2056884"/>
            <a:ext cx="44816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INTERNACIONALNA PRODAJA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I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MENADŽMENT PRODAJE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1310" y="88384"/>
            <a:ext cx="53503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STRATEGIJA PRODAJNOG NASTUPA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NA INOSTRANOM TRŽIŠTU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312386"/>
            <a:ext cx="873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prodajnog</a:t>
            </a:r>
            <a:r>
              <a:rPr lang="en-US" dirty="0" smtClean="0"/>
              <a:t> </a:t>
            </a:r>
            <a:r>
              <a:rPr lang="en-US" dirty="0" err="1" smtClean="0"/>
              <a:t>nastupa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inostranom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x-none" dirty="0" smtClean="0"/>
              <a:t>ž</a:t>
            </a:r>
            <a:r>
              <a:rPr lang="en-US" dirty="0" err="1" smtClean="0"/>
              <a:t>ištu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, </a:t>
            </a:r>
            <a:r>
              <a:rPr lang="en-US" dirty="0" err="1" smtClean="0"/>
              <a:t>započinju</a:t>
            </a:r>
            <a:r>
              <a:rPr lang="en-US" dirty="0" smtClean="0"/>
              <a:t> </a:t>
            </a:r>
            <a:r>
              <a:rPr lang="en-US" dirty="0" err="1" smtClean="0"/>
              <a:t>pasivnim</a:t>
            </a:r>
            <a:r>
              <a:rPr lang="en-US" dirty="0" smtClean="0"/>
              <a:t> </a:t>
            </a:r>
            <a:r>
              <a:rPr lang="en-US" dirty="0" err="1" smtClean="0"/>
              <a:t>izvozom</a:t>
            </a:r>
            <a:r>
              <a:rPr lang="x-none" dirty="0" smtClean="0"/>
              <a:t> - </a:t>
            </a:r>
            <a:r>
              <a:rPr lang="en-US" dirty="0" err="1" smtClean="0"/>
              <a:t>prodajna</a:t>
            </a:r>
            <a:r>
              <a:rPr lang="en-US" dirty="0" smtClean="0"/>
              <a:t> </a:t>
            </a:r>
            <a:r>
              <a:rPr lang="en-US" dirty="0" err="1" smtClean="0"/>
              <a:t>sluţba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dobija</a:t>
            </a:r>
            <a:r>
              <a:rPr lang="en-US" dirty="0" smtClean="0"/>
              <a:t> </a:t>
            </a:r>
            <a:r>
              <a:rPr lang="en-US" dirty="0" err="1" smtClean="0"/>
              <a:t>narud</a:t>
            </a:r>
            <a:r>
              <a:rPr lang="x-none" dirty="0" smtClean="0"/>
              <a:t>ž</a:t>
            </a:r>
            <a:r>
              <a:rPr lang="en-US" dirty="0" smtClean="0"/>
              <a:t>be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inostranstva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ulaganja</a:t>
            </a:r>
            <a:r>
              <a:rPr lang="en-US" dirty="0" smtClean="0"/>
              <a:t> u </a:t>
            </a:r>
            <a:r>
              <a:rPr lang="en-US" dirty="0" err="1" smtClean="0"/>
              <a:t>istraţivanje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trţišta</a:t>
            </a:r>
            <a:r>
              <a:rPr lang="en-US" dirty="0" smtClean="0"/>
              <a:t>. </a:t>
            </a:r>
            <a:endParaRPr lang="x-none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1300" y="2209800"/>
            <a:ext cx="85598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M</a:t>
            </a:r>
            <a:r>
              <a:rPr lang="en-US" dirty="0" err="1" smtClean="0"/>
              <a:t>enad</a:t>
            </a:r>
            <a:r>
              <a:rPr lang="x-none" dirty="0" smtClean="0"/>
              <a:t>ž</a:t>
            </a:r>
            <a:r>
              <a:rPr lang="en-US" dirty="0" err="1" smtClean="0"/>
              <a:t>mentu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raspolaganju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, </a:t>
            </a:r>
            <a:r>
              <a:rPr lang="en-US" dirty="0" err="1" smtClean="0"/>
              <a:t>praktično</a:t>
            </a:r>
            <a:r>
              <a:rPr lang="en-US" dirty="0" smtClean="0"/>
              <a:t>,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zameni</a:t>
            </a:r>
            <a:r>
              <a:rPr lang="en-US" dirty="0" smtClean="0"/>
              <a:t> </a:t>
            </a:r>
            <a:r>
              <a:rPr lang="en-US" dirty="0" err="1" smtClean="0"/>
              <a:t>pasivnog</a:t>
            </a:r>
            <a:r>
              <a:rPr lang="en-US" dirty="0" smtClean="0"/>
              <a:t> </a:t>
            </a:r>
            <a:r>
              <a:rPr lang="en-US" dirty="0" err="1" smtClean="0"/>
              <a:t>izvoza</a:t>
            </a:r>
            <a:r>
              <a:rPr lang="en-US" dirty="0" smtClean="0"/>
              <a:t> </a:t>
            </a:r>
            <a:r>
              <a:rPr lang="en-US" dirty="0" err="1" smtClean="0"/>
              <a:t>aktivnim</a:t>
            </a:r>
            <a:r>
              <a:rPr lang="en-US" dirty="0" smtClean="0"/>
              <a:t> </a:t>
            </a:r>
            <a:r>
              <a:rPr lang="en-US" dirty="0" err="1" smtClean="0"/>
              <a:t>pristupom</a:t>
            </a:r>
            <a:r>
              <a:rPr lang="en-US" dirty="0" smtClean="0"/>
              <a:t> </a:t>
            </a:r>
            <a:r>
              <a:rPr lang="en-US" dirty="0" err="1" smtClean="0"/>
              <a:t>izvozu</a:t>
            </a:r>
            <a:r>
              <a:rPr lang="en-US" dirty="0" smtClean="0"/>
              <a:t>. </a:t>
            </a:r>
            <a:r>
              <a:rPr lang="en-US" dirty="0" err="1" smtClean="0"/>
              <a:t>Aktivan</a:t>
            </a:r>
            <a:r>
              <a:rPr lang="en-US" dirty="0" smtClean="0"/>
              <a:t> </a:t>
            </a:r>
            <a:r>
              <a:rPr lang="en-US" dirty="0" err="1" smtClean="0"/>
              <a:t>izvoz</a:t>
            </a:r>
            <a:r>
              <a:rPr lang="en-US" dirty="0" smtClean="0"/>
              <a:t>, u </a:t>
            </a:r>
            <a:r>
              <a:rPr lang="en-US" dirty="0" err="1" smtClean="0"/>
              <a:t>praksi</a:t>
            </a:r>
            <a:r>
              <a:rPr lang="en-US" dirty="0" smtClean="0"/>
              <a:t>, </a:t>
            </a:r>
            <a:r>
              <a:rPr lang="en-US" dirty="0" err="1" smtClean="0"/>
              <a:t>razvija</a:t>
            </a:r>
            <a:r>
              <a:rPr lang="en-US" dirty="0" smtClean="0"/>
              <a:t> se </a:t>
            </a:r>
            <a:r>
              <a:rPr lang="en-US" dirty="0" err="1" smtClean="0"/>
              <a:t>korišćenjem</a:t>
            </a:r>
            <a:r>
              <a:rPr lang="en-US" dirty="0" smtClean="0"/>
              <a:t> </a:t>
            </a:r>
            <a:r>
              <a:rPr lang="en-US" dirty="0" err="1" smtClean="0"/>
              <a:t>direktnih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indirektnih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9400" y="4343400"/>
            <a:ext cx="85598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savremenim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slabi</a:t>
            </a:r>
            <a:r>
              <a:rPr lang="en-US" dirty="0" smtClean="0"/>
              <a:t> </a:t>
            </a:r>
            <a:r>
              <a:rPr lang="en-US" dirty="0" err="1" smtClean="0"/>
              <a:t>relativna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prostog</a:t>
            </a:r>
            <a:r>
              <a:rPr lang="en-US" dirty="0" smtClean="0"/>
              <a:t> </a:t>
            </a:r>
            <a:r>
              <a:rPr lang="en-US" dirty="0" err="1" smtClean="0"/>
              <a:t>izvoza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direktnog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indirektnog</a:t>
            </a:r>
            <a:r>
              <a:rPr lang="en-US" dirty="0" smtClean="0"/>
              <a:t>, </a:t>
            </a:r>
            <a:r>
              <a:rPr lang="en-US" dirty="0" err="1" smtClean="0"/>
              <a:t>roba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r>
              <a:rPr lang="en-US" dirty="0" smtClean="0"/>
              <a:t>, a </a:t>
            </a:r>
            <a:r>
              <a:rPr lang="en-US" dirty="0" err="1" smtClean="0"/>
              <a:t>sve</a:t>
            </a:r>
            <a:r>
              <a:rPr lang="en-US" dirty="0" smtClean="0"/>
              <a:t> se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razvijaju</a:t>
            </a:r>
            <a:r>
              <a:rPr lang="en-US" dirty="0" smtClean="0"/>
              <a:t> </a:t>
            </a:r>
            <a:r>
              <a:rPr lang="en-US" dirty="0" err="1" smtClean="0"/>
              <a:t>tzv.više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sloţenije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izvoznih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2100" y="311818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Direktan izvoz opravdano pretpostavlja angaţovanje dodatnog kapitala preduzeća i raznovrsno nagrađivanje prodajne snage u izvoznim poslovima. S druge strane, efekti su višestruki, a dolazi do izraţaja kako u povećanoj kontroli, tako isto i u većem obimu prodaje i profita.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929" y="1899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0" y="1182985"/>
            <a:ext cx="878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Jedna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ključnih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karakteristika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savremene</a:t>
            </a:r>
            <a:r>
              <a:rPr lang="en-US" b="1" u="sng" dirty="0" smtClean="0"/>
              <a:t> marketing </a:t>
            </a:r>
            <a:r>
              <a:rPr lang="en-US" b="1" u="sng" dirty="0" err="1" smtClean="0"/>
              <a:t>prakse</a:t>
            </a:r>
            <a:r>
              <a:rPr lang="en-US" b="1" u="sng" dirty="0" smtClean="0"/>
              <a:t> u </a:t>
            </a:r>
            <a:r>
              <a:rPr lang="en-US" b="1" u="sng" dirty="0" err="1" smtClean="0"/>
              <a:t>svetu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jeste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internacionalizacija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poslovanja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165100" y="1866900"/>
            <a:ext cx="88011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azlike u odvijanju poslovne aktivnosti u nacionalnim i međunarodnim okvirima jasno ističu neophodnost definisanja sadr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aja, koji se izlaskom van sopstvenog nacionalnog, ekonomskog prostora ţele ostvariti ili postići.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288718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u="sng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azlike između domaćeg marketinga i međunarodnog marketinga gotovo nevidljive i sv</a:t>
            </a:r>
            <a:r>
              <a:rPr lang="x-none" b="1" u="sng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de se, uglavnom, na razlike u okru</a:t>
            </a:r>
            <a:r>
              <a:rPr lang="x-none" b="1" u="sng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enju – kulturne, ekonomske, političke, itd. 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" y="3683000"/>
            <a:ext cx="880110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marketinško</a:t>
            </a:r>
            <a:r>
              <a:rPr lang="en-US" dirty="0" smtClean="0"/>
              <a:t>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trţištu</a:t>
            </a:r>
            <a:r>
              <a:rPr lang="en-US" dirty="0" smtClean="0"/>
              <a:t> u </a:t>
            </a:r>
            <a:r>
              <a:rPr lang="en-US" dirty="0" err="1" smtClean="0"/>
              <a:t>nacionalnim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multinacionalnim</a:t>
            </a:r>
            <a:r>
              <a:rPr lang="en-US" dirty="0" smtClean="0"/>
              <a:t> </a:t>
            </a:r>
            <a:r>
              <a:rPr lang="en-US" dirty="0" err="1" smtClean="0"/>
              <a:t>okolnostima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, </a:t>
            </a:r>
            <a:r>
              <a:rPr lang="en-US" dirty="0" err="1" smtClean="0"/>
              <a:t>gotovo</a:t>
            </a:r>
            <a:r>
              <a:rPr lang="en-US" dirty="0" smtClean="0"/>
              <a:t>, </a:t>
            </a:r>
            <a:r>
              <a:rPr lang="en-US" dirty="0" err="1" smtClean="0"/>
              <a:t>identične</a:t>
            </a:r>
            <a:r>
              <a:rPr lang="en-US" dirty="0" smtClean="0"/>
              <a:t>. </a:t>
            </a:r>
            <a:endParaRPr lang="x-none" dirty="0" smtClean="0"/>
          </a:p>
          <a:p>
            <a:pPr algn="ctr"/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marketinškom</a:t>
            </a:r>
            <a:r>
              <a:rPr lang="en-US" dirty="0" smtClean="0"/>
              <a:t> </a:t>
            </a:r>
            <a:r>
              <a:rPr lang="en-US" dirty="0" err="1" smtClean="0"/>
              <a:t>delovanju</a:t>
            </a:r>
            <a:r>
              <a:rPr lang="en-US" dirty="0" smtClean="0"/>
              <a:t> </a:t>
            </a:r>
            <a:r>
              <a:rPr lang="en-US" dirty="0" err="1" smtClean="0"/>
              <a:t>proističu</a:t>
            </a:r>
            <a:r>
              <a:rPr lang="en-US" dirty="0" smtClean="0"/>
              <a:t>, </a:t>
            </a:r>
            <a:r>
              <a:rPr lang="en-US" dirty="0" err="1" smtClean="0"/>
              <a:t>danas</a:t>
            </a:r>
            <a:r>
              <a:rPr lang="en-US" dirty="0" smtClean="0"/>
              <a:t>, ne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okruţenja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specifičnosti</a:t>
            </a:r>
            <a:r>
              <a:rPr lang="en-US" dirty="0" smtClean="0"/>
              <a:t> </a:t>
            </a:r>
            <a:r>
              <a:rPr lang="en-US" dirty="0" err="1" smtClean="0"/>
              <a:t>samih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pojavljuju</a:t>
            </a:r>
            <a:r>
              <a:rPr lang="en-US" dirty="0" smtClean="0"/>
              <a:t> u tom </a:t>
            </a:r>
            <a:r>
              <a:rPr lang="en-US" dirty="0" err="1" smtClean="0"/>
              <a:t>okruţenju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929" y="1899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127908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Pojedini privredni subjekti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na dostignutom stepenu svoga razvoja postepeno se uključuju i ulaze na pojedina međunarodna tr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išta ocenjujući da postoje mogućnosti da postoje mogućnosti poboljšavanja sopstvenih pozicija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100" y="2198985"/>
            <a:ext cx="855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Druga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pak, počinju da ispoljavaju interes za međunarodna trţišta tek kad se suoče sa ograničenjima u rastu i razvoju.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" y="2822486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Treća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uključuju u proces međunarodne razmene sticajem raznih okolnosti: potreba za sirovinama, opremom, delovima, tehnološkim procesima, itd.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500" y="3695700"/>
            <a:ext cx="85725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latin typeface="Calibri" pitchFamily="34" charset="0"/>
                <a:cs typeface="Calibri" pitchFamily="34" charset="0"/>
              </a:rPr>
              <a:t>U svakom slučaju, orijentacija na međunarodna tr</a:t>
            </a:r>
            <a:r>
              <a:rPr lang="x-none" b="1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išta, u savremenim uslovima, jeste pojava koja je usko vezana za proces razvoja i rasta preduzeća i privrednih subjekata uopšte.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929" y="1899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6300" y="1289388"/>
            <a:ext cx="4178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Kao posledica povećanog značaja međunarodne robne razmene, odnosno kao posledica nastojanja svih zemalja da se uključe u međunarodnu podelu rada, proizašao je i značaj međunarodnog marketinga kao poslovne koncepcije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Kompleksan marketing kompleksan pojam koji se odnosi na poslovnu delatnost u oblasti međunarodne podele rada, odnosno roba, usluga i znanja, finansijskih sredstava odnosno kapitala.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Samo za knjigovođe - marketing strategija za 2018 - Minimax - internet  knjigovodstveni i poslovni program (R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778000"/>
            <a:ext cx="4741333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929" y="1899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140128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Oni privredni subjekti koji imaju viši nivo međunarodne marketing kvalifikovanosti, evidentno imaju i širu lepezu modaliteta privrednih aktivnosti koji se primenjuju ili mogu koristiti u praksi. 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Multinacionalne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kompanije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suočavaju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donošenjem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sloţenih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odluka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 tome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proizvod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pojedinim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zemljama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treba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stavi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naglasak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Poslovanje, u uslovima sve veće globalizacije, ne poznaje granice. Međutim, ipak, većina kompanija sa oklevanjem izlazi na inostrano tr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ište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Prvih 10 najuspešnijih kompanija na svetu su iz SAD - Biznis i Finans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4" y="1739900"/>
            <a:ext cx="3173532" cy="31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329" y="1772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7400" y="1044486"/>
            <a:ext cx="454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Uspešne kompanije sve više smanjuju nivo rizika koji se javlja izlaskom na međunarodno tr</a:t>
            </a:r>
            <a:r>
              <a:rPr lang="x-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ište, jer imaju jasno definisane marketinške ciljeve. </a:t>
            </a:r>
            <a:endParaRPr lang="x-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Izlaskom na međunarodno trţište kompanija “razbacuje rizik” u smislu da ne zavisi od trţišta samo jedne zemlje.</a:t>
            </a:r>
          </a:p>
          <a:p>
            <a:pPr>
              <a:buFont typeface="Wingdings" pitchFamily="2" charset="2"/>
              <a:buChar char="Ø"/>
            </a:pPr>
            <a:r>
              <a:rPr lang="x-none" dirty="0" err="1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ompanije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stimulisane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poboljšaju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kada</a:t>
            </a:r>
            <a:r>
              <a:rPr lang="en-US" dirty="0" smtClean="0">
                <a:solidFill>
                  <a:schemeClr val="bg1"/>
                </a:solidFill>
              </a:rPr>
              <a:t> se u </a:t>
            </a:r>
            <a:r>
              <a:rPr lang="en-US" dirty="0" err="1" smtClean="0">
                <a:solidFill>
                  <a:schemeClr val="bg1"/>
                </a:solidFill>
              </a:rPr>
              <a:t>novim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situacijama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takmiče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svojom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konkurencijom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pl-P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x-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ompanije moraju da prilagode svoje proizvode i marketing miks kada izađu na međunarodno tr</a:t>
            </a:r>
            <a:r>
              <a:rPr lang="x-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ište</a:t>
            </a:r>
            <a:r>
              <a:rPr lang="x-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ompanyAcademy – Education for bus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896" y="1778000"/>
            <a:ext cx="292099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929" y="189984"/>
            <a:ext cx="51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INTERNACIONALIZACIJA POSLOVANJA I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vi-VN" sz="2000" dirty="0" smtClean="0">
                <a:solidFill>
                  <a:schemeClr val="bg1"/>
                </a:solidFill>
              </a:rPr>
              <a:t>ULOGA MEĐUNARODNOG MARKETINGA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00" y="1575485"/>
            <a:ext cx="414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err="1" smtClean="0"/>
              <a:t>K</a:t>
            </a:r>
            <a:r>
              <a:rPr lang="en-US" dirty="0" err="1" smtClean="0"/>
              <a:t>ompanija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svetskom</a:t>
            </a:r>
            <a:r>
              <a:rPr lang="en-US" dirty="0" smtClean="0"/>
              <a:t> </a:t>
            </a:r>
            <a:r>
              <a:rPr lang="en-US" dirty="0" err="1" smtClean="0"/>
              <a:t>trţištu</a:t>
            </a:r>
            <a:r>
              <a:rPr lang="en-US" dirty="0" smtClean="0"/>
              <a:t> </a:t>
            </a:r>
            <a:r>
              <a:rPr lang="en-US" dirty="0" err="1" smtClean="0"/>
              <a:t>razvija</a:t>
            </a:r>
            <a:r>
              <a:rPr lang="en-US" dirty="0" smtClean="0"/>
              <a:t> u pet </a:t>
            </a:r>
            <a:r>
              <a:rPr lang="en-US" dirty="0" err="1" smtClean="0"/>
              <a:t>faza</a:t>
            </a:r>
            <a:r>
              <a:rPr lang="en-US" dirty="0" smtClean="0"/>
              <a:t>: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Pasivno</a:t>
            </a:r>
            <a:r>
              <a:rPr lang="en-US" dirty="0" smtClean="0"/>
              <a:t> </a:t>
            </a:r>
            <a:r>
              <a:rPr lang="en-US" dirty="0" err="1" smtClean="0"/>
              <a:t>izvozeći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izvozeći</a:t>
            </a:r>
            <a:r>
              <a:rPr lang="en-US" dirty="0" smtClean="0"/>
              <a:t> </a:t>
            </a:r>
            <a:r>
              <a:rPr lang="en-US" dirty="0" err="1" smtClean="0"/>
              <a:t>posredstvom</a:t>
            </a:r>
            <a:r>
              <a:rPr lang="en-US" dirty="0" smtClean="0"/>
              <a:t> </a:t>
            </a:r>
            <a:r>
              <a:rPr lang="en-US" dirty="0" err="1" smtClean="0"/>
              <a:t>distributera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Otvarajući</a:t>
            </a:r>
            <a:r>
              <a:rPr lang="en-US" dirty="0" smtClean="0"/>
              <a:t> </a:t>
            </a:r>
            <a:r>
              <a:rPr lang="en-US" dirty="0" err="1" smtClean="0"/>
              <a:t>predstavništva</a:t>
            </a:r>
            <a:r>
              <a:rPr lang="en-US" dirty="0" smtClean="0"/>
              <a:t> u </a:t>
            </a:r>
            <a:r>
              <a:rPr lang="en-US" dirty="0" err="1" smtClean="0"/>
              <a:t>inostranstvu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Otvarajući</a:t>
            </a:r>
            <a:r>
              <a:rPr lang="en-US" dirty="0" smtClean="0"/>
              <a:t> </a:t>
            </a:r>
            <a:r>
              <a:rPr lang="en-US" dirty="0" err="1" smtClean="0"/>
              <a:t>fabrike</a:t>
            </a:r>
            <a:r>
              <a:rPr lang="en-US" dirty="0" smtClean="0"/>
              <a:t> u </a:t>
            </a:r>
            <a:r>
              <a:rPr lang="en-US" dirty="0" err="1" smtClean="0"/>
              <a:t>inostranstvu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Uspostavljajući</a:t>
            </a:r>
            <a:r>
              <a:rPr lang="en-US" dirty="0" smtClean="0"/>
              <a:t> </a:t>
            </a:r>
            <a:r>
              <a:rPr lang="en-US" dirty="0" err="1" smtClean="0"/>
              <a:t>regionalne</a:t>
            </a:r>
            <a:r>
              <a:rPr lang="en-US" dirty="0" smtClean="0"/>
              <a:t> centre u </a:t>
            </a:r>
            <a:r>
              <a:rPr lang="en-US" dirty="0" err="1" smtClean="0"/>
              <a:t>inostranstvu</a:t>
            </a:r>
            <a:endParaRPr lang="x-none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5900" y="1397000"/>
            <a:ext cx="4216400" cy="3302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15500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u </a:t>
            </a:r>
            <a:r>
              <a:rPr lang="en-US" dirty="0" err="1" smtClean="0"/>
              <a:t>inostranstvu</a:t>
            </a:r>
            <a:r>
              <a:rPr lang="en-US" dirty="0" smtClean="0"/>
              <a:t> ne </a:t>
            </a:r>
            <a:r>
              <a:rPr lang="en-US" dirty="0" err="1" smtClean="0"/>
              <a:t>postignu</a:t>
            </a:r>
            <a:r>
              <a:rPr lang="en-US" dirty="0" smtClean="0"/>
              <a:t> </a:t>
            </a:r>
            <a:r>
              <a:rPr lang="en-US" dirty="0" err="1" smtClean="0"/>
              <a:t>uspeh</a:t>
            </a:r>
            <a:r>
              <a:rPr lang="en-US" dirty="0" smtClean="0"/>
              <a:t>, </a:t>
            </a:r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sledeći</a:t>
            </a:r>
            <a:r>
              <a:rPr lang="en-US" dirty="0" smtClean="0"/>
              <a:t>: </a:t>
            </a:r>
            <a:endParaRPr lang="x-none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err="1" smtClean="0"/>
              <a:t>Nije</a:t>
            </a:r>
            <a:r>
              <a:rPr lang="en-US" dirty="0" smtClean="0"/>
              <a:t> se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odvojilo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posmatranje</a:t>
            </a:r>
            <a:r>
              <a:rPr lang="en-US" dirty="0" smtClean="0"/>
              <a:t>, </a:t>
            </a:r>
            <a:r>
              <a:rPr lang="en-US" dirty="0" err="1" smtClean="0"/>
              <a:t>prikupljanje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saznanja</a:t>
            </a:r>
            <a:r>
              <a:rPr lang="en-US" dirty="0" smtClean="0"/>
              <a:t> o </a:t>
            </a:r>
            <a:r>
              <a:rPr lang="en-US" dirty="0" err="1" smtClean="0"/>
              <a:t>novom</a:t>
            </a:r>
            <a:r>
              <a:rPr lang="en-US" dirty="0" smtClean="0"/>
              <a:t> </a:t>
            </a:r>
            <a:r>
              <a:rPr lang="en-US" dirty="0" err="1" smtClean="0"/>
              <a:t>trţištu</a:t>
            </a:r>
            <a:endParaRPr lang="x-none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err="1" smtClean="0"/>
              <a:t>Nisu</a:t>
            </a:r>
            <a:r>
              <a:rPr lang="en-US" dirty="0" smtClean="0"/>
              <a:t> se </a:t>
            </a:r>
            <a:r>
              <a:rPr lang="en-US" dirty="0" err="1" smtClean="0"/>
              <a:t>prikupile</a:t>
            </a:r>
            <a:r>
              <a:rPr lang="en-US" dirty="0" smtClean="0"/>
              <a:t> </a:t>
            </a:r>
            <a:r>
              <a:rPr lang="en-US" dirty="0" err="1" smtClean="0"/>
              <a:t>pouzdane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o </a:t>
            </a:r>
            <a:r>
              <a:rPr lang="en-US" dirty="0" err="1" smtClean="0"/>
              <a:t>novom</a:t>
            </a:r>
            <a:r>
              <a:rPr lang="en-US" dirty="0" smtClean="0"/>
              <a:t> </a:t>
            </a:r>
            <a:r>
              <a:rPr lang="en-US" dirty="0" err="1" smtClean="0"/>
              <a:t>trţištu</a:t>
            </a:r>
            <a:endParaRPr lang="x-none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err="1" smtClean="0"/>
              <a:t>Nije</a:t>
            </a:r>
            <a:r>
              <a:rPr lang="en-US" dirty="0" smtClean="0"/>
              <a:t> se </a:t>
            </a:r>
            <a:r>
              <a:rPr lang="en-US" dirty="0" err="1" smtClean="0"/>
              <a:t>prilagodio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marketing </a:t>
            </a:r>
            <a:r>
              <a:rPr lang="en-US" dirty="0" err="1" smtClean="0"/>
              <a:t>miks</a:t>
            </a:r>
            <a:endParaRPr lang="x-none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err="1" smtClean="0"/>
              <a:t>Nije</a:t>
            </a:r>
            <a:r>
              <a:rPr lang="en-US" dirty="0" smtClean="0"/>
              <a:t> se </a:t>
            </a:r>
            <a:r>
              <a:rPr lang="en-US" dirty="0" err="1" smtClean="0"/>
              <a:t>ponudila</a:t>
            </a:r>
            <a:r>
              <a:rPr lang="en-US" dirty="0" smtClean="0"/>
              <a:t> </a:t>
            </a:r>
            <a:r>
              <a:rPr lang="en-US" dirty="0" err="1" smtClean="0"/>
              <a:t>adekvatna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endParaRPr lang="x-none" dirty="0" smtClean="0"/>
          </a:p>
          <a:p>
            <a:pPr algn="ctr">
              <a:buFont typeface="Wingdings" pitchFamily="2" charset="2"/>
              <a:buChar char="Ø"/>
            </a:pPr>
            <a:r>
              <a:rPr lang="it-IT" dirty="0" smtClean="0"/>
              <a:t>Nisu se pronašli dobri strateški partneri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10100" y="1409700"/>
            <a:ext cx="4343400" cy="32893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1655" y="88384"/>
            <a:ext cx="4469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KOMPLEKSNOST OKRUŽENJA </a:t>
            </a:r>
            <a:endParaRPr lang="x-none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INTERNACIONALNE PRODAJE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300" y="120958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Men</a:t>
            </a:r>
            <a:r>
              <a:rPr lang="x-none" b="1" u="sng" dirty="0" smtClean="0"/>
              <a:t>adž</a:t>
            </a:r>
            <a:r>
              <a:rPr lang="en-US" b="1" u="sng" dirty="0" err="1" smtClean="0"/>
              <a:t>eri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internacionalnu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suočavaju</a:t>
            </a:r>
            <a:r>
              <a:rPr lang="en-US" b="1" u="sng" dirty="0" smtClean="0"/>
              <a:t> se </a:t>
            </a:r>
            <a:r>
              <a:rPr lang="en-US" b="1" u="sng" dirty="0" err="1" smtClean="0"/>
              <a:t>sa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brojnim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problemima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izazovima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različitim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onih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domaćem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trţištu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177800" y="1887488"/>
            <a:ext cx="477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U međunarodnom okru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enju menad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eri prodaje se suočavaju sa različitim potrebama u nabavci, posedovanju i raspolaganju imovinom, fluktuirajućim kursevima valuta, različitim oblicima korupcije, različitim političkim uslovima, kao i različitim kulturnim i drugim socijalnim uslovima u okru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enju.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x-none" dirty="0" err="1" smtClean="0"/>
              <a:t>M</a:t>
            </a:r>
            <a:r>
              <a:rPr lang="en-US" dirty="0" err="1" smtClean="0"/>
              <a:t>enad</a:t>
            </a:r>
            <a:r>
              <a:rPr lang="x-none" dirty="0" smtClean="0"/>
              <a:t>ž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globalizacije</a:t>
            </a:r>
            <a:r>
              <a:rPr lang="en-US" dirty="0" smtClean="0"/>
              <a:t> </a:t>
            </a:r>
            <a:r>
              <a:rPr lang="en-US" dirty="0" err="1" smtClean="0"/>
              <a:t>suočavaju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brojnim</a:t>
            </a:r>
            <a:r>
              <a:rPr lang="en-US" dirty="0" smtClean="0"/>
              <a:t> </a:t>
            </a:r>
            <a:r>
              <a:rPr lang="en-US" dirty="0" err="1" smtClean="0"/>
              <a:t>specifičnostima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trţištima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ukupnom</a:t>
            </a:r>
            <a:r>
              <a:rPr lang="en-US" dirty="0" smtClean="0"/>
              <a:t> </a:t>
            </a:r>
            <a:r>
              <a:rPr lang="en-US" dirty="0" err="1" smtClean="0"/>
              <a:t>okruţenju</a:t>
            </a:r>
            <a:r>
              <a:rPr lang="en-US" dirty="0" smtClean="0"/>
              <a:t> u </a:t>
            </a:r>
            <a:r>
              <a:rPr lang="en-US" dirty="0" err="1" smtClean="0"/>
              <a:t>pojedinim</a:t>
            </a:r>
            <a:r>
              <a:rPr lang="en-US" dirty="0" smtClean="0"/>
              <a:t> </a:t>
            </a:r>
            <a:r>
              <a:rPr lang="en-US" dirty="0" err="1" smtClean="0"/>
              <a:t>zemljama</a:t>
            </a:r>
            <a:r>
              <a:rPr lang="en-US" dirty="0" smtClean="0"/>
              <a:t>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Šta radi menadžer prodaje? | BusinessAcademy"/>
          <p:cNvPicPr>
            <a:picLocks noChangeAspect="1" noChangeArrowheads="1"/>
          </p:cNvPicPr>
          <p:nvPr/>
        </p:nvPicPr>
        <p:blipFill>
          <a:blip r:embed="rId2" cstate="print"/>
          <a:srcRect l="34619" r="12048"/>
          <a:stretch>
            <a:fillRect/>
          </a:stretch>
        </p:blipFill>
        <p:spPr bwMode="auto">
          <a:xfrm>
            <a:off x="4894919" y="2044700"/>
            <a:ext cx="4058581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1655" y="88384"/>
            <a:ext cx="4469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KOMPLEKSNOST OKRUŽENJA </a:t>
            </a:r>
            <a:endParaRPr lang="x-none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INTERNACIONALNE PRODAJE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5246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 err="1" smtClean="0"/>
              <a:t>P</a:t>
            </a:r>
            <a:r>
              <a:rPr lang="en-US" dirty="0" smtClean="0"/>
              <a:t>o </a:t>
            </a:r>
            <a:r>
              <a:rPr lang="en-US" dirty="0" err="1" smtClean="0"/>
              <a:t>svom</a:t>
            </a:r>
            <a:r>
              <a:rPr lang="en-US" dirty="0" smtClean="0"/>
              <a:t> </a:t>
            </a:r>
            <a:r>
              <a:rPr lang="en-US" dirty="0" err="1" smtClean="0"/>
              <a:t>značaju</a:t>
            </a:r>
            <a:r>
              <a:rPr lang="en-US" dirty="0" smtClean="0"/>
              <a:t> </a:t>
            </a:r>
            <a:r>
              <a:rPr lang="en-US" dirty="0" err="1" smtClean="0"/>
              <a:t>izdvajaju</a:t>
            </a:r>
            <a:r>
              <a:rPr lang="en-US" dirty="0" smtClean="0"/>
              <a:t> se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ekonomskog</a:t>
            </a:r>
            <a:r>
              <a:rPr lang="en-US" dirty="0" smtClean="0"/>
              <a:t>,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kulturnog</a:t>
            </a:r>
            <a:r>
              <a:rPr lang="en-US" dirty="0" smtClean="0"/>
              <a:t> </a:t>
            </a:r>
            <a:r>
              <a:rPr lang="en-US" dirty="0" err="1" smtClean="0"/>
              <a:t>okruţenja</a:t>
            </a:r>
            <a:r>
              <a:rPr lang="x-none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Specifični</a:t>
            </a:r>
            <a:r>
              <a:rPr lang="en-US" dirty="0" smtClean="0"/>
              <a:t> </a:t>
            </a: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Pravni</a:t>
            </a:r>
            <a:r>
              <a:rPr lang="en-US" dirty="0" smtClean="0"/>
              <a:t> </a:t>
            </a:r>
            <a:r>
              <a:rPr lang="en-US" dirty="0" err="1" smtClean="0"/>
              <a:t>okviri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ograničenja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Kulturne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internacionalne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menadţmenta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x-none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800" y="3735685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kulturne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, u </a:t>
            </a:r>
            <a:r>
              <a:rPr lang="en-US" dirty="0" err="1" smtClean="0"/>
              <a:t>praksi</a:t>
            </a:r>
            <a:r>
              <a:rPr lang="en-US" dirty="0" smtClean="0"/>
              <a:t>, se </a:t>
            </a:r>
            <a:r>
              <a:rPr lang="en-US" dirty="0" err="1" smtClean="0"/>
              <a:t>svode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krupna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ljudskog</a:t>
            </a:r>
            <a:r>
              <a:rPr lang="en-US" dirty="0" smtClean="0"/>
              <a:t> </a:t>
            </a:r>
            <a:r>
              <a:rPr lang="en-US" dirty="0" err="1" smtClean="0"/>
              <a:t>shvatanja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. </a:t>
            </a:r>
            <a:endParaRPr lang="x-none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efikasnog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efektivnog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prodajnim</a:t>
            </a:r>
            <a:r>
              <a:rPr lang="en-US" dirty="0" smtClean="0"/>
              <a:t> </a:t>
            </a:r>
            <a:r>
              <a:rPr lang="en-US" dirty="0" err="1" smtClean="0"/>
              <a:t>osobljem</a:t>
            </a:r>
            <a:r>
              <a:rPr lang="en-US" dirty="0" smtClean="0"/>
              <a:t> u </a:t>
            </a:r>
            <a:r>
              <a:rPr lang="en-US" dirty="0" err="1" smtClean="0"/>
              <a:t>drugoj</a:t>
            </a:r>
            <a:r>
              <a:rPr lang="en-US" dirty="0" smtClean="0"/>
              <a:t> </a:t>
            </a:r>
            <a:r>
              <a:rPr lang="en-US" dirty="0" err="1" smtClean="0"/>
              <a:t>zemlji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je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u </a:t>
            </a:r>
            <a:r>
              <a:rPr lang="en-US" dirty="0" err="1" smtClean="0"/>
              <a:t>ulozi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602" name="Picture 2" descr="Resursi za učenje… – M_N Code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5" y="1422813"/>
            <a:ext cx="3451225" cy="225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(16:9)</PresentationFormat>
  <Paragraphs>73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2021-05-12T12:12:21Z</dcterms:modified>
</cp:coreProperties>
</file>