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6" r:id="rId2"/>
    <p:sldId id="287" r:id="rId3"/>
    <p:sldId id="288" r:id="rId4"/>
    <p:sldId id="289" r:id="rId5"/>
    <p:sldId id="290" r:id="rId6"/>
    <p:sldId id="291" r:id="rId7"/>
    <p:sldId id="292" r:id="rId8"/>
    <p:sldId id="293" r:id="rId9"/>
    <p:sldId id="294" r:id="rId10"/>
    <p:sldId id="295" r:id="rId11"/>
    <p:sldId id="296" r:id="rId12"/>
    <p:sldId id="297" r:id="rId13"/>
    <p:sldId id="29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68" d="100"/>
          <a:sy n="68" d="100"/>
        </p:scale>
        <p:origin x="-762"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914400" y="990600"/>
            <a:ext cx="10363200" cy="1371600"/>
          </a:xfrm>
        </p:spPr>
        <p:txBody>
          <a:bodyPr/>
          <a:lstStyle>
            <a:lvl1pPr>
              <a:defRPr sz="4000"/>
            </a:lvl1pPr>
          </a:lstStyle>
          <a:p>
            <a:r>
              <a:rPr lang="en-US"/>
              <a:t>Click to edit Master title style</a:t>
            </a:r>
          </a:p>
        </p:txBody>
      </p:sp>
      <p:sp>
        <p:nvSpPr>
          <p:cNvPr id="7171" name="Rectangle 3"/>
          <p:cNvSpPr>
            <a:spLocks noGrp="1" noChangeArrowheads="1"/>
          </p:cNvSpPr>
          <p:nvPr>
            <p:ph type="subTitle" idx="1"/>
          </p:nvPr>
        </p:nvSpPr>
        <p:spPr>
          <a:xfrm>
            <a:off x="1930400" y="3429000"/>
            <a:ext cx="9347200" cy="1600200"/>
          </a:xfrm>
        </p:spPr>
        <p:txBody>
          <a:bodyPr/>
          <a:lstStyle>
            <a:lvl1pPr marL="0" indent="0">
              <a:buFont typeface="Wingdings" pitchFamily="2" charset="2"/>
              <a:buNone/>
              <a:defRPr sz="2800"/>
            </a:lvl1pPr>
          </a:lstStyle>
          <a:p>
            <a:r>
              <a:rPr lang="en-US"/>
              <a:t>Click to edit Master subtitle style</a:t>
            </a:r>
          </a:p>
        </p:txBody>
      </p:sp>
      <p:sp>
        <p:nvSpPr>
          <p:cNvPr id="7172" name="Rectangle 4"/>
          <p:cNvSpPr>
            <a:spLocks noGrp="1" noChangeArrowheads="1"/>
          </p:cNvSpPr>
          <p:nvPr>
            <p:ph type="dt" sz="half" idx="2"/>
          </p:nvPr>
        </p:nvSpPr>
        <p:spPr>
          <a:xfrm>
            <a:off x="914400" y="6248400"/>
            <a:ext cx="2540000" cy="457200"/>
          </a:xfrm>
        </p:spPr>
        <p:txBody>
          <a:bodyPr/>
          <a:lstStyle>
            <a:lvl1pPr>
              <a:defRPr/>
            </a:lvl1pPr>
          </a:lstStyle>
          <a:p>
            <a:endParaRPr lang="en-US">
              <a:solidFill>
                <a:srgbClr val="000000"/>
              </a:solidFill>
            </a:endParaRPr>
          </a:p>
        </p:txBody>
      </p:sp>
      <p:sp>
        <p:nvSpPr>
          <p:cNvPr id="7173" name="Rectangle 5"/>
          <p:cNvSpPr>
            <a:spLocks noGrp="1" noChangeArrowheads="1"/>
          </p:cNvSpPr>
          <p:nvPr>
            <p:ph type="ftr" sz="quarter" idx="3"/>
          </p:nvPr>
        </p:nvSpPr>
        <p:spPr>
          <a:xfrm>
            <a:off x="4165600" y="6248400"/>
            <a:ext cx="3860800" cy="457200"/>
          </a:xfrm>
        </p:spPr>
        <p:txBody>
          <a:bodyPr/>
          <a:lstStyle>
            <a:lvl1pPr>
              <a:defRPr/>
            </a:lvl1pPr>
          </a:lstStyle>
          <a:p>
            <a:endParaRPr lang="en-US">
              <a:solidFill>
                <a:srgbClr val="000000"/>
              </a:solidFill>
            </a:endParaRPr>
          </a:p>
        </p:txBody>
      </p:sp>
      <p:sp>
        <p:nvSpPr>
          <p:cNvPr id="7174" name="Rectangle 6"/>
          <p:cNvSpPr>
            <a:spLocks noGrp="1" noChangeArrowheads="1"/>
          </p:cNvSpPr>
          <p:nvPr>
            <p:ph type="sldNum" sz="quarter" idx="4"/>
          </p:nvPr>
        </p:nvSpPr>
        <p:spPr>
          <a:xfrm>
            <a:off x="8737600" y="6248400"/>
            <a:ext cx="2540000" cy="457200"/>
          </a:xfrm>
        </p:spPr>
        <p:txBody>
          <a:bodyPr/>
          <a:lstStyle>
            <a:lvl1pPr>
              <a:defRPr/>
            </a:lvl1pPr>
          </a:lstStyle>
          <a:p>
            <a:fld id="{67EA81C7-C57B-4C07-AAD3-3D7E4681AD53}" type="slidenum">
              <a:rPr lang="en-US">
                <a:solidFill>
                  <a:srgbClr val="000000"/>
                </a:solidFill>
              </a:rPr>
              <a:pPr/>
              <a:t>‹#›</a:t>
            </a:fld>
            <a:endParaRPr lang="en-US">
              <a:solidFill>
                <a:srgbClr val="000000"/>
              </a:solidFill>
            </a:endParaRPr>
          </a:p>
        </p:txBody>
      </p:sp>
      <p:sp>
        <p:nvSpPr>
          <p:cNvPr id="7175" name="AutoShape 7"/>
          <p:cNvSpPr>
            <a:spLocks noChangeArrowheads="1"/>
          </p:cNvSpPr>
          <p:nvPr/>
        </p:nvSpPr>
        <p:spPr bwMode="auto">
          <a:xfrm>
            <a:off x="914400" y="2393950"/>
            <a:ext cx="10363200" cy="109538"/>
          </a:xfrm>
          <a:custGeom>
            <a:avLst/>
            <a:gdLst>
              <a:gd name="G0" fmla="+- 618 0 0"/>
            </a:gdLst>
            <a:ahLst/>
            <a:cxnLst>
              <a:cxn ang="0">
                <a:pos x="0" y="0"/>
              </a:cxn>
              <a:cxn ang="0">
                <a:pos x="618" y="0"/>
              </a:cxn>
              <a:cxn ang="0">
                <a:pos x="618" y="1000"/>
              </a:cxn>
              <a:cxn ang="0">
                <a:pos x="0" y="1000"/>
              </a:cxn>
              <a:cxn ang="0">
                <a:pos x="0" y="0"/>
              </a:cxn>
              <a:cxn ang="0">
                <a:pos x="1000" y="0"/>
              </a:cxn>
            </a:cxnLst>
            <a:rect l="0" t="0" r="r" b="b"/>
            <a:pathLst>
              <a:path w="1000" h="1000" stroke="0">
                <a:moveTo>
                  <a:pt x="0" y="0"/>
                </a:moveTo>
                <a:lnTo>
                  <a:pt x="618" y="0"/>
                </a:lnTo>
                <a:lnTo>
                  <a:pt x="618"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fontAlgn="base">
              <a:spcBef>
                <a:spcPct val="0"/>
              </a:spcBef>
              <a:spcAft>
                <a:spcPct val="0"/>
              </a:spcAft>
            </a:pPr>
            <a:endParaRPr lang="en-US" sz="2400">
              <a:solidFill>
                <a:srgbClr val="000000"/>
              </a:solidFill>
              <a:latin typeface="Times New Roman" pitchFamily="18" charset="0"/>
            </a:endParaRPr>
          </a:p>
        </p:txBody>
      </p:sp>
    </p:spTree>
    <p:extLst>
      <p:ext uri="{BB962C8B-B14F-4D97-AF65-F5344CB8AC3E}">
        <p14:creationId xmlns="" xmlns:p14="http://schemas.microsoft.com/office/powerpoint/2010/main" val="129909566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2065177-81B6-4707-A0C4-69187E1DF4F4}"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402250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98C780D1-586A-46A6-AE85-51E3F65846B4}"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2589571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55651" y="1752600"/>
            <a:ext cx="52324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1251" y="1752600"/>
            <a:ext cx="52324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F5A01239-1001-463D-B700-5B803BCD9AAE}"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1331254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8E9ED73B-06E8-434B-949C-641A7DE386E7}"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1823159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4E84929A-9573-4658-92EE-064E201973D3}"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396541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D769663B-4FAD-4FF0-B8E3-67AD5A525FDC}"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2581527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A89BC00-E7D9-4D3F-8424-40E33DDBC993}"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1757363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3BF373A2-43A8-4189-8817-48DDB1B65CD3}"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1728070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658DCD53-45CE-4150-ACB5-C2FCC52D922F}"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899287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65118" y="304800"/>
            <a:ext cx="2669116"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55651" y="304800"/>
            <a:ext cx="7806267"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FEC8AF4-7067-4DC0-894D-CDA80D07C1F4}"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3119674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766233" y="304801"/>
            <a:ext cx="10668000" cy="1216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6147" name="Rectangle 3"/>
          <p:cNvSpPr>
            <a:spLocks noGrp="1" noChangeArrowheads="1"/>
          </p:cNvSpPr>
          <p:nvPr>
            <p:ph type="body" idx="1"/>
          </p:nvPr>
        </p:nvSpPr>
        <p:spPr bwMode="auto">
          <a:xfrm>
            <a:off x="755651" y="1752600"/>
            <a:ext cx="106680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148" name="AutoShape 4"/>
          <p:cNvSpPr>
            <a:spLocks noChangeArrowheads="1"/>
          </p:cNvSpPr>
          <p:nvPr/>
        </p:nvSpPr>
        <p:spPr bwMode="auto">
          <a:xfrm>
            <a:off x="812800" y="1566864"/>
            <a:ext cx="10610851" cy="109537"/>
          </a:xfrm>
          <a:custGeom>
            <a:avLst/>
            <a:gdLst>
              <a:gd name="G0" fmla="+- 585 0 0"/>
            </a:gdLst>
            <a:ah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fontAlgn="base">
              <a:spcBef>
                <a:spcPct val="0"/>
              </a:spcBef>
              <a:spcAft>
                <a:spcPct val="0"/>
              </a:spcAft>
            </a:pPr>
            <a:endParaRPr lang="en-US" sz="2400">
              <a:solidFill>
                <a:srgbClr val="000000"/>
              </a:solidFill>
              <a:latin typeface="Times New Roman" pitchFamily="18" charset="0"/>
            </a:endParaRPr>
          </a:p>
        </p:txBody>
      </p:sp>
      <p:sp>
        <p:nvSpPr>
          <p:cNvPr id="6149" name="Line 5"/>
          <p:cNvSpPr>
            <a:spLocks noChangeShapeType="1"/>
          </p:cNvSpPr>
          <p:nvPr/>
        </p:nvSpPr>
        <p:spPr bwMode="auto">
          <a:xfrm flipV="1">
            <a:off x="812800" y="6172200"/>
            <a:ext cx="10566400" cy="0"/>
          </a:xfrm>
          <a:prstGeom prst="line">
            <a:avLst/>
          </a:prstGeom>
          <a:noFill/>
          <a:ln w="3175">
            <a:solidFill>
              <a:schemeClr val="accent2"/>
            </a:solidFill>
            <a:round/>
            <a:headEnd/>
            <a:tailEnd/>
          </a:ln>
          <a:effectLst/>
        </p:spPr>
        <p:txBody>
          <a:bodyPr/>
          <a:lstStyle/>
          <a:p>
            <a:pPr eaLnBrk="0" fontAlgn="base" hangingPunct="0">
              <a:spcBef>
                <a:spcPct val="0"/>
              </a:spcBef>
              <a:spcAft>
                <a:spcPct val="0"/>
              </a:spcAft>
            </a:pPr>
            <a:endParaRPr lang="en-US" sz="2800">
              <a:solidFill>
                <a:srgbClr val="000000"/>
              </a:solidFill>
            </a:endParaRPr>
          </a:p>
        </p:txBody>
      </p:sp>
      <p:sp>
        <p:nvSpPr>
          <p:cNvPr id="6150" name="Rectangle 6"/>
          <p:cNvSpPr>
            <a:spLocks noGrp="1" noChangeArrowheads="1"/>
          </p:cNvSpPr>
          <p:nvPr>
            <p:ph type="dt" sz="half" idx="2"/>
          </p:nvPr>
        </p:nvSpPr>
        <p:spPr bwMode="auto">
          <a:xfrm>
            <a:off x="812800" y="6245225"/>
            <a:ext cx="2641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pPr fontAlgn="base">
              <a:spcBef>
                <a:spcPct val="0"/>
              </a:spcBef>
              <a:spcAft>
                <a:spcPct val="0"/>
              </a:spcAft>
            </a:pPr>
            <a:endParaRPr lang="en-US">
              <a:solidFill>
                <a:srgbClr val="000000"/>
              </a:solidFill>
            </a:endParaRPr>
          </a:p>
        </p:txBody>
      </p:sp>
      <p:sp>
        <p:nvSpPr>
          <p:cNvPr id="6151" name="Rectangle 7"/>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200"/>
            </a:lvl1pPr>
          </a:lstStyle>
          <a:p>
            <a:pPr fontAlgn="base">
              <a:spcBef>
                <a:spcPct val="0"/>
              </a:spcBef>
              <a:spcAft>
                <a:spcPct val="0"/>
              </a:spcAft>
            </a:pPr>
            <a:endParaRPr lang="en-US">
              <a:solidFill>
                <a:srgbClr val="000000"/>
              </a:solidFill>
            </a:endParaRPr>
          </a:p>
        </p:txBody>
      </p:sp>
      <p:sp>
        <p:nvSpPr>
          <p:cNvPr id="6152" name="Rectangle 8"/>
          <p:cNvSpPr>
            <a:spLocks noGrp="1" noChangeArrowheads="1"/>
          </p:cNvSpPr>
          <p:nvPr>
            <p:ph type="sldNum" sz="quarter" idx="4"/>
          </p:nvPr>
        </p:nvSpPr>
        <p:spPr bwMode="auto">
          <a:xfrm>
            <a:off x="8737600" y="6245225"/>
            <a:ext cx="2641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fontAlgn="base">
              <a:spcBef>
                <a:spcPct val="0"/>
              </a:spcBef>
              <a:spcAft>
                <a:spcPct val="0"/>
              </a:spcAft>
            </a:pPr>
            <a:fld id="{5FD6EAFE-92FC-496E-99F4-B4C58B866F3C}" type="slidenum">
              <a:rPr lang="en-US">
                <a:solidFill>
                  <a:srgbClr val="000000"/>
                </a:solidFill>
              </a:rPr>
              <a:pPr fontAlgn="base">
                <a:spcBef>
                  <a:spcPct val="0"/>
                </a:spcBef>
                <a:spcAft>
                  <a:spcPct val="0"/>
                </a:spcAft>
              </a:pPr>
              <a:t>‹#›</a:t>
            </a:fld>
            <a:endParaRPr lang="en-US">
              <a:solidFill>
                <a:srgbClr val="000000"/>
              </a:solidFill>
            </a:endParaRPr>
          </a:p>
        </p:txBody>
      </p:sp>
    </p:spTree>
    <p:extLst>
      <p:ext uri="{BB962C8B-B14F-4D97-AF65-F5344CB8AC3E}">
        <p14:creationId xmlns="" xmlns:p14="http://schemas.microsoft.com/office/powerpoint/2010/main" val="6703142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fontAlgn="base">
        <a:spcBef>
          <a:spcPct val="0"/>
        </a:spcBef>
        <a:spcAft>
          <a:spcPct val="0"/>
        </a:spcAft>
        <a:defRPr sz="3800">
          <a:solidFill>
            <a:schemeClr val="tx2"/>
          </a:solidFill>
          <a:latin typeface="+mj-lt"/>
          <a:ea typeface="+mj-ea"/>
          <a:cs typeface="+mj-cs"/>
        </a:defRPr>
      </a:lvl1pPr>
      <a:lvl2pPr algn="l" rtl="0" fontAlgn="base">
        <a:spcBef>
          <a:spcPct val="0"/>
        </a:spcBef>
        <a:spcAft>
          <a:spcPct val="0"/>
        </a:spcAft>
        <a:defRPr sz="3800">
          <a:solidFill>
            <a:schemeClr val="tx2"/>
          </a:solidFill>
          <a:latin typeface="Verdana" pitchFamily="34" charset="0"/>
        </a:defRPr>
      </a:lvl2pPr>
      <a:lvl3pPr algn="l" rtl="0" fontAlgn="base">
        <a:spcBef>
          <a:spcPct val="0"/>
        </a:spcBef>
        <a:spcAft>
          <a:spcPct val="0"/>
        </a:spcAft>
        <a:defRPr sz="3800">
          <a:solidFill>
            <a:schemeClr val="tx2"/>
          </a:solidFill>
          <a:latin typeface="Verdana" pitchFamily="34" charset="0"/>
        </a:defRPr>
      </a:lvl3pPr>
      <a:lvl4pPr algn="l" rtl="0" fontAlgn="base">
        <a:spcBef>
          <a:spcPct val="0"/>
        </a:spcBef>
        <a:spcAft>
          <a:spcPct val="0"/>
        </a:spcAft>
        <a:defRPr sz="3800">
          <a:solidFill>
            <a:schemeClr val="tx2"/>
          </a:solidFill>
          <a:latin typeface="Verdana" pitchFamily="34" charset="0"/>
        </a:defRPr>
      </a:lvl4pPr>
      <a:lvl5pPr algn="l" rtl="0" fontAlgn="base">
        <a:spcBef>
          <a:spcPct val="0"/>
        </a:spcBef>
        <a:spcAft>
          <a:spcPct val="0"/>
        </a:spcAft>
        <a:defRPr sz="3800">
          <a:solidFill>
            <a:schemeClr val="tx2"/>
          </a:solidFill>
          <a:latin typeface="Verdana" pitchFamily="34" charset="0"/>
        </a:defRPr>
      </a:lvl5pPr>
      <a:lvl6pPr marL="457200" algn="l" rtl="0" fontAlgn="base">
        <a:spcBef>
          <a:spcPct val="0"/>
        </a:spcBef>
        <a:spcAft>
          <a:spcPct val="0"/>
        </a:spcAft>
        <a:defRPr sz="3800">
          <a:solidFill>
            <a:schemeClr val="tx2"/>
          </a:solidFill>
          <a:latin typeface="Verdana" pitchFamily="34" charset="0"/>
        </a:defRPr>
      </a:lvl6pPr>
      <a:lvl7pPr marL="914400" algn="l" rtl="0" fontAlgn="base">
        <a:spcBef>
          <a:spcPct val="0"/>
        </a:spcBef>
        <a:spcAft>
          <a:spcPct val="0"/>
        </a:spcAft>
        <a:defRPr sz="3800">
          <a:solidFill>
            <a:schemeClr val="tx2"/>
          </a:solidFill>
          <a:latin typeface="Verdana" pitchFamily="34" charset="0"/>
        </a:defRPr>
      </a:lvl7pPr>
      <a:lvl8pPr marL="1371600" algn="l" rtl="0" fontAlgn="base">
        <a:spcBef>
          <a:spcPct val="0"/>
        </a:spcBef>
        <a:spcAft>
          <a:spcPct val="0"/>
        </a:spcAft>
        <a:defRPr sz="3800">
          <a:solidFill>
            <a:schemeClr val="tx2"/>
          </a:solidFill>
          <a:latin typeface="Verdana" pitchFamily="34" charset="0"/>
        </a:defRPr>
      </a:lvl8pPr>
      <a:lvl9pPr marL="1828800" algn="l" rtl="0" fontAlgn="base">
        <a:spcBef>
          <a:spcPct val="0"/>
        </a:spcBef>
        <a:spcAft>
          <a:spcPct val="0"/>
        </a:spcAft>
        <a:defRPr sz="3800">
          <a:solidFill>
            <a:schemeClr val="tx2"/>
          </a:solidFill>
          <a:latin typeface="Verdana" pitchFamily="34" charset="0"/>
        </a:defRPr>
      </a:lvl9pPr>
    </p:titleStyle>
    <p:bodyStyle>
      <a:lvl1pPr marL="469900" indent="-469900" algn="l" rtl="0" fontAlgn="base">
        <a:spcBef>
          <a:spcPct val="20000"/>
        </a:spcBef>
        <a:spcAft>
          <a:spcPct val="0"/>
        </a:spcAft>
        <a:buClr>
          <a:schemeClr val="accent2"/>
        </a:buClr>
        <a:buFont typeface="Wingdings" pitchFamily="2" charset="2"/>
        <a:buChar char="o"/>
        <a:defRPr sz="3000">
          <a:solidFill>
            <a:schemeClr val="tx1"/>
          </a:solidFill>
          <a:latin typeface="+mn-lt"/>
          <a:ea typeface="+mn-ea"/>
          <a:cs typeface="+mn-cs"/>
        </a:defRPr>
      </a:lvl1pPr>
      <a:lvl2pPr marL="908050" indent="-436563" algn="l" rtl="0" fontAlgn="base">
        <a:spcBef>
          <a:spcPct val="20000"/>
        </a:spcBef>
        <a:spcAft>
          <a:spcPct val="0"/>
        </a:spcAft>
        <a:buClr>
          <a:schemeClr val="accent2"/>
        </a:buClr>
        <a:buFont typeface="Wingdings" pitchFamily="2" charset="2"/>
        <a:buChar char="n"/>
        <a:defRPr sz="2600">
          <a:solidFill>
            <a:schemeClr val="tx1"/>
          </a:solidFill>
          <a:latin typeface="+mn-lt"/>
        </a:defRPr>
      </a:lvl2pPr>
      <a:lvl3pPr marL="1304925" indent="-395288" algn="l" rtl="0" fontAlgn="base">
        <a:spcBef>
          <a:spcPct val="20000"/>
        </a:spcBef>
        <a:spcAft>
          <a:spcPct val="0"/>
        </a:spcAft>
        <a:buClr>
          <a:schemeClr val="accent2"/>
        </a:buClr>
        <a:buFont typeface="Wingdings" pitchFamily="2" charset="2"/>
        <a:buChar char="o"/>
        <a:defRPr sz="2300">
          <a:solidFill>
            <a:schemeClr val="tx1"/>
          </a:solidFill>
          <a:latin typeface="+mn-lt"/>
        </a:defRPr>
      </a:lvl3pPr>
      <a:lvl4pPr marL="1693863" indent="-387350" algn="l" rtl="0" fontAlgn="base">
        <a:spcBef>
          <a:spcPct val="20000"/>
        </a:spcBef>
        <a:spcAft>
          <a:spcPct val="0"/>
        </a:spcAft>
        <a:buClr>
          <a:schemeClr val="accent2"/>
        </a:buClr>
        <a:buFont typeface="Wingdings" pitchFamily="2" charset="2"/>
        <a:buChar char="n"/>
        <a:defRPr sz="2000">
          <a:solidFill>
            <a:schemeClr val="tx1"/>
          </a:solidFill>
          <a:latin typeface="+mn-lt"/>
        </a:defRPr>
      </a:lvl4pPr>
      <a:lvl5pPr marL="20939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V</a:t>
            </a:r>
            <a:r>
              <a:rPr lang="sr-Latn-CS" dirty="0" smtClean="0"/>
              <a:t>ežbe 8 - </a:t>
            </a:r>
            <a:r>
              <a:rPr lang="sr-Latn-RS" dirty="0" smtClean="0"/>
              <a:t>VIII</a:t>
            </a:r>
            <a:r>
              <a:rPr lang="en-US" dirty="0" smtClean="0"/>
              <a:t> </a:t>
            </a:r>
            <a:r>
              <a:rPr lang="en-US" dirty="0" err="1" smtClean="0"/>
              <a:t>nedelja</a:t>
            </a:r>
            <a:endParaRPr lang="en-US" dirty="0"/>
          </a:p>
        </p:txBody>
      </p:sp>
      <p:sp>
        <p:nvSpPr>
          <p:cNvPr id="3" name="Content Placeholder 2"/>
          <p:cNvSpPr>
            <a:spLocks noGrp="1"/>
          </p:cNvSpPr>
          <p:nvPr>
            <p:ph idx="1"/>
          </p:nvPr>
        </p:nvSpPr>
        <p:spPr>
          <a:xfrm>
            <a:off x="755651" y="1899138"/>
            <a:ext cx="10668000" cy="4120662"/>
          </a:xfrm>
        </p:spPr>
        <p:txBody>
          <a:bodyPr/>
          <a:lstStyle/>
          <a:p>
            <a:r>
              <a:rPr lang="sr-Latn-CS" b="1" dirty="0" smtClean="0"/>
              <a:t>11. Os</a:t>
            </a:r>
            <a:r>
              <a:rPr lang="sr-Latn-RS" b="1" dirty="0" smtClean="0"/>
              <a:t>iguranje imovine</a:t>
            </a:r>
            <a:endParaRPr lang="sr-Latn-CS" b="1" dirty="0" smtClean="0"/>
          </a:p>
          <a:p>
            <a:r>
              <a:rPr lang="sr-Latn-CS" b="1" dirty="0" smtClean="0"/>
              <a:t>12. </a:t>
            </a:r>
            <a:r>
              <a:rPr lang="sr-Latn-RS" b="1" dirty="0" smtClean="0"/>
              <a:t>Naknada iz osiguranja</a:t>
            </a:r>
            <a:endParaRPr lang="en-US" b="1" dirty="0" smtClean="0"/>
          </a:p>
          <a:p>
            <a:endParaRPr lang="en-US" dirty="0"/>
          </a:p>
        </p:txBody>
      </p:sp>
    </p:spTree>
    <p:extLst>
      <p:ext uri="{BB962C8B-B14F-4D97-AF65-F5344CB8AC3E}">
        <p14:creationId xmlns="" xmlns:p14="http://schemas.microsoft.com/office/powerpoint/2010/main" val="39894395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V</a:t>
            </a:r>
            <a:r>
              <a:rPr lang="sr-Latn-CS" b="1" dirty="0"/>
              <a:t>ežbe 8 - </a:t>
            </a:r>
            <a:r>
              <a:rPr lang="sr-Latn-RS" b="1" dirty="0"/>
              <a:t>VIII</a:t>
            </a:r>
            <a:r>
              <a:rPr lang="en-US" b="1" dirty="0"/>
              <a:t> </a:t>
            </a:r>
            <a:r>
              <a:rPr lang="en-US" b="1" dirty="0" err="1"/>
              <a:t>nedelja</a:t>
            </a:r>
            <a:endParaRPr lang="en-US" b="1" dirty="0"/>
          </a:p>
        </p:txBody>
      </p:sp>
      <p:sp>
        <p:nvSpPr>
          <p:cNvPr id="3" name="Content Placeholder 2"/>
          <p:cNvSpPr>
            <a:spLocks noGrp="1"/>
          </p:cNvSpPr>
          <p:nvPr>
            <p:ph idx="1"/>
          </p:nvPr>
        </p:nvSpPr>
        <p:spPr>
          <a:xfrm>
            <a:off x="755651" y="1899138"/>
            <a:ext cx="10668000" cy="4120662"/>
          </a:xfrm>
        </p:spPr>
        <p:txBody>
          <a:bodyPr/>
          <a:lstStyle/>
          <a:p>
            <a:r>
              <a:rPr lang="sr-Latn-RS" b="1" dirty="0" smtClean="0"/>
              <a:t>Zadatak 1</a:t>
            </a:r>
          </a:p>
          <a:p>
            <a:pPr algn="just"/>
            <a:r>
              <a:rPr lang="sr-Latn-RS" dirty="0" smtClean="0"/>
              <a:t>Šteta osiguranika iznosi 12.800 dinara. Kako će se raspodeliti šteta između osiguranika i osiguravača ako je objekat osiguran po proporcionalnoj metodi. Vrednost objekta je 96.000 dinara, a osigurana suma je 72.000 dinara. </a:t>
            </a:r>
          </a:p>
          <a:p>
            <a:endParaRPr lang="en-US" dirty="0"/>
          </a:p>
        </p:txBody>
      </p:sp>
    </p:spTree>
    <p:extLst>
      <p:ext uri="{BB962C8B-B14F-4D97-AF65-F5344CB8AC3E}">
        <p14:creationId xmlns="" xmlns:p14="http://schemas.microsoft.com/office/powerpoint/2010/main" val="14552615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V</a:t>
            </a:r>
            <a:r>
              <a:rPr lang="sr-Latn-CS" b="1" dirty="0"/>
              <a:t>ežbe 8 - </a:t>
            </a:r>
            <a:r>
              <a:rPr lang="sr-Latn-RS" b="1" dirty="0"/>
              <a:t>VIII</a:t>
            </a:r>
            <a:r>
              <a:rPr lang="en-US" b="1" dirty="0"/>
              <a:t> </a:t>
            </a:r>
            <a:r>
              <a:rPr lang="en-US" b="1" dirty="0" err="1"/>
              <a:t>nedelja</a:t>
            </a:r>
            <a:endParaRPr lang="en-US" b="1" dirty="0"/>
          </a:p>
        </p:txBody>
      </p:sp>
      <p:sp>
        <p:nvSpPr>
          <p:cNvPr id="3" name="Content Placeholder 2"/>
          <p:cNvSpPr>
            <a:spLocks noGrp="1"/>
          </p:cNvSpPr>
          <p:nvPr>
            <p:ph idx="1"/>
          </p:nvPr>
        </p:nvSpPr>
        <p:spPr>
          <a:xfrm>
            <a:off x="755651" y="1941342"/>
            <a:ext cx="10668000" cy="4078458"/>
          </a:xfrm>
        </p:spPr>
        <p:txBody>
          <a:bodyPr/>
          <a:lstStyle/>
          <a:p>
            <a:r>
              <a:rPr lang="sr-Latn-RS" b="1" dirty="0" smtClean="0"/>
              <a:t>Zadatak 2</a:t>
            </a:r>
          </a:p>
          <a:p>
            <a:pPr algn="just"/>
            <a:r>
              <a:rPr lang="sr-Latn-RS" dirty="0"/>
              <a:t>Šteta osiguranika iznosi </a:t>
            </a:r>
            <a:r>
              <a:rPr lang="sr-Latn-RS" dirty="0" smtClean="0"/>
              <a:t>25.000 </a:t>
            </a:r>
            <a:r>
              <a:rPr lang="sr-Latn-RS" dirty="0"/>
              <a:t>dinara. Kako će se raspodeliti šteta između osiguranika i osiguravača ako je objekat osiguran po proporcionalnoj metodi. Vrednost objekta je </a:t>
            </a:r>
            <a:r>
              <a:rPr lang="sr-Latn-RS" dirty="0" smtClean="0"/>
              <a:t>200.000 </a:t>
            </a:r>
            <a:r>
              <a:rPr lang="sr-Latn-RS" dirty="0"/>
              <a:t>dinara, a osigurana suma je </a:t>
            </a:r>
            <a:r>
              <a:rPr lang="sr-Latn-RS" dirty="0" smtClean="0"/>
              <a:t>150.000 </a:t>
            </a:r>
            <a:r>
              <a:rPr lang="sr-Latn-RS" dirty="0"/>
              <a:t>dinara. </a:t>
            </a:r>
          </a:p>
          <a:p>
            <a:endParaRPr lang="sr-Latn-RS" b="1" dirty="0" smtClean="0"/>
          </a:p>
          <a:p>
            <a:endParaRPr lang="en-US" b="1" dirty="0"/>
          </a:p>
        </p:txBody>
      </p:sp>
    </p:spTree>
    <p:extLst>
      <p:ext uri="{BB962C8B-B14F-4D97-AF65-F5344CB8AC3E}">
        <p14:creationId xmlns="" xmlns:p14="http://schemas.microsoft.com/office/powerpoint/2010/main" val="173583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V</a:t>
            </a:r>
            <a:r>
              <a:rPr lang="sr-Latn-CS" b="1" dirty="0"/>
              <a:t>ežbe 8 - </a:t>
            </a:r>
            <a:r>
              <a:rPr lang="sr-Latn-RS" b="1" dirty="0"/>
              <a:t>VIII</a:t>
            </a:r>
            <a:r>
              <a:rPr lang="en-US" b="1" dirty="0"/>
              <a:t> </a:t>
            </a:r>
            <a:r>
              <a:rPr lang="en-US" b="1" dirty="0" err="1"/>
              <a:t>nedelja</a:t>
            </a:r>
            <a:endParaRPr lang="en-US" b="1" dirty="0"/>
          </a:p>
        </p:txBody>
      </p:sp>
      <p:sp>
        <p:nvSpPr>
          <p:cNvPr id="3" name="Content Placeholder 2"/>
          <p:cNvSpPr>
            <a:spLocks noGrp="1"/>
          </p:cNvSpPr>
          <p:nvPr>
            <p:ph idx="1"/>
          </p:nvPr>
        </p:nvSpPr>
        <p:spPr>
          <a:xfrm>
            <a:off x="755651" y="1941342"/>
            <a:ext cx="10668000" cy="4078458"/>
          </a:xfrm>
        </p:spPr>
        <p:txBody>
          <a:bodyPr/>
          <a:lstStyle/>
          <a:p>
            <a:r>
              <a:rPr lang="sr-Latn-RS" b="1" dirty="0" smtClean="0"/>
              <a:t>Zadatak 3</a:t>
            </a:r>
          </a:p>
          <a:p>
            <a:pPr algn="just"/>
            <a:r>
              <a:rPr lang="sr-Latn-RS" dirty="0" smtClean="0"/>
              <a:t>Vrednost osiguranog objekta iznosi 19.300 dinara. Osigurana suma je 15.000 dinara, šteta osiguranika je 18.000 dinara. U kom iznosu će biti isplaćena naknada pri osiguranju po metodu prvog rizika?</a:t>
            </a:r>
            <a:endParaRPr lang="en-US" dirty="0"/>
          </a:p>
        </p:txBody>
      </p:sp>
    </p:spTree>
    <p:extLst>
      <p:ext uri="{BB962C8B-B14F-4D97-AF65-F5344CB8AC3E}">
        <p14:creationId xmlns="" xmlns:p14="http://schemas.microsoft.com/office/powerpoint/2010/main" val="2168769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V</a:t>
            </a:r>
            <a:r>
              <a:rPr lang="sr-Latn-CS" b="1" dirty="0"/>
              <a:t>ežbe 8 - </a:t>
            </a:r>
            <a:r>
              <a:rPr lang="sr-Latn-RS" b="1" dirty="0"/>
              <a:t>VIII</a:t>
            </a:r>
            <a:r>
              <a:rPr lang="en-US" b="1" dirty="0"/>
              <a:t> </a:t>
            </a:r>
            <a:r>
              <a:rPr lang="en-US" b="1" dirty="0" err="1"/>
              <a:t>nedelja</a:t>
            </a:r>
            <a:endParaRPr lang="en-US" b="1" dirty="0"/>
          </a:p>
        </p:txBody>
      </p:sp>
      <p:sp>
        <p:nvSpPr>
          <p:cNvPr id="3" name="Content Placeholder 2"/>
          <p:cNvSpPr>
            <a:spLocks noGrp="1"/>
          </p:cNvSpPr>
          <p:nvPr>
            <p:ph idx="1"/>
          </p:nvPr>
        </p:nvSpPr>
        <p:spPr>
          <a:xfrm>
            <a:off x="755651" y="1969476"/>
            <a:ext cx="10668000" cy="4050323"/>
          </a:xfrm>
        </p:spPr>
        <p:txBody>
          <a:bodyPr/>
          <a:lstStyle/>
          <a:p>
            <a:r>
              <a:rPr lang="sr-Latn-RS" b="1" dirty="0" smtClean="0"/>
              <a:t>Zadatak 4</a:t>
            </a:r>
          </a:p>
          <a:p>
            <a:pPr algn="just"/>
            <a:r>
              <a:rPr lang="sr-Latn-RS" dirty="0"/>
              <a:t>Vrednost osiguranog objekta iznosi </a:t>
            </a:r>
            <a:r>
              <a:rPr lang="sr-Latn-RS" dirty="0" smtClean="0"/>
              <a:t>380.600 </a:t>
            </a:r>
            <a:r>
              <a:rPr lang="sr-Latn-RS" dirty="0"/>
              <a:t>dinara. Osigurana suma je </a:t>
            </a:r>
            <a:r>
              <a:rPr lang="sr-Latn-RS" dirty="0" smtClean="0"/>
              <a:t>300.000 </a:t>
            </a:r>
            <a:r>
              <a:rPr lang="sr-Latn-RS" dirty="0"/>
              <a:t>dinara, šteta osiguranika je </a:t>
            </a:r>
            <a:r>
              <a:rPr lang="sr-Latn-RS" dirty="0" smtClean="0"/>
              <a:t>360.000 dinara</a:t>
            </a:r>
            <a:r>
              <a:rPr lang="sr-Latn-RS" dirty="0"/>
              <a:t>. U kom iznosu će biti isplaćena naknada pri osiguranju po metodu prvog rizika?</a:t>
            </a:r>
            <a:endParaRPr lang="en-US" dirty="0"/>
          </a:p>
          <a:p>
            <a:endParaRPr lang="en-US" dirty="0"/>
          </a:p>
        </p:txBody>
      </p:sp>
    </p:spTree>
    <p:extLst>
      <p:ext uri="{BB962C8B-B14F-4D97-AF65-F5344CB8AC3E}">
        <p14:creationId xmlns="" xmlns:p14="http://schemas.microsoft.com/office/powerpoint/2010/main" val="1980660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V</a:t>
            </a:r>
            <a:r>
              <a:rPr lang="sr-Latn-CS" b="1" dirty="0"/>
              <a:t>ežbe 8 - </a:t>
            </a:r>
            <a:r>
              <a:rPr lang="sr-Latn-RS" b="1" dirty="0"/>
              <a:t>VIII</a:t>
            </a:r>
            <a:r>
              <a:rPr lang="en-US" b="1" dirty="0"/>
              <a:t> </a:t>
            </a:r>
            <a:r>
              <a:rPr lang="en-US" b="1" dirty="0" err="1"/>
              <a:t>nedelja</a:t>
            </a:r>
            <a:endParaRPr lang="en-US" b="1" dirty="0"/>
          </a:p>
        </p:txBody>
      </p:sp>
      <p:sp>
        <p:nvSpPr>
          <p:cNvPr id="3" name="Content Placeholder 2"/>
          <p:cNvSpPr>
            <a:spLocks noGrp="1"/>
          </p:cNvSpPr>
          <p:nvPr>
            <p:ph idx="1"/>
          </p:nvPr>
        </p:nvSpPr>
        <p:spPr>
          <a:xfrm>
            <a:off x="755651" y="1941342"/>
            <a:ext cx="10668000" cy="4262510"/>
          </a:xfrm>
        </p:spPr>
        <p:txBody>
          <a:bodyPr/>
          <a:lstStyle/>
          <a:p>
            <a:r>
              <a:rPr lang="sr-Latn-RS" b="1" dirty="0" smtClean="0"/>
              <a:t>Zadatak 5</a:t>
            </a:r>
          </a:p>
          <a:p>
            <a:pPr algn="just"/>
            <a:r>
              <a:rPr lang="sr-Latn-RS" dirty="0" smtClean="0"/>
              <a:t>Osigurana je pšenica po sistemu granične odgovornosti na osnovu prosečnog petogodišnjeg prinosa od 12 mc/ha. Zbog vemenskih nepogoda (grada), faktički prinos je iznosio 8 mc/ha. Odrediti štetu osiguranika i veličinu naknade po ha, ako je otkupna cena za pšenicu utvrđena u iznosu od 8.000 dinara za 1 mc, a naknada iz osiguranja se isplaćuje u visini 50% od štete.</a:t>
            </a:r>
            <a:endParaRPr lang="en-US" dirty="0"/>
          </a:p>
        </p:txBody>
      </p:sp>
    </p:spTree>
    <p:extLst>
      <p:ext uri="{BB962C8B-B14F-4D97-AF65-F5344CB8AC3E}">
        <p14:creationId xmlns="" xmlns:p14="http://schemas.microsoft.com/office/powerpoint/2010/main" val="587497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V</a:t>
            </a:r>
            <a:r>
              <a:rPr lang="sr-Latn-CS" b="1" dirty="0"/>
              <a:t>ežbe 8 - </a:t>
            </a:r>
            <a:r>
              <a:rPr lang="sr-Latn-RS" b="1" dirty="0"/>
              <a:t>VIII</a:t>
            </a:r>
            <a:r>
              <a:rPr lang="en-US" b="1" dirty="0"/>
              <a:t> </a:t>
            </a:r>
            <a:r>
              <a:rPr lang="en-US" b="1" dirty="0" err="1"/>
              <a:t>nedelja</a:t>
            </a:r>
            <a:endParaRPr lang="en-US" b="1" dirty="0"/>
          </a:p>
        </p:txBody>
      </p:sp>
      <p:sp>
        <p:nvSpPr>
          <p:cNvPr id="3" name="Content Placeholder 2"/>
          <p:cNvSpPr>
            <a:spLocks noGrp="1"/>
          </p:cNvSpPr>
          <p:nvPr>
            <p:ph idx="1"/>
          </p:nvPr>
        </p:nvSpPr>
        <p:spPr>
          <a:xfrm>
            <a:off x="755651" y="1885070"/>
            <a:ext cx="10668000" cy="4262512"/>
          </a:xfrm>
        </p:spPr>
        <p:txBody>
          <a:bodyPr/>
          <a:lstStyle/>
          <a:p>
            <a:r>
              <a:rPr lang="sr-Latn-RS" b="1" dirty="0" smtClean="0"/>
              <a:t>Zadatak 6</a:t>
            </a:r>
          </a:p>
          <a:p>
            <a:pPr algn="just"/>
            <a:r>
              <a:rPr lang="sr-Latn-RS" dirty="0"/>
              <a:t>Osigurana je pšenica po sistemu granične odgovornosti na osnovu prosečnog petogodišnjeg prinosa od </a:t>
            </a:r>
            <a:r>
              <a:rPr lang="sr-Latn-RS" dirty="0" smtClean="0"/>
              <a:t>24 </a:t>
            </a:r>
            <a:r>
              <a:rPr lang="sr-Latn-RS" dirty="0"/>
              <a:t>mc/ha. Zbog </a:t>
            </a:r>
            <a:r>
              <a:rPr lang="sr-Latn-RS" dirty="0" smtClean="0"/>
              <a:t>vremenskih </a:t>
            </a:r>
            <a:r>
              <a:rPr lang="sr-Latn-RS" dirty="0"/>
              <a:t>nepogoda (grada), faktički prinos je iznosio </a:t>
            </a:r>
            <a:r>
              <a:rPr lang="sr-Latn-RS" dirty="0" smtClean="0"/>
              <a:t>16 </a:t>
            </a:r>
            <a:r>
              <a:rPr lang="sr-Latn-RS" dirty="0"/>
              <a:t>mc/ha. Odrediti štetu osiguranika i veličinu </a:t>
            </a:r>
            <a:r>
              <a:rPr lang="sr-Latn-RS" dirty="0" smtClean="0"/>
              <a:t>naknade </a:t>
            </a:r>
            <a:r>
              <a:rPr lang="sr-Latn-RS" dirty="0"/>
              <a:t>po ha, ako je otkupna cena za pšenicu utvrđena u iznosu od </a:t>
            </a:r>
            <a:r>
              <a:rPr lang="sr-Latn-RS" dirty="0" smtClean="0"/>
              <a:t>1.700 </a:t>
            </a:r>
            <a:r>
              <a:rPr lang="sr-Latn-RS" dirty="0"/>
              <a:t>dinara za 1 mc, a naknada iz osiguranja se isplaćuje u visini </a:t>
            </a:r>
            <a:r>
              <a:rPr lang="sr-Latn-RS" dirty="0" smtClean="0"/>
              <a:t>60</a:t>
            </a:r>
            <a:r>
              <a:rPr lang="sr-Latn-RS" dirty="0"/>
              <a:t>% od štete.</a:t>
            </a:r>
            <a:endParaRPr lang="en-US" dirty="0"/>
          </a:p>
          <a:p>
            <a:endParaRPr lang="sr-Latn-RS" b="1" dirty="0" smtClean="0"/>
          </a:p>
          <a:p>
            <a:endParaRPr lang="en-US" dirty="0"/>
          </a:p>
        </p:txBody>
      </p:sp>
    </p:spTree>
    <p:extLst>
      <p:ext uri="{BB962C8B-B14F-4D97-AF65-F5344CB8AC3E}">
        <p14:creationId xmlns="" xmlns:p14="http://schemas.microsoft.com/office/powerpoint/2010/main" val="1913603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V</a:t>
            </a:r>
            <a:r>
              <a:rPr lang="sr-Latn-CS" b="1" dirty="0"/>
              <a:t>ežbe 8 - </a:t>
            </a:r>
            <a:r>
              <a:rPr lang="sr-Latn-RS" b="1" dirty="0"/>
              <a:t>VIII</a:t>
            </a:r>
            <a:r>
              <a:rPr lang="en-US" b="1" dirty="0"/>
              <a:t> </a:t>
            </a:r>
            <a:r>
              <a:rPr lang="en-US" b="1" dirty="0" err="1"/>
              <a:t>nedelja</a:t>
            </a:r>
            <a:endParaRPr lang="en-US" b="1" dirty="0"/>
          </a:p>
        </p:txBody>
      </p:sp>
      <p:sp>
        <p:nvSpPr>
          <p:cNvPr id="3" name="Content Placeholder 2"/>
          <p:cNvSpPr>
            <a:spLocks noGrp="1"/>
          </p:cNvSpPr>
          <p:nvPr>
            <p:ph idx="1"/>
          </p:nvPr>
        </p:nvSpPr>
        <p:spPr>
          <a:xfrm>
            <a:off x="755651" y="1941342"/>
            <a:ext cx="10668000" cy="4078458"/>
          </a:xfrm>
        </p:spPr>
        <p:txBody>
          <a:bodyPr/>
          <a:lstStyle/>
          <a:p>
            <a:r>
              <a:rPr lang="sr-Latn-RS" b="1" dirty="0" smtClean="0"/>
              <a:t>Zadatak 7</a:t>
            </a:r>
          </a:p>
          <a:p>
            <a:pPr algn="just"/>
            <a:r>
              <a:rPr lang="sr-Latn-RS" dirty="0" smtClean="0"/>
              <a:t>Analizirati segmente opštih uslova osiguranja imovine (opšti uslovi se nalaze u prilogu)</a:t>
            </a:r>
          </a:p>
          <a:p>
            <a:endParaRPr lang="en-US" b="1" dirty="0"/>
          </a:p>
        </p:txBody>
      </p:sp>
    </p:spTree>
    <p:extLst>
      <p:ext uri="{BB962C8B-B14F-4D97-AF65-F5344CB8AC3E}">
        <p14:creationId xmlns="" xmlns:p14="http://schemas.microsoft.com/office/powerpoint/2010/main" val="3628846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V</a:t>
            </a:r>
            <a:r>
              <a:rPr lang="sr-Latn-CS" b="1" dirty="0"/>
              <a:t>ežbe 8 - </a:t>
            </a:r>
            <a:r>
              <a:rPr lang="sr-Latn-RS" b="1" dirty="0"/>
              <a:t>VIII</a:t>
            </a:r>
            <a:r>
              <a:rPr lang="en-US" b="1" dirty="0"/>
              <a:t> </a:t>
            </a:r>
            <a:r>
              <a:rPr lang="en-US" b="1" dirty="0" err="1"/>
              <a:t>nedelja</a:t>
            </a:r>
            <a:endParaRPr lang="en-US" b="1" dirty="0"/>
          </a:p>
        </p:txBody>
      </p:sp>
      <p:sp>
        <p:nvSpPr>
          <p:cNvPr id="3" name="Content Placeholder 2"/>
          <p:cNvSpPr>
            <a:spLocks noGrp="1"/>
          </p:cNvSpPr>
          <p:nvPr>
            <p:ph idx="1"/>
          </p:nvPr>
        </p:nvSpPr>
        <p:spPr>
          <a:xfrm>
            <a:off x="755651" y="1941341"/>
            <a:ext cx="10668000" cy="4220307"/>
          </a:xfrm>
        </p:spPr>
        <p:txBody>
          <a:bodyPr/>
          <a:lstStyle/>
          <a:p>
            <a:r>
              <a:rPr lang="sr-Latn-RS" b="1" dirty="0"/>
              <a:t>Zadatak </a:t>
            </a:r>
            <a:r>
              <a:rPr lang="sr-Latn-RS" b="1" dirty="0" smtClean="0"/>
              <a:t>8</a:t>
            </a:r>
          </a:p>
          <a:p>
            <a:pPr algn="just"/>
            <a:r>
              <a:rPr lang="sr-Latn-RS" dirty="0" smtClean="0"/>
              <a:t>U prilogu se nalaze različita dokumenta za prijavu štete u Kompaniji Dunav osiguranje:</a:t>
            </a:r>
          </a:p>
          <a:p>
            <a:pPr algn="just"/>
            <a:r>
              <a:rPr lang="sr-Latn-RS" dirty="0" smtClean="0"/>
              <a:t>Prijava štete od požara i nekih drugih opasnosti</a:t>
            </a:r>
          </a:p>
          <a:p>
            <a:pPr algn="just"/>
            <a:r>
              <a:rPr lang="sr-Latn-RS" dirty="0" smtClean="0"/>
              <a:t>Prijava štete na robi u transportu</a:t>
            </a:r>
          </a:p>
          <a:p>
            <a:pPr algn="just"/>
            <a:r>
              <a:rPr lang="sr-Latn-RS" dirty="0" smtClean="0"/>
              <a:t>Prijava štete na elektro-mašinskoj opremi od loma i nekih drugih opasnosti</a:t>
            </a:r>
          </a:p>
          <a:p>
            <a:pPr algn="just"/>
            <a:r>
              <a:rPr lang="sr-Latn-RS" dirty="0" smtClean="0"/>
              <a:t>Prijava štete na motornom vozilu</a:t>
            </a:r>
            <a:endParaRPr lang="en-US" dirty="0"/>
          </a:p>
        </p:txBody>
      </p:sp>
    </p:spTree>
    <p:extLst>
      <p:ext uri="{BB962C8B-B14F-4D97-AF65-F5344CB8AC3E}">
        <p14:creationId xmlns="" xmlns:p14="http://schemas.microsoft.com/office/powerpoint/2010/main" val="24737348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V</a:t>
            </a:r>
            <a:r>
              <a:rPr lang="sr-Latn-CS" b="1" dirty="0"/>
              <a:t>ežbe 8 - </a:t>
            </a:r>
            <a:r>
              <a:rPr lang="sr-Latn-RS" b="1" dirty="0"/>
              <a:t>VIII</a:t>
            </a:r>
            <a:r>
              <a:rPr lang="en-US" b="1" dirty="0"/>
              <a:t> </a:t>
            </a:r>
            <a:r>
              <a:rPr lang="en-US" b="1" dirty="0" err="1"/>
              <a:t>nedelja</a:t>
            </a:r>
            <a:endParaRPr lang="en-US" b="1" dirty="0"/>
          </a:p>
        </p:txBody>
      </p:sp>
      <p:sp>
        <p:nvSpPr>
          <p:cNvPr id="3" name="Content Placeholder 2"/>
          <p:cNvSpPr>
            <a:spLocks noGrp="1"/>
          </p:cNvSpPr>
          <p:nvPr>
            <p:ph idx="1"/>
          </p:nvPr>
        </p:nvSpPr>
        <p:spPr>
          <a:xfrm>
            <a:off x="755651" y="1955408"/>
            <a:ext cx="10668000" cy="4064391"/>
          </a:xfrm>
        </p:spPr>
        <p:txBody>
          <a:bodyPr/>
          <a:lstStyle/>
          <a:p>
            <a:r>
              <a:rPr lang="sr-Latn-RS" dirty="0" smtClean="0"/>
              <a:t>Analizirati elemente datih prijava</a:t>
            </a:r>
          </a:p>
          <a:p>
            <a:r>
              <a:rPr lang="sr-Latn-RS" dirty="0" smtClean="0"/>
              <a:t>Po slobodnom izboru popuniti jednu prijavu</a:t>
            </a:r>
            <a:endParaRPr lang="en-US" dirty="0"/>
          </a:p>
        </p:txBody>
      </p:sp>
    </p:spTree>
    <p:extLst>
      <p:ext uri="{BB962C8B-B14F-4D97-AF65-F5344CB8AC3E}">
        <p14:creationId xmlns="" xmlns:p14="http://schemas.microsoft.com/office/powerpoint/2010/main" val="3560972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0000"/>
                </a:solidFill>
              </a:rPr>
              <a:t>V</a:t>
            </a:r>
            <a:r>
              <a:rPr lang="sr-Latn-CS" b="1" dirty="0">
                <a:solidFill>
                  <a:srgbClr val="000000"/>
                </a:solidFill>
              </a:rPr>
              <a:t>ežbe 8 - </a:t>
            </a:r>
            <a:r>
              <a:rPr lang="sr-Latn-RS" b="1" dirty="0">
                <a:solidFill>
                  <a:srgbClr val="000000"/>
                </a:solidFill>
              </a:rPr>
              <a:t>VIII</a:t>
            </a:r>
            <a:r>
              <a:rPr lang="en-US" b="1" dirty="0">
                <a:solidFill>
                  <a:srgbClr val="000000"/>
                </a:solidFill>
              </a:rPr>
              <a:t> </a:t>
            </a:r>
            <a:r>
              <a:rPr lang="en-US" b="1" dirty="0" err="1">
                <a:solidFill>
                  <a:srgbClr val="000000"/>
                </a:solidFill>
              </a:rPr>
              <a:t>nedelja</a:t>
            </a:r>
            <a:endParaRPr lang="en-US" b="1" dirty="0"/>
          </a:p>
        </p:txBody>
      </p:sp>
      <p:sp>
        <p:nvSpPr>
          <p:cNvPr id="3" name="Content Placeholder 2"/>
          <p:cNvSpPr>
            <a:spLocks noGrp="1"/>
          </p:cNvSpPr>
          <p:nvPr>
            <p:ph idx="1"/>
          </p:nvPr>
        </p:nvSpPr>
        <p:spPr>
          <a:xfrm>
            <a:off x="755651" y="1941342"/>
            <a:ext cx="10668000" cy="4078458"/>
          </a:xfrm>
        </p:spPr>
        <p:txBody>
          <a:bodyPr/>
          <a:lstStyle/>
          <a:p>
            <a:r>
              <a:rPr lang="sr-Latn-RS" b="1" dirty="0" smtClean="0"/>
              <a:t>Zadatak 9</a:t>
            </a:r>
          </a:p>
          <a:p>
            <a:pPr marL="0" marR="0">
              <a:lnSpc>
                <a:spcPct val="115000"/>
              </a:lnSpc>
              <a:spcBef>
                <a:spcPts val="0"/>
              </a:spcBef>
              <a:spcAft>
                <a:spcPts val="1000"/>
              </a:spcAft>
            </a:pPr>
            <a:r>
              <a:rPr lang="sr-Latn-RS" sz="2400" dirty="0" smtClean="0">
                <a:latin typeface="Times New Roman" panose="02020603050405020304" pitchFamily="18" charset="0"/>
                <a:ea typeface="Times New Roman" panose="02020603050405020304" pitchFamily="18" charset="0"/>
                <a:cs typeface="Times New Roman" panose="02020603050405020304" pitchFamily="18" charset="0"/>
              </a:rPr>
              <a:t>Osiguranje motocikla</a:t>
            </a:r>
            <a:endParaRPr lang="sr-Latn-RS" sz="2400" dirty="0" smtClean="0">
              <a:latin typeface="Calibri" panose="020F0502020204030204" pitchFamily="34" charset="0"/>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1000"/>
              </a:spcAft>
            </a:pPr>
            <a:r>
              <a:rPr lang="sr-Latn-RS" sz="2400" dirty="0" smtClean="0">
                <a:latin typeface="Times New Roman" panose="02020603050405020304" pitchFamily="18" charset="0"/>
                <a:ea typeface="Times New Roman" panose="02020603050405020304" pitchFamily="18" charset="0"/>
                <a:cs typeface="Times New Roman" panose="02020603050405020304" pitchFamily="18" charset="0"/>
              </a:rPr>
              <a:t>Prošle godine Marko je osigurao svoj motocikl kod osiguravajuće kuće “Panonija osiguranje”. Polisa osiguranja pokrivala je štetu na motociklu od nesreće i krađe motocikla. Marko namerava ove godine da obnovi svoju polisu osiguranja kod “Panonija osiguranja”, ali u Markovom životu se od prošle godine promenio određeni broj činilaca. Na taj način će svaki od činilaca iz tabele verovatno uticati na iznos premije za osiguranje za Markov motocikl ove godine.</a:t>
            </a:r>
            <a:endParaRPr lang="sr-Latn-RS" sz="2400" dirty="0" smtClean="0">
              <a:latin typeface="Calibri" panose="020F0502020204030204" pitchFamily="34"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 xmlns:p14="http://schemas.microsoft.com/office/powerpoint/2010/main" val="3356347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0000"/>
                </a:solidFill>
              </a:rPr>
              <a:t>V</a:t>
            </a:r>
            <a:r>
              <a:rPr lang="sr-Latn-CS" b="1" dirty="0">
                <a:solidFill>
                  <a:srgbClr val="000000"/>
                </a:solidFill>
              </a:rPr>
              <a:t>ežbe 8 - </a:t>
            </a:r>
            <a:r>
              <a:rPr lang="sr-Latn-RS" b="1" dirty="0">
                <a:solidFill>
                  <a:srgbClr val="000000"/>
                </a:solidFill>
              </a:rPr>
              <a:t>VIII</a:t>
            </a:r>
            <a:r>
              <a:rPr lang="en-US" b="1" dirty="0">
                <a:solidFill>
                  <a:srgbClr val="000000"/>
                </a:solidFill>
              </a:rPr>
              <a:t> </a:t>
            </a:r>
            <a:r>
              <a:rPr lang="en-US" b="1" dirty="0" err="1">
                <a:solidFill>
                  <a:srgbClr val="000000"/>
                </a:solidFill>
              </a:rPr>
              <a:t>nedelja</a:t>
            </a:r>
            <a:endParaRPr lang="en-US" b="1" dirty="0"/>
          </a:p>
        </p:txBody>
      </p:sp>
      <p:sp>
        <p:nvSpPr>
          <p:cNvPr id="3" name="Content Placeholder 2"/>
          <p:cNvSpPr>
            <a:spLocks noGrp="1"/>
          </p:cNvSpPr>
          <p:nvPr>
            <p:ph idx="1"/>
          </p:nvPr>
        </p:nvSpPr>
        <p:spPr>
          <a:xfrm>
            <a:off x="755651" y="1955408"/>
            <a:ext cx="10668000" cy="4064391"/>
          </a:xfrm>
        </p:spPr>
        <p:txBody>
          <a:bodyPr/>
          <a:lstStyle/>
          <a:p>
            <a:pPr marL="0" marR="0" algn="just">
              <a:lnSpc>
                <a:spcPct val="115000"/>
              </a:lnSpc>
              <a:spcBef>
                <a:spcPts val="0"/>
              </a:spcBef>
              <a:spcAft>
                <a:spcPts val="1000"/>
              </a:spcAf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Zaokruži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povećava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iznos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smanjuje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iznos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ili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ne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utiče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iznos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za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svaki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od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činilaca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1000"/>
              </a:spcAft>
            </a:pPr>
            <a:r>
              <a:rPr lang="en-US" sz="2000" dirty="0" err="1" smtClean="0">
                <a:latin typeface="Times New Roman" panose="02020603050405020304" pitchFamily="18" charset="0"/>
                <a:ea typeface="Times New Roman" panose="02020603050405020304" pitchFamily="18" charset="0"/>
                <a:cs typeface="Times New Roman" panose="02020603050405020304" pitchFamily="18" charset="0"/>
              </a:rPr>
              <a:t>Pitanj</a:t>
            </a:r>
            <a:r>
              <a:rPr lang="sr-Latn-RS" sz="2000" dirty="0" smtClean="0">
                <a:latin typeface="Times New Roman" panose="02020603050405020304" pitchFamily="18" charset="0"/>
                <a:ea typeface="Times New Roman" panose="02020603050405020304" pitchFamily="18" charset="0"/>
                <a:cs typeface="Times New Roman" panose="02020603050405020304" pitchFamily="18" charset="0"/>
              </a:rPr>
              <a:t>a</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1000"/>
              </a:spcAft>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Činilac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Na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koji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način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će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ovaj</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činilac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verovatno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uticati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iznos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Markove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polise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osiguranja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Calibri" panose="020F0502020204030204" pitchFamily="34" charset="0"/>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1000"/>
              </a:spcAf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Marko je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zamenio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svoj</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stari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motocikl</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mnogo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jačim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motociklom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povećava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iznos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smanjuje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iznos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/ne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utiče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iznos</a:t>
            </a:r>
            <a:endParaRPr lang="en-US" sz="2000" dirty="0">
              <a:latin typeface="Calibri" panose="020F0502020204030204" pitchFamily="34" charset="0"/>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1000"/>
              </a:spcAf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Marko je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obojio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sr-Latn-RS" sz="2000" dirty="0" smtClean="0">
                <a:latin typeface="Times New Roman" panose="02020603050405020304" pitchFamily="18" charset="0"/>
                <a:ea typeface="Times New Roman" panose="02020603050405020304" pitchFamily="18" charset="0"/>
                <a:cs typeface="Times New Roman" panose="02020603050405020304" pitchFamily="18" charset="0"/>
              </a:rPr>
              <a:t>svoj</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motocikl</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u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drugu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boju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povećava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iznos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smanjuje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iznos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/ne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utiče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iznos</a:t>
            </a:r>
            <a:endParaRPr lang="en-US" sz="2000" dirty="0">
              <a:latin typeface="Calibri" panose="020F0502020204030204" pitchFamily="34" charset="0"/>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1000"/>
              </a:spcAft>
            </a:pPr>
            <a:r>
              <a:rPr lang="en-US" sz="2000" dirty="0">
                <a:latin typeface="Times New Roman" panose="02020603050405020304" pitchFamily="18" charset="0"/>
                <a:ea typeface="Times New Roman" panose="02020603050405020304" pitchFamily="18" charset="0"/>
                <a:cs typeface="Times New Roman" panose="02020603050405020304" pitchFamily="18" charset="0"/>
              </a:rPr>
              <a:t>Marko je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prošle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godine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sr-Latn-RS" sz="2000" dirty="0" smtClean="0">
                <a:latin typeface="Times New Roman" panose="02020603050405020304" pitchFamily="18" charset="0"/>
                <a:ea typeface="Times New Roman" panose="02020603050405020304" pitchFamily="18" charset="0"/>
                <a:cs typeface="Times New Roman" panose="02020603050405020304" pitchFamily="18" charset="0"/>
              </a:rPr>
              <a:t>izazavao</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dve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saobraćajne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nesreće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povećava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iznos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smanjuje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iznos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/ne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utiče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iznos</a:t>
            </a:r>
            <a:endParaRPr lang="en-US" sz="2000" dirty="0">
              <a:latin typeface="Calibri" panose="020F0502020204030204" pitchFamily="34"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 xmlns:p14="http://schemas.microsoft.com/office/powerpoint/2010/main" val="1283994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0000"/>
                </a:solidFill>
              </a:rPr>
              <a:t>V</a:t>
            </a:r>
            <a:r>
              <a:rPr lang="sr-Latn-CS" b="1" dirty="0">
                <a:solidFill>
                  <a:srgbClr val="000000"/>
                </a:solidFill>
              </a:rPr>
              <a:t>ežbe 8 - </a:t>
            </a:r>
            <a:r>
              <a:rPr lang="sr-Latn-RS" b="1" dirty="0">
                <a:solidFill>
                  <a:srgbClr val="000000"/>
                </a:solidFill>
              </a:rPr>
              <a:t>VIII</a:t>
            </a:r>
            <a:r>
              <a:rPr lang="en-US" b="1" dirty="0">
                <a:solidFill>
                  <a:srgbClr val="000000"/>
                </a:solidFill>
              </a:rPr>
              <a:t> </a:t>
            </a:r>
            <a:r>
              <a:rPr lang="en-US" b="1" dirty="0" err="1">
                <a:solidFill>
                  <a:srgbClr val="000000"/>
                </a:solidFill>
              </a:rPr>
              <a:t>nedelja</a:t>
            </a:r>
            <a:endParaRPr lang="en-US" b="1" dirty="0"/>
          </a:p>
        </p:txBody>
      </p:sp>
      <p:sp>
        <p:nvSpPr>
          <p:cNvPr id="3" name="Content Placeholder 2"/>
          <p:cNvSpPr>
            <a:spLocks noGrp="1"/>
          </p:cNvSpPr>
          <p:nvPr>
            <p:ph idx="1"/>
          </p:nvPr>
        </p:nvSpPr>
        <p:spPr>
          <a:xfrm>
            <a:off x="755651" y="1752599"/>
            <a:ext cx="10668000" cy="4437185"/>
          </a:xfrm>
        </p:spPr>
        <p:txBody>
          <a:bodyPr/>
          <a:lstStyle/>
          <a:p>
            <a:pPr lvl="0">
              <a:buClr>
                <a:srgbClr val="CC0000"/>
              </a:buClr>
            </a:pPr>
            <a:r>
              <a:rPr lang="sr-Latn-RS" b="1" dirty="0">
                <a:solidFill>
                  <a:srgbClr val="000000"/>
                </a:solidFill>
              </a:rPr>
              <a:t>Zadatak </a:t>
            </a:r>
            <a:r>
              <a:rPr lang="sr-Latn-RS" b="1" dirty="0" smtClean="0">
                <a:solidFill>
                  <a:srgbClr val="000000"/>
                </a:solidFill>
              </a:rPr>
              <a:t>10</a:t>
            </a:r>
          </a:p>
          <a:p>
            <a:pPr lvl="0" algn="just">
              <a:buClr>
                <a:srgbClr val="CC0000"/>
              </a:buClr>
            </a:pPr>
            <a:r>
              <a:rPr lang="sr-Latn-RS" sz="2800" dirty="0" smtClean="0">
                <a:solidFill>
                  <a:srgbClr val="000000"/>
                </a:solidFill>
              </a:rPr>
              <a:t>Bračni par traži stan. Suprug odluči da nameštaj svog domaćinstva ostavi kod svojih roditelja dok on sa suprugom ne pronađe stan. U periodu dok bračni par traži stan desi se požar u kući roditelja supruga. Šteta nastala na imovini bračnog para usled požara iznosi 5.000 evra. Uz pretpostavku da roditelji imaju osnovnu polisu osiguranja odjekata objasnite da li postoji mogućnost da se nadoknadi šteta bračnom paru na osnovu polise osiguranja stana njegovog oca.</a:t>
            </a:r>
            <a:endParaRPr lang="sr-Latn-RS" sz="2800" dirty="0">
              <a:solidFill>
                <a:srgbClr val="000000"/>
              </a:solidFill>
            </a:endParaRPr>
          </a:p>
          <a:p>
            <a:endParaRPr lang="en-US" dirty="0"/>
          </a:p>
        </p:txBody>
      </p:sp>
    </p:spTree>
    <p:extLst>
      <p:ext uri="{BB962C8B-B14F-4D97-AF65-F5344CB8AC3E}">
        <p14:creationId xmlns="" xmlns:p14="http://schemas.microsoft.com/office/powerpoint/2010/main" val="1380564235"/>
      </p:ext>
    </p:extLst>
  </p:cSld>
  <p:clrMapOvr>
    <a:masterClrMapping/>
  </p:clrMapOvr>
</p:sld>
</file>

<file path=ppt/theme/theme1.xml><?xml version="1.0" encoding="utf-8"?>
<a:theme xmlns:a="http://schemas.openxmlformats.org/drawingml/2006/main" name="Profile">
  <a:themeElements>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204</TotalTime>
  <Words>689</Words>
  <Application>Microsoft Office PowerPoint</Application>
  <PresentationFormat>Custom</PresentationFormat>
  <Paragraphs>48</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Profile</vt:lpstr>
      <vt:lpstr>Vežbe 8 - VIII nedelja</vt:lpstr>
      <vt:lpstr>Vežbe 8 - VIII nedelja</vt:lpstr>
      <vt:lpstr>Vežbe 8 - VIII nedelja</vt:lpstr>
      <vt:lpstr>Vežbe 8 - VIII nedelja</vt:lpstr>
      <vt:lpstr>Vežbe 8 - VIII nedelja</vt:lpstr>
      <vt:lpstr>Vežbe 8 - VIII nedelja</vt:lpstr>
      <vt:lpstr>Vežbe 8 - VIII nedelja</vt:lpstr>
      <vt:lpstr>Vežbe 8 - VIII nedelja</vt:lpstr>
      <vt:lpstr>Vežbe 8 - VIII nedelja</vt:lpstr>
      <vt:lpstr>Vežbe 8 - VIII nedelja</vt:lpstr>
      <vt:lpstr>Vežbe 8 - VIII nedelja</vt:lpstr>
      <vt:lpstr>Vežbe 8 - VIII nedelja</vt:lpstr>
      <vt:lpstr>Vežbe 8 - VIII nedelja</vt:lpstr>
    </vt:vector>
  </TitlesOfParts>
  <Company>HP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 nedelja</dc:title>
  <dc:creator>Korisnik</dc:creator>
  <cp:lastModifiedBy>Anicici1</cp:lastModifiedBy>
  <cp:revision>19</cp:revision>
  <dcterms:created xsi:type="dcterms:W3CDTF">2018-12-15T16:56:49Z</dcterms:created>
  <dcterms:modified xsi:type="dcterms:W3CDTF">2019-01-28T15:39:19Z</dcterms:modified>
</cp:coreProperties>
</file>