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6" r:id="rId2"/>
    <p:sldId id="287" r:id="rId3"/>
    <p:sldId id="288" r:id="rId4"/>
    <p:sldId id="289" r:id="rId5"/>
    <p:sldId id="290" r:id="rId6"/>
    <p:sldId id="291" r:id="rId7"/>
    <p:sldId id="29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914400" y="990600"/>
            <a:ext cx="10363200" cy="1371600"/>
          </a:xfrm>
        </p:spPr>
        <p:txBody>
          <a:bodyPr/>
          <a:lstStyle>
            <a:lvl1pPr>
              <a:defRPr sz="4000"/>
            </a:lvl1pPr>
          </a:lstStyle>
          <a:p>
            <a:r>
              <a:rPr lang="en-US"/>
              <a:t>Click to edit Master title style</a:t>
            </a:r>
          </a:p>
        </p:txBody>
      </p:sp>
      <p:sp>
        <p:nvSpPr>
          <p:cNvPr id="7171" name="Rectangle 3"/>
          <p:cNvSpPr>
            <a:spLocks noGrp="1" noChangeArrowheads="1"/>
          </p:cNvSpPr>
          <p:nvPr>
            <p:ph type="subTitle" idx="1"/>
          </p:nvPr>
        </p:nvSpPr>
        <p:spPr>
          <a:xfrm>
            <a:off x="1930400" y="3429000"/>
            <a:ext cx="9347200" cy="1600200"/>
          </a:xfrm>
        </p:spPr>
        <p:txBody>
          <a:bodyPr/>
          <a:lstStyle>
            <a:lvl1pPr marL="0" indent="0">
              <a:buFont typeface="Wingdings" pitchFamily="2" charset="2"/>
              <a:buNone/>
              <a:defRPr sz="2800"/>
            </a:lvl1pPr>
          </a:lstStyle>
          <a:p>
            <a:r>
              <a:rPr lang="en-US"/>
              <a:t>Click to edit Master subtitle style</a:t>
            </a:r>
          </a:p>
        </p:txBody>
      </p:sp>
      <p:sp>
        <p:nvSpPr>
          <p:cNvPr id="7172" name="Rectangle 4"/>
          <p:cNvSpPr>
            <a:spLocks noGrp="1" noChangeArrowheads="1"/>
          </p:cNvSpPr>
          <p:nvPr>
            <p:ph type="dt" sz="half" idx="2"/>
          </p:nvPr>
        </p:nvSpPr>
        <p:spPr>
          <a:xfrm>
            <a:off x="914400" y="6248400"/>
            <a:ext cx="2540000" cy="457200"/>
          </a:xfrm>
        </p:spPr>
        <p:txBody>
          <a:bodyPr/>
          <a:lstStyle>
            <a:lvl1pPr>
              <a:defRPr/>
            </a:lvl1pPr>
          </a:lstStyle>
          <a:p>
            <a:endParaRPr lang="en-US">
              <a:solidFill>
                <a:srgbClr val="000000"/>
              </a:solidFill>
            </a:endParaRPr>
          </a:p>
        </p:txBody>
      </p:sp>
      <p:sp>
        <p:nvSpPr>
          <p:cNvPr id="7173" name="Rectangle 5"/>
          <p:cNvSpPr>
            <a:spLocks noGrp="1" noChangeArrowheads="1"/>
          </p:cNvSpPr>
          <p:nvPr>
            <p:ph type="ftr" sz="quarter" idx="3"/>
          </p:nvPr>
        </p:nvSpPr>
        <p:spPr>
          <a:xfrm>
            <a:off x="4165600" y="6248400"/>
            <a:ext cx="3860800" cy="457200"/>
          </a:xfrm>
        </p:spPr>
        <p:txBody>
          <a:bodyPr/>
          <a:lstStyle>
            <a:lvl1pPr>
              <a:defRPr/>
            </a:lvl1pPr>
          </a:lstStyle>
          <a:p>
            <a:endParaRPr lang="en-US">
              <a:solidFill>
                <a:srgbClr val="000000"/>
              </a:solidFill>
            </a:endParaRPr>
          </a:p>
        </p:txBody>
      </p:sp>
      <p:sp>
        <p:nvSpPr>
          <p:cNvPr id="7174" name="Rectangle 6"/>
          <p:cNvSpPr>
            <a:spLocks noGrp="1" noChangeArrowheads="1"/>
          </p:cNvSpPr>
          <p:nvPr>
            <p:ph type="sldNum" sz="quarter" idx="4"/>
          </p:nvPr>
        </p:nvSpPr>
        <p:spPr>
          <a:xfrm>
            <a:off x="8737600" y="6248400"/>
            <a:ext cx="2540000" cy="457200"/>
          </a:xfrm>
        </p:spPr>
        <p:txBody>
          <a:bodyPr/>
          <a:lstStyle>
            <a:lvl1pPr>
              <a:defRPr/>
            </a:lvl1pPr>
          </a:lstStyle>
          <a:p>
            <a:fld id="{67EA81C7-C57B-4C07-AAD3-3D7E4681AD53}" type="slidenum">
              <a:rPr lang="en-US">
                <a:solidFill>
                  <a:srgbClr val="000000"/>
                </a:solidFill>
              </a:rPr>
              <a:pPr/>
              <a:t>‹#›</a:t>
            </a:fld>
            <a:endParaRPr lang="en-US">
              <a:solidFill>
                <a:srgbClr val="000000"/>
              </a:solidFill>
            </a:endParaRPr>
          </a:p>
        </p:txBody>
      </p:sp>
      <p:sp>
        <p:nvSpPr>
          <p:cNvPr id="7175" name="AutoShape 7"/>
          <p:cNvSpPr>
            <a:spLocks noChangeArrowheads="1"/>
          </p:cNvSpPr>
          <p:nvPr/>
        </p:nvSpPr>
        <p:spPr bwMode="auto">
          <a:xfrm>
            <a:off x="914400" y="2393950"/>
            <a:ext cx="103632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Tree>
    <p:extLst>
      <p:ext uri="{BB962C8B-B14F-4D97-AF65-F5344CB8AC3E}">
        <p14:creationId xmlns="" xmlns:p14="http://schemas.microsoft.com/office/powerpoint/2010/main" val="12990956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2065177-81B6-4707-A0C4-69187E1DF4F4}"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402250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8C780D1-586A-46A6-AE85-51E3F65846B4}"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2589571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56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12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5A01239-1001-463D-B700-5B803BCD9AAE}"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33125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E9ED73B-06E8-434B-949C-641A7DE386E7}"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823159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4E84929A-9573-4658-92EE-064E201973D3}"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396541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D769663B-4FAD-4FF0-B8E3-67AD5A525FDC}"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2581527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A89BC00-E7D9-4D3F-8424-40E33DDBC993}"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757363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3BF373A2-43A8-4189-8817-48DDB1B65CD3}"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1728070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58DCD53-45CE-4150-ACB5-C2FCC52D922F}"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899287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65118" y="304800"/>
            <a:ext cx="2669116"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55651" y="304800"/>
            <a:ext cx="7806267"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FEC8AF4-7067-4DC0-894D-CDA80D07C1F4}" type="slidenum">
              <a:rPr lang="en-US">
                <a:solidFill>
                  <a:srgbClr val="000000"/>
                </a:solidFill>
              </a:rPr>
              <a:pPr/>
              <a:t>‹#›</a:t>
            </a:fld>
            <a:endParaRPr lang="en-US">
              <a:solidFill>
                <a:srgbClr val="000000"/>
              </a:solidFill>
            </a:endParaRPr>
          </a:p>
        </p:txBody>
      </p:sp>
    </p:spTree>
    <p:extLst>
      <p:ext uri="{BB962C8B-B14F-4D97-AF65-F5344CB8AC3E}">
        <p14:creationId xmlns="" xmlns:p14="http://schemas.microsoft.com/office/powerpoint/2010/main" val="311967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766233" y="304801"/>
            <a:ext cx="10668000" cy="1216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755651" y="1752600"/>
            <a:ext cx="106680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8" name="AutoShape 4"/>
          <p:cNvSpPr>
            <a:spLocks noChangeArrowheads="1"/>
          </p:cNvSpPr>
          <p:nvPr/>
        </p:nvSpPr>
        <p:spPr bwMode="auto">
          <a:xfrm>
            <a:off x="812800" y="1566864"/>
            <a:ext cx="10610851"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
        <p:nvSpPr>
          <p:cNvPr id="6149" name="Line 5"/>
          <p:cNvSpPr>
            <a:spLocks noChangeShapeType="1"/>
          </p:cNvSpPr>
          <p:nvPr/>
        </p:nvSpPr>
        <p:spPr bwMode="auto">
          <a:xfrm flipV="1">
            <a:off x="812800" y="6172200"/>
            <a:ext cx="10566400" cy="0"/>
          </a:xfrm>
          <a:prstGeom prst="line">
            <a:avLst/>
          </a:prstGeom>
          <a:noFill/>
          <a:ln w="3175">
            <a:solidFill>
              <a:schemeClr val="accent2"/>
            </a:solidFill>
            <a:round/>
            <a:headEnd/>
            <a:tailEnd/>
          </a:ln>
          <a:effectLst/>
        </p:spPr>
        <p:txBody>
          <a:bodyPr/>
          <a:lstStyle/>
          <a:p>
            <a:pPr eaLnBrk="0" fontAlgn="base" hangingPunct="0">
              <a:spcBef>
                <a:spcPct val="0"/>
              </a:spcBef>
              <a:spcAft>
                <a:spcPct val="0"/>
              </a:spcAft>
            </a:pPr>
            <a:endParaRPr lang="en-US" sz="2800">
              <a:solidFill>
                <a:srgbClr val="000000"/>
              </a:solidFill>
            </a:endParaRPr>
          </a:p>
        </p:txBody>
      </p:sp>
      <p:sp>
        <p:nvSpPr>
          <p:cNvPr id="6150" name="Rectangle 6"/>
          <p:cNvSpPr>
            <a:spLocks noGrp="1" noChangeArrowheads="1"/>
          </p:cNvSpPr>
          <p:nvPr>
            <p:ph type="dt" sz="half" idx="2"/>
          </p:nvPr>
        </p:nvSpPr>
        <p:spPr bwMode="auto">
          <a:xfrm>
            <a:off x="8128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fontAlgn="base">
              <a:spcBef>
                <a:spcPct val="0"/>
              </a:spcBef>
              <a:spcAft>
                <a:spcPct val="0"/>
              </a:spcAft>
            </a:pPr>
            <a:endParaRPr lang="en-US">
              <a:solidFill>
                <a:srgbClr val="000000"/>
              </a:solidFill>
            </a:endParaRPr>
          </a:p>
        </p:txBody>
      </p:sp>
      <p:sp>
        <p:nvSpPr>
          <p:cNvPr id="6151" name="Rectangle 7"/>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vl1pPr>
          </a:lstStyle>
          <a:p>
            <a:pPr fontAlgn="base">
              <a:spcBef>
                <a:spcPct val="0"/>
              </a:spcBef>
              <a:spcAft>
                <a:spcPct val="0"/>
              </a:spcAft>
            </a:pPr>
            <a:endParaRPr lang="en-US">
              <a:solidFill>
                <a:srgbClr val="000000"/>
              </a:solidFill>
            </a:endParaRPr>
          </a:p>
        </p:txBody>
      </p:sp>
      <p:sp>
        <p:nvSpPr>
          <p:cNvPr id="6152" name="Rectangle 8"/>
          <p:cNvSpPr>
            <a:spLocks noGrp="1" noChangeArrowheads="1"/>
          </p:cNvSpPr>
          <p:nvPr>
            <p:ph type="sldNum" sz="quarter" idx="4"/>
          </p:nvPr>
        </p:nvSpPr>
        <p:spPr bwMode="auto">
          <a:xfrm>
            <a:off x="87376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fontAlgn="base">
              <a:spcBef>
                <a:spcPct val="0"/>
              </a:spcBef>
              <a:spcAft>
                <a:spcPct val="0"/>
              </a:spcAft>
            </a:pPr>
            <a:fld id="{5FD6EAFE-92FC-496E-99F4-B4C58B866F3C}" type="slidenum">
              <a:rPr lang="en-US">
                <a:solidFill>
                  <a:srgbClr val="000000"/>
                </a:solidFill>
              </a:rPr>
              <a:pPr fontAlgn="base">
                <a:spcBef>
                  <a:spcPct val="0"/>
                </a:spcBef>
                <a:spcAft>
                  <a:spcPct val="0"/>
                </a:spcAft>
              </a:pPr>
              <a:t>‹#›</a:t>
            </a:fld>
            <a:endParaRPr lang="en-US">
              <a:solidFill>
                <a:srgbClr val="000000"/>
              </a:solidFill>
            </a:endParaRPr>
          </a:p>
        </p:txBody>
      </p:sp>
    </p:spTree>
    <p:extLst>
      <p:ext uri="{BB962C8B-B14F-4D97-AF65-F5344CB8AC3E}">
        <p14:creationId xmlns="" xmlns:p14="http://schemas.microsoft.com/office/powerpoint/2010/main" val="6703142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defRPr>
      </a:lvl2pPr>
      <a:lvl3pPr algn="l" rtl="0" fontAlgn="base">
        <a:spcBef>
          <a:spcPct val="0"/>
        </a:spcBef>
        <a:spcAft>
          <a:spcPct val="0"/>
        </a:spcAft>
        <a:defRPr sz="3800">
          <a:solidFill>
            <a:schemeClr val="tx2"/>
          </a:solidFill>
          <a:latin typeface="Verdana" pitchFamily="34" charset="0"/>
        </a:defRPr>
      </a:lvl3pPr>
      <a:lvl4pPr algn="l" rtl="0" fontAlgn="base">
        <a:spcBef>
          <a:spcPct val="0"/>
        </a:spcBef>
        <a:spcAft>
          <a:spcPct val="0"/>
        </a:spcAft>
        <a:defRPr sz="3800">
          <a:solidFill>
            <a:schemeClr val="tx2"/>
          </a:solidFill>
          <a:latin typeface="Verdana" pitchFamily="34" charset="0"/>
        </a:defRPr>
      </a:lvl4pPr>
      <a:lvl5pPr algn="l" rtl="0" fontAlgn="base">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fontAlgn="base">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fontAlgn="base">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fontAlgn="base">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4192172" y="2025748"/>
            <a:ext cx="7132319" cy="3994052"/>
          </a:xfrm>
        </p:spPr>
        <p:txBody>
          <a:bodyPr/>
          <a:lstStyle/>
          <a:p>
            <a:r>
              <a:rPr lang="sr-Latn-CS" b="1" dirty="0" smtClean="0"/>
              <a:t>1. </a:t>
            </a:r>
            <a:r>
              <a:rPr lang="en-US" b="1" dirty="0" err="1" smtClean="0"/>
              <a:t>Istorija</a:t>
            </a:r>
            <a:r>
              <a:rPr lang="en-US" b="1" dirty="0" smtClean="0"/>
              <a:t> </a:t>
            </a:r>
            <a:r>
              <a:rPr lang="en-US" b="1" dirty="0" err="1" smtClean="0"/>
              <a:t>osiguranja</a:t>
            </a:r>
            <a:endParaRPr lang="sr-Latn-CS" b="1" dirty="0" smtClean="0"/>
          </a:p>
          <a:p>
            <a:r>
              <a:rPr lang="sr-Latn-CS" b="1" dirty="0" smtClean="0"/>
              <a:t>2. Pojam</a:t>
            </a:r>
            <a:r>
              <a:rPr lang="en-US" b="1" dirty="0" smtClean="0"/>
              <a:t> </a:t>
            </a:r>
            <a:r>
              <a:rPr lang="sr-Latn-CS" b="1" dirty="0" smtClean="0"/>
              <a:t>i i značaj osiguranja</a:t>
            </a:r>
            <a:endParaRPr lang="en-US" b="1" dirty="0" smtClean="0"/>
          </a:p>
          <a:p>
            <a:endParaRPr lang="en-US" dirty="0"/>
          </a:p>
        </p:txBody>
      </p:sp>
      <p:sp>
        <p:nvSpPr>
          <p:cNvPr id="7172" name="AutoShape 4" descr="Ð ÐµÐ·ÑÐ»ÑÐ°Ñ ÑÐ»Ð¸ÐºÐ° Ð·Ð° pojam osiguranj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7170" name="Picture 2" descr="Ð¡ÑÐ¾Ð´Ð½Ð° ÑÐ»Ð¸ÐºÐ°"/>
          <p:cNvPicPr>
            <a:picLocks noChangeAspect="1" noChangeArrowheads="1" noCrop="1"/>
          </p:cNvPicPr>
          <p:nvPr/>
        </p:nvPicPr>
        <p:blipFill>
          <a:blip r:embed="rId2"/>
          <a:srcRect/>
          <a:stretch>
            <a:fillRect/>
          </a:stretch>
        </p:blipFill>
        <p:spPr bwMode="auto">
          <a:xfrm>
            <a:off x="901162" y="2127738"/>
            <a:ext cx="2953386" cy="3710354"/>
          </a:xfrm>
          <a:prstGeom prst="rect">
            <a:avLst/>
          </a:prstGeom>
          <a:noFill/>
        </p:spPr>
      </p:pic>
    </p:spTree>
    <p:extLst>
      <p:ext uri="{BB962C8B-B14F-4D97-AF65-F5344CB8AC3E}">
        <p14:creationId xmlns="" xmlns:p14="http://schemas.microsoft.com/office/powerpoint/2010/main" val="39894395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0" y="2025748"/>
            <a:ext cx="11061211" cy="3994052"/>
          </a:xfrm>
        </p:spPr>
        <p:txBody>
          <a:bodyPr/>
          <a:lstStyle/>
          <a:p>
            <a:r>
              <a:rPr lang="sr-Latn-CS" b="1" dirty="0" smtClean="0"/>
              <a:t>Zadatak 1</a:t>
            </a:r>
            <a:endParaRPr lang="en-US" b="1" dirty="0" smtClean="0"/>
          </a:p>
          <a:p>
            <a:r>
              <a:rPr lang="en-US" dirty="0" smtClean="0"/>
              <a:t>Pro</a:t>
            </a:r>
            <a:r>
              <a:rPr lang="sr-Latn-CS" dirty="0" smtClean="0"/>
              <a:t>čitati tekst dat u Prilogu 1</a:t>
            </a:r>
          </a:p>
          <a:p>
            <a:r>
              <a:rPr lang="sr-Latn-CS" dirty="0" smtClean="0"/>
              <a:t>Pitanje: koje je društvo bilo uspešnije i zašto</a:t>
            </a:r>
          </a:p>
          <a:p>
            <a:pPr algn="just">
              <a:buNone/>
            </a:pPr>
            <a:r>
              <a:rPr lang="sr-Latn-CS" dirty="0" smtClean="0"/>
              <a:t>a) Prvo moderno društvo životnog osiguranja,</a:t>
            </a:r>
            <a:endParaRPr lang="en-US" dirty="0" smtClean="0"/>
          </a:p>
          <a:p>
            <a:pPr algn="just">
              <a:buNone/>
            </a:pPr>
            <a:r>
              <a:rPr lang="en-US" dirty="0" smtClean="0"/>
              <a:t>    </a:t>
            </a:r>
            <a:r>
              <a:rPr lang="sr-Latn-CS" dirty="0" smtClean="0"/>
              <a:t>Društvo za osiguranje udovaca i udovica u Londonu</a:t>
            </a:r>
          </a:p>
          <a:p>
            <a:pPr>
              <a:buNone/>
            </a:pPr>
            <a:r>
              <a:rPr lang="sr-Latn-CS" dirty="0" smtClean="0"/>
              <a:t>b) Pravedno društvo za osiguranje života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1983544"/>
            <a:ext cx="10668000" cy="4036255"/>
          </a:xfrm>
        </p:spPr>
        <p:txBody>
          <a:bodyPr/>
          <a:lstStyle/>
          <a:p>
            <a:r>
              <a:rPr lang="sr-Latn-CS" b="1" dirty="0" smtClean="0"/>
              <a:t>Zadatak 2</a:t>
            </a:r>
          </a:p>
          <a:p>
            <a:pPr algn="just"/>
            <a:r>
              <a:rPr lang="sr-Latn-CS" dirty="0" smtClean="0"/>
              <a:t>Od druge polovine XIX veka počinje treći period u istoriji osiguranja. Država počinje da stupa na scenu osiguranja, u početku kao jedan od konkurenata privatnih osiguravača.</a:t>
            </a:r>
          </a:p>
          <a:p>
            <a:pPr algn="just"/>
            <a:r>
              <a:rPr lang="sr-Latn-CS" dirty="0" smtClean="0"/>
              <a:t>Pitanje – zašto država počinje da interveniše u oblasti osiguranja?</a:t>
            </a:r>
          </a:p>
          <a:p>
            <a:endParaRPr lang="sr-Latn-CS" dirty="0" smtClean="0"/>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2039814"/>
            <a:ext cx="10668000" cy="3979985"/>
          </a:xfrm>
        </p:spPr>
        <p:txBody>
          <a:bodyPr/>
          <a:lstStyle/>
          <a:p>
            <a:r>
              <a:rPr lang="sr-Latn-CS" b="1" dirty="0" smtClean="0"/>
              <a:t>Zadatak 3</a:t>
            </a:r>
          </a:p>
          <a:p>
            <a:pPr algn="just"/>
            <a:r>
              <a:rPr lang="sr-Latn-CS" dirty="0" smtClean="0"/>
              <a:t>Osiguranje u Srbiji kroz istoriju prolazilo je kroz mnoge faze razvoja. Koje su po Vašem mišljenju greške koje se ne bi smele ponavljati u budućem razvoju tržišta osiguranja?</a:t>
            </a:r>
          </a:p>
          <a:p>
            <a:pPr algn="just"/>
            <a:r>
              <a:rPr lang="sr-Latn-CS" dirty="0" smtClean="0"/>
              <a:t>Kako vidite budući razvoj osiguranja u svetu i Srbiji?</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1983544"/>
            <a:ext cx="10668000" cy="4248444"/>
          </a:xfrm>
        </p:spPr>
        <p:txBody>
          <a:bodyPr/>
          <a:lstStyle/>
          <a:p>
            <a:r>
              <a:rPr lang="sr-Latn-CS" b="1" dirty="0" smtClean="0"/>
              <a:t>Zadatak 4</a:t>
            </a:r>
          </a:p>
          <a:p>
            <a:pPr algn="just"/>
            <a:r>
              <a:rPr lang="sr-Latn-CS" sz="2400" dirty="0" smtClean="0"/>
              <a:t>Prirodne sile koje pružaju neograničene mogućnosti za razvoj društvene zajednice i za napredak svakog pojedinca u njoj </a:t>
            </a:r>
            <a:r>
              <a:rPr lang="sr-Latn-CS" sz="2400" dirty="0" smtClean="0"/>
              <a:t>ujedno </a:t>
            </a:r>
            <a:r>
              <a:rPr lang="sr-Latn-CS" sz="2400" dirty="0" smtClean="0"/>
              <a:t>su i činilac koji može svojom snagom uništiti decenijske napore ljudi. Nesrećni slučajevi su takođe uzrok velikih opasnosti za samog čoveka, tako da je ljudsko društvo već na samim počecima svog postojanja uvidelo neophodnost zaštite svojih članova, kao i ekonomskih vrednosti koje je mukotrpno stvaralo. Osiguranje kao izvor ovih težnji društva predstavlja udruživanje svih onih koji su izloženi istoj opasnosti, odnosno riziku.</a:t>
            </a:r>
            <a:endParaRPr lang="en-US"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1955408"/>
            <a:ext cx="10668000" cy="4064391"/>
          </a:xfrm>
        </p:spPr>
        <p:txBody>
          <a:bodyPr/>
          <a:lstStyle/>
          <a:p>
            <a:pPr algn="just"/>
            <a:r>
              <a:rPr lang="sr-Latn-CS" dirty="0" smtClean="0"/>
              <a:t>Pitanje – zbog čega se kaže da osiguranje počiva na načelu uzajamnosti i solidarnosti?</a:t>
            </a:r>
          </a:p>
          <a:p>
            <a:r>
              <a:rPr lang="sr-Latn-CS" b="1" dirty="0" smtClean="0"/>
              <a:t>Zadatak 5</a:t>
            </a:r>
          </a:p>
          <a:p>
            <a:pPr algn="just"/>
            <a:r>
              <a:rPr lang="sr-Latn-CS" dirty="0" smtClean="0"/>
              <a:t>Kako tumačite tvrdnju da je osiguranje “lutrija sa nedefinisanim ishodom”</a:t>
            </a:r>
          </a:p>
          <a:p>
            <a:r>
              <a:rPr lang="sr-Latn-CS" b="1" dirty="0" smtClean="0"/>
              <a:t>Zadatak 6</a:t>
            </a:r>
          </a:p>
          <a:p>
            <a:pPr algn="just"/>
            <a:r>
              <a:rPr lang="sr-Latn-CS" dirty="0" smtClean="0"/>
              <a:t>Kako se obaveznim osiguranjem od odgovornosti štite interesi trećih lica?</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1 - </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2011680"/>
            <a:ext cx="10668000" cy="4008120"/>
          </a:xfrm>
        </p:spPr>
        <p:txBody>
          <a:bodyPr/>
          <a:lstStyle/>
          <a:p>
            <a:r>
              <a:rPr lang="sr-Latn-CS" b="1" dirty="0" smtClean="0"/>
              <a:t>Zadatak 7</a:t>
            </a:r>
          </a:p>
          <a:p>
            <a:pPr algn="just"/>
            <a:r>
              <a:rPr lang="sr-Latn-CS" dirty="0" smtClean="0"/>
              <a:t>Kako tumačite stav Benedikt Kotruljevića: “Trgovac se mora osigurati, jer se tako neće izložiti velikoj opasnosti. Niko nije propao od plaćanja osiguranja, mnogi su propali jer su mnogo reskirali”? </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344</TotalTime>
  <Words>346</Words>
  <Application>Microsoft Office PowerPoint</Application>
  <PresentationFormat>Custom</PresentationFormat>
  <Paragraphs>30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Profile</vt:lpstr>
      <vt:lpstr>Vežbe 1 - I nedelja</vt:lpstr>
      <vt:lpstr>Vežbe 1 - I nedelja</vt:lpstr>
      <vt:lpstr>Vežbe 1 - I nedelja</vt:lpstr>
      <vt:lpstr>Vežbe 1 - I nedelja</vt:lpstr>
      <vt:lpstr>Vežbe 1 - I nedelja</vt:lpstr>
      <vt:lpstr>Vežbe 1 - I nedelja</vt:lpstr>
      <vt:lpstr>Vežbe 1 - I nedelja</vt:lpstr>
    </vt:vector>
  </TitlesOfParts>
  <Company>HP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nedelja</dc:title>
  <dc:creator>Korisnik</dc:creator>
  <cp:lastModifiedBy>Anicici1</cp:lastModifiedBy>
  <cp:revision>44</cp:revision>
  <dcterms:created xsi:type="dcterms:W3CDTF">2018-12-15T16:56:49Z</dcterms:created>
  <dcterms:modified xsi:type="dcterms:W3CDTF">2019-01-26T13:13:32Z</dcterms:modified>
</cp:coreProperties>
</file>