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6" r:id="rId2"/>
    <p:sldId id="287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07" r:id="rId23"/>
    <p:sldId id="308" r:id="rId24"/>
    <p:sldId id="309" r:id="rId25"/>
    <p:sldId id="310" r:id="rId26"/>
    <p:sldId id="311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6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990600"/>
            <a:ext cx="103632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30400" y="3429000"/>
            <a:ext cx="93472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9144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67EA81C7-C57B-4C07-AAD3-3D7E4681AD5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>
            <a:off x="914400" y="2393950"/>
            <a:ext cx="10363200" cy="109538"/>
          </a:xfrm>
          <a:custGeom>
            <a:avLst/>
            <a:gdLst>
              <a:gd name="G0" fmla="+- 618 0 0"/>
            </a:gdLst>
            <a:ahLst/>
            <a:cxnLst>
              <a:cxn ang="0">
                <a:pos x="0" y="0"/>
              </a:cxn>
              <a:cxn ang="0">
                <a:pos x="618" y="0"/>
              </a:cxn>
              <a:cxn ang="0">
                <a:pos x="618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90956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65177-81B6-4707-A0C4-69187E1DF4F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250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C780D1-586A-46A6-AE85-51E3F65846B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9571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55651" y="1752600"/>
            <a:ext cx="5232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1251" y="1752600"/>
            <a:ext cx="52324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01239-1001-463D-B700-5B803BCD9AA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1254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9ED73B-06E8-434B-949C-641A7DE386E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23159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84929A-9573-4658-92EE-064E201973D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541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69663B-4FAD-4FF0-B8E3-67AD5A525FDC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1527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89BC00-E7D9-4D3F-8424-40E33DDBC99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7363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F373A2-43A8-4189-8817-48DDB1B65CD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8070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8DCD53-45CE-4150-ACB5-C2FCC52D922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99287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65118" y="304800"/>
            <a:ext cx="2669116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55651" y="304800"/>
            <a:ext cx="7806267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EC8AF4-7067-4DC0-894D-CDA80D07C1F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9674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6233" y="304801"/>
            <a:ext cx="10668000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1" y="1752600"/>
            <a:ext cx="10668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148" name="AutoShape 4"/>
          <p:cNvSpPr>
            <a:spLocks noChangeArrowheads="1"/>
          </p:cNvSpPr>
          <p:nvPr/>
        </p:nvSpPr>
        <p:spPr bwMode="auto">
          <a:xfrm>
            <a:off x="812800" y="1566864"/>
            <a:ext cx="10610851" cy="109537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149" name="Line 5"/>
          <p:cNvSpPr>
            <a:spLocks noChangeShapeType="1"/>
          </p:cNvSpPr>
          <p:nvPr/>
        </p:nvSpPr>
        <p:spPr bwMode="auto">
          <a:xfrm flipV="1">
            <a:off x="812800" y="6172200"/>
            <a:ext cx="105664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>
              <a:solidFill>
                <a:srgbClr val="000000"/>
              </a:solidFill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12800" y="6245225"/>
            <a:ext cx="2641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15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641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D6EAFE-92FC-496E-99F4-B4C58B866F3C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0314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Verdana" pitchFamily="34" charset="0"/>
        </a:defRPr>
      </a:lvl9pPr>
    </p:titleStyle>
    <p:bodyStyle>
      <a:lvl1pPr marL="469900" indent="-4699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600">
          <a:solidFill>
            <a:schemeClr val="tx1"/>
          </a:solidFill>
          <a:latin typeface="+mn-lt"/>
        </a:defRPr>
      </a:lvl2pPr>
      <a:lvl3pPr marL="1304925" indent="-395288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sz="2300">
          <a:solidFill>
            <a:schemeClr val="tx1"/>
          </a:solidFill>
          <a:latin typeface="+mn-lt"/>
        </a:defRPr>
      </a:lvl3pPr>
      <a:lvl4pPr marL="1693863" indent="-3873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939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V</a:t>
            </a:r>
            <a:r>
              <a:rPr lang="sr-Latn-CS" b="1" dirty="0" smtClean="0"/>
              <a:t>ežbe 12 - X</a:t>
            </a:r>
            <a:r>
              <a:rPr lang="en-US" b="1" dirty="0" smtClean="0"/>
              <a:t>I</a:t>
            </a:r>
            <a:r>
              <a:rPr lang="sr-Latn-RS" b="1" dirty="0" smtClean="0"/>
              <a:t>I</a:t>
            </a:r>
            <a:r>
              <a:rPr lang="en-US" b="1" dirty="0" smtClean="0"/>
              <a:t> </a:t>
            </a:r>
            <a:r>
              <a:rPr lang="en-US" b="1" dirty="0" err="1" smtClean="0"/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83544"/>
            <a:ext cx="10668000" cy="4036255"/>
          </a:xfrm>
        </p:spPr>
        <p:txBody>
          <a:bodyPr/>
          <a:lstStyle/>
          <a:p>
            <a:r>
              <a:rPr lang="sr-Latn-CS" b="1" dirty="0" smtClean="0"/>
              <a:t>18. </a:t>
            </a:r>
            <a:r>
              <a:rPr lang="sr-Latn-RS" b="1" dirty="0" smtClean="0"/>
              <a:t>Saosiguranje i reosiguranje</a:t>
            </a:r>
            <a:endParaRPr lang="sr-Latn-CS" b="1" dirty="0" smtClean="0"/>
          </a:p>
          <a:p>
            <a:r>
              <a:rPr lang="sr-Latn-CS" b="1" dirty="0" smtClean="0"/>
              <a:t>19. </a:t>
            </a:r>
            <a:r>
              <a:rPr lang="sr-Latn-RS" b="1" dirty="0" smtClean="0"/>
              <a:t>Socijalno osiguranje</a:t>
            </a:r>
            <a:endParaRPr lang="en-US" b="1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989439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83545"/>
            <a:ext cx="10668000" cy="4079629"/>
          </a:xfrm>
        </p:spPr>
        <p:txBody>
          <a:bodyPr/>
          <a:lstStyle/>
          <a:p>
            <a:r>
              <a:rPr lang="sr-Latn-RS" b="1" dirty="0" smtClean="0"/>
              <a:t>Zadatak 1</a:t>
            </a:r>
          </a:p>
          <a:p>
            <a:pPr algn="just"/>
            <a:r>
              <a:rPr lang="sr-Latn-RS" dirty="0" smtClean="0"/>
              <a:t>Osiguravajuća kompanija A ustupa po 30% svog priihvaćenog rizika reosiguravačima D i E, i 25% reosiguravaču C</a:t>
            </a:r>
          </a:p>
          <a:p>
            <a:pPr algn="just"/>
            <a:r>
              <a:rPr lang="sr-Latn-RS" dirty="0" smtClean="0"/>
              <a:t>Osiguravajuća kompanija B ne reosigurava tj. sav prihvaćen rizik zadržava za sebe</a:t>
            </a:r>
          </a:p>
          <a:p>
            <a:pPr algn="just"/>
            <a:r>
              <a:rPr lang="sr-Latn-RS" dirty="0" smtClean="0"/>
              <a:t>Reosiguravač C ustupa reosiguravaču F 50% rizika</a:t>
            </a:r>
          </a:p>
          <a:p>
            <a:pPr algn="just"/>
            <a:r>
              <a:rPr lang="sr-Latn-RS" dirty="0" smtClean="0"/>
              <a:t>Reosiguravač D ustupa reosiguravaču G 70% rizika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56347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83544"/>
            <a:ext cx="10668000" cy="4036255"/>
          </a:xfrm>
        </p:spPr>
        <p:txBody>
          <a:bodyPr/>
          <a:lstStyle/>
          <a:p>
            <a:pPr algn="just"/>
            <a:r>
              <a:rPr lang="sr-Latn-RS" dirty="0" smtClean="0"/>
              <a:t>Reosiguravač E ustupa reosiguravaču G 20% rizika i reosiguravaču I 80% rizika</a:t>
            </a:r>
          </a:p>
          <a:p>
            <a:pPr algn="just"/>
            <a:r>
              <a:rPr lang="sr-Latn-RS" dirty="0" smtClean="0"/>
              <a:t>Reosiguravač F ustupa reosiguravaču G 10% rizika</a:t>
            </a:r>
          </a:p>
          <a:p>
            <a:pPr algn="just"/>
            <a:r>
              <a:rPr lang="sr-Latn-RS" dirty="0" smtClean="0"/>
              <a:t>Reosiguravač I ustupa reosiguravaču G 50% rizika</a:t>
            </a:r>
          </a:p>
          <a:p>
            <a:pPr algn="just"/>
            <a:r>
              <a:rPr lang="sr-Latn-RS" dirty="0" smtClean="0"/>
              <a:t>Ko su u ovom slučaju direktni osiguravači?</a:t>
            </a:r>
          </a:p>
          <a:p>
            <a:pPr algn="just"/>
            <a:r>
              <a:rPr lang="sr-Latn-RS" dirty="0" smtClean="0"/>
              <a:t>Ko je cedent?</a:t>
            </a:r>
          </a:p>
          <a:p>
            <a:pPr algn="just"/>
            <a:r>
              <a:rPr lang="sr-Latn-RS" dirty="0" smtClean="0"/>
              <a:t>Koje kompanije su reosiguravači i retrocesionari?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906609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Latn-RS" b="1" dirty="0" smtClean="0"/>
              <a:t>Zadatak 2</a:t>
            </a:r>
          </a:p>
          <a:p>
            <a:pPr algn="just"/>
            <a:r>
              <a:rPr lang="sr-Latn-RS" dirty="0" smtClean="0"/>
              <a:t>Osiguravajuća kompanija prestaje da se bavi nekom vrstom osiguranja i ustupa portfelj tog osiguranja drugoj osiguravajućoj kompaniji. Koje se reosiguranje pojavljuje u ovom slučaju?</a:t>
            </a:r>
          </a:p>
          <a:p>
            <a:pPr algn="just"/>
            <a:r>
              <a:rPr lang="sr-Latn-RS" dirty="0" smtClean="0"/>
              <a:t>Osiguravajuća kompanija tek počinje sa poslovima osiguranja, kompanija nema dovoljno ni sredstava ni iskustva. Koje reosiguranje je korisno za ovog osiguravača?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53203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69476"/>
            <a:ext cx="10668000" cy="4050323"/>
          </a:xfrm>
        </p:spPr>
        <p:txBody>
          <a:bodyPr/>
          <a:lstStyle/>
          <a:p>
            <a:pPr algn="just"/>
            <a:r>
              <a:rPr lang="sr-Latn-RS" b="1" dirty="0" smtClean="0"/>
              <a:t>Zadatak 3</a:t>
            </a:r>
            <a:endParaRPr lang="sr-Latn-RS" dirty="0" smtClean="0"/>
          </a:p>
          <a:p>
            <a:pPr algn="just"/>
            <a:r>
              <a:rPr lang="sr-Latn-RS" dirty="0" smtClean="0"/>
              <a:t>Preti opasnost od katastrofalne štete. Koji vid reosiguranja je najpogodniji? Dati detaljno objašnjenje.</a:t>
            </a:r>
          </a:p>
          <a:p>
            <a:pPr algn="just"/>
            <a:r>
              <a:rPr lang="sr-Latn-RS" b="1" dirty="0" smtClean="0"/>
              <a:t>Zadatak 4</a:t>
            </a:r>
          </a:p>
          <a:p>
            <a:pPr algn="just"/>
            <a:r>
              <a:rPr lang="sr-Latn-RS" dirty="0" smtClean="0"/>
              <a:t>Istražiti koji su najveći reosiguravači na svetu</a:t>
            </a:r>
          </a:p>
        </p:txBody>
      </p:sp>
    </p:spTree>
    <p:extLst>
      <p:ext uri="{BB962C8B-B14F-4D97-AF65-F5344CB8AC3E}">
        <p14:creationId xmlns="" xmlns:p14="http://schemas.microsoft.com/office/powerpoint/2010/main" val="3942627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2011680"/>
            <a:ext cx="10668000" cy="4008120"/>
          </a:xfrm>
        </p:spPr>
        <p:txBody>
          <a:bodyPr/>
          <a:lstStyle/>
          <a:p>
            <a:r>
              <a:rPr lang="sr-Latn-RS" b="1" dirty="0" smtClean="0"/>
              <a:t>Zadatak 5</a:t>
            </a:r>
          </a:p>
          <a:p>
            <a:pPr algn="just"/>
            <a:r>
              <a:rPr lang="sr-Latn-RS" dirty="0" smtClean="0"/>
              <a:t>Po ugovoru osiguravač se obavezuje da sam preuzme 30% osigurane sume (samopridržaja) a ostalih 70% da ide u reosiguranje. Za rizik A osigurana suma je 1.500.000 evra, za rizik B </a:t>
            </a:r>
            <a:r>
              <a:rPr lang="sr-Latn-RS" dirty="0">
                <a:solidFill>
                  <a:srgbClr val="000000"/>
                </a:solidFill>
              </a:rPr>
              <a:t>osigurana suma je </a:t>
            </a:r>
            <a:r>
              <a:rPr lang="sr-Latn-RS" dirty="0" smtClean="0"/>
              <a:t>2.500.000 evra, a za rizik C – 3.800.000 evra. Kako će izgledati reosiguranje rizika pod ovim uslovima?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33357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090378472"/>
              </p:ext>
            </p:extLst>
          </p:nvPr>
        </p:nvGraphicFramePr>
        <p:xfrm>
          <a:off x="770466" y="2449945"/>
          <a:ext cx="10668000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7000">
                  <a:extLst>
                    <a:ext uri="{9D8B030D-6E8A-4147-A177-3AD203B41FA5}">
                      <a16:colId xmlns="" xmlns:a16="http://schemas.microsoft.com/office/drawing/2014/main" val="3633989098"/>
                    </a:ext>
                  </a:extLst>
                </a:gridCol>
                <a:gridCol w="2667000">
                  <a:extLst>
                    <a:ext uri="{9D8B030D-6E8A-4147-A177-3AD203B41FA5}">
                      <a16:colId xmlns="" xmlns:a16="http://schemas.microsoft.com/office/drawing/2014/main" val="3969810784"/>
                    </a:ext>
                  </a:extLst>
                </a:gridCol>
                <a:gridCol w="2667000">
                  <a:extLst>
                    <a:ext uri="{9D8B030D-6E8A-4147-A177-3AD203B41FA5}">
                      <a16:colId xmlns="" xmlns:a16="http://schemas.microsoft.com/office/drawing/2014/main" val="3065027994"/>
                    </a:ext>
                  </a:extLst>
                </a:gridCol>
                <a:gridCol w="2667000">
                  <a:extLst>
                    <a:ext uri="{9D8B030D-6E8A-4147-A177-3AD203B41FA5}">
                      <a16:colId xmlns="" xmlns:a16="http://schemas.microsoft.com/office/drawing/2014/main" val="253843868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Rizik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Osigurana suma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Deo koji zadržava osiguravač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Reosigurani deo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746657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1.500.000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450.000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1.050.000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474827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2.500.000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750.000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1.750.000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208892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3.800.000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1.140.000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2.660.000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073984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37729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2025748"/>
            <a:ext cx="10668000" cy="3994052"/>
          </a:xfrm>
        </p:spPr>
        <p:txBody>
          <a:bodyPr/>
          <a:lstStyle/>
          <a:p>
            <a:r>
              <a:rPr lang="sr-Latn-RS" sz="2800" b="1" dirty="0" smtClean="0"/>
              <a:t>Zadatak 6</a:t>
            </a:r>
          </a:p>
          <a:p>
            <a:pPr lvl="0" algn="just">
              <a:buClr>
                <a:srgbClr val="CC0000"/>
              </a:buClr>
            </a:pPr>
            <a:r>
              <a:rPr lang="sr-Latn-RS" sz="2800" dirty="0" smtClean="0"/>
              <a:t>Po ugovoru osiguravač se obavezuje da sam preuzme 30% osigurane sume (samopridržaj), a ostalih 70% da u reosiguranje. Ustanovljeni limit preuzimanja obaveza je 200.000 evra. Za rizik A osigurana suma je 100.000 evra, za rizik B osigurana suma je 370.000 evra. </a:t>
            </a:r>
            <a:r>
              <a:rPr lang="sr-Latn-RS" sz="2800" dirty="0">
                <a:solidFill>
                  <a:srgbClr val="000000"/>
                </a:solidFill>
              </a:rPr>
              <a:t>Kako će izgledati reosiguranje rizika pod ovim uslovima</a:t>
            </a:r>
            <a:r>
              <a:rPr lang="sr-Latn-RS" sz="2800" dirty="0" smtClean="0">
                <a:solidFill>
                  <a:srgbClr val="000000"/>
                </a:solidFill>
              </a:rPr>
              <a:t>?</a:t>
            </a:r>
          </a:p>
          <a:p>
            <a:pPr lvl="0" algn="just">
              <a:buClr>
                <a:srgbClr val="CC0000"/>
              </a:buClr>
            </a:pPr>
            <a:r>
              <a:rPr lang="sr-Latn-RS" sz="2800" dirty="0" smtClean="0">
                <a:solidFill>
                  <a:srgbClr val="000000"/>
                </a:solidFill>
              </a:rPr>
              <a:t>Po prvom riziku šteta iznosi 50%, po drugom riziku šteta iznosi 80%</a:t>
            </a:r>
            <a:endParaRPr lang="en-US" sz="28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3784471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221381656"/>
              </p:ext>
            </p:extLst>
          </p:nvPr>
        </p:nvGraphicFramePr>
        <p:xfrm>
          <a:off x="977323" y="2763982"/>
          <a:ext cx="10668000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7000">
                  <a:extLst>
                    <a:ext uri="{9D8B030D-6E8A-4147-A177-3AD203B41FA5}">
                      <a16:colId xmlns="" xmlns:a16="http://schemas.microsoft.com/office/drawing/2014/main" val="453010912"/>
                    </a:ext>
                  </a:extLst>
                </a:gridCol>
                <a:gridCol w="2667000">
                  <a:extLst>
                    <a:ext uri="{9D8B030D-6E8A-4147-A177-3AD203B41FA5}">
                      <a16:colId xmlns="" xmlns:a16="http://schemas.microsoft.com/office/drawing/2014/main" val="1827094250"/>
                    </a:ext>
                  </a:extLst>
                </a:gridCol>
                <a:gridCol w="2667000">
                  <a:extLst>
                    <a:ext uri="{9D8B030D-6E8A-4147-A177-3AD203B41FA5}">
                      <a16:colId xmlns="" xmlns:a16="http://schemas.microsoft.com/office/drawing/2014/main" val="10595346"/>
                    </a:ext>
                  </a:extLst>
                </a:gridCol>
                <a:gridCol w="2667000">
                  <a:extLst>
                    <a:ext uri="{9D8B030D-6E8A-4147-A177-3AD203B41FA5}">
                      <a16:colId xmlns="" xmlns:a16="http://schemas.microsoft.com/office/drawing/2014/main" val="6586065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Rizik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Osigurana suma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Deo koji zadržava osiguravač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Reosigurani deo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572146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100.000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30.000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70.000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2175434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370.000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111.000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200.000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876234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518399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2025748"/>
            <a:ext cx="10668000" cy="3994052"/>
          </a:xfrm>
        </p:spPr>
        <p:txBody>
          <a:bodyPr/>
          <a:lstStyle/>
          <a:p>
            <a:pPr algn="just"/>
            <a:r>
              <a:rPr lang="sr-Latn-RS" dirty="0" smtClean="0"/>
              <a:t>Ukoliko se reosigurava rizik od 100.000 evra onda je samopridržaj 30.000 evra, reosigurava se 70.000 evra.</a:t>
            </a:r>
          </a:p>
          <a:p>
            <a:pPr algn="just"/>
            <a:r>
              <a:rPr lang="sr-Latn-RS" dirty="0" smtClean="0"/>
              <a:t>Rizik od 370.000 evra raspodeljuje se na sledeći način: 111.000 evra je samopridržaj, 259.000 evra bi trebalo da preuzme reosiguravač, ali pošto je ustanovljen limit 200.000 evra koji on i preuzima, 59.000 evra ostaje izvan tog ugovora 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3535625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0000"/>
                </a:solidFill>
              </a:rPr>
              <a:t>V</a:t>
            </a:r>
            <a:r>
              <a:rPr lang="sr-Latn-CS" b="1" dirty="0" smtClean="0">
                <a:solidFill>
                  <a:srgbClr val="000000"/>
                </a:solidFill>
              </a:rPr>
              <a:t>ežbe 12 - X</a:t>
            </a:r>
            <a:r>
              <a:rPr lang="en-US" b="1" dirty="0" smtClean="0">
                <a:solidFill>
                  <a:srgbClr val="000000"/>
                </a:solidFill>
              </a:rPr>
              <a:t>I</a:t>
            </a:r>
            <a:r>
              <a:rPr lang="sr-Latn-RS" b="1" dirty="0" smtClean="0">
                <a:solidFill>
                  <a:srgbClr val="000000"/>
                </a:solidFill>
              </a:rPr>
              <a:t>I</a:t>
            </a:r>
            <a:r>
              <a:rPr lang="en-US" b="1" dirty="0" smtClean="0">
                <a:solidFill>
                  <a:srgbClr val="000000"/>
                </a:solidFill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2096086"/>
            <a:ext cx="10668000" cy="3923714"/>
          </a:xfrm>
        </p:spPr>
        <p:txBody>
          <a:bodyPr/>
          <a:lstStyle/>
          <a:p>
            <a:pPr algn="just"/>
            <a:r>
              <a:rPr lang="sr-Latn-RS" dirty="0" smtClean="0"/>
              <a:t>Raspodela štete po kvotnom ugovoru je proporcionalna učešću ugovornih strana u njemu</a:t>
            </a:r>
          </a:p>
          <a:p>
            <a:pPr algn="just"/>
            <a:r>
              <a:rPr lang="sr-Latn-RS" dirty="0" smtClean="0"/>
              <a:t>Po prvom riziku šteta iznosi 50% osigurane sume</a:t>
            </a:r>
          </a:p>
          <a:p>
            <a:pPr algn="just"/>
            <a:r>
              <a:rPr lang="sr-Latn-RS" dirty="0" smtClean="0"/>
              <a:t>50.000 evra se raspodeljuje na sledeći način:</a:t>
            </a:r>
          </a:p>
          <a:p>
            <a:pPr algn="just"/>
            <a:r>
              <a:rPr lang="sr-Latn-RS" dirty="0" smtClean="0"/>
              <a:t>15.000 evra plaća osiguravač, a 35.000 evra reosiguravač</a:t>
            </a:r>
          </a:p>
          <a:p>
            <a:endParaRPr lang="sr-Latn-RS" dirty="0" smtClean="0"/>
          </a:p>
          <a:p>
            <a:endParaRPr lang="sr-Latn-R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495025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2025748"/>
            <a:ext cx="10668000" cy="3994052"/>
          </a:xfrm>
        </p:spPr>
        <p:txBody>
          <a:bodyPr/>
          <a:lstStyle/>
          <a:p>
            <a:pPr lvl="0" algn="just">
              <a:buClr>
                <a:srgbClr val="CC0000"/>
              </a:buClr>
            </a:pPr>
            <a:r>
              <a:rPr lang="sr-Latn-RS" dirty="0">
                <a:solidFill>
                  <a:srgbClr val="000000"/>
                </a:solidFill>
              </a:rPr>
              <a:t>Po drugom riziku šteta iznosi 80% osigurane sume:</a:t>
            </a:r>
          </a:p>
          <a:p>
            <a:pPr lvl="0" algn="just">
              <a:buClr>
                <a:srgbClr val="CC0000"/>
              </a:buClr>
            </a:pPr>
            <a:r>
              <a:rPr lang="sr-Latn-RS" dirty="0">
                <a:solidFill>
                  <a:srgbClr val="000000"/>
                </a:solidFill>
              </a:rPr>
              <a:t>296.000 evra se raspodeljuje na sledeći način</a:t>
            </a:r>
            <a:r>
              <a:rPr lang="sr-Latn-RS" dirty="0" smtClean="0">
                <a:solidFill>
                  <a:srgbClr val="000000"/>
                </a:solidFill>
              </a:rPr>
              <a:t>:</a:t>
            </a:r>
          </a:p>
          <a:p>
            <a:pPr lvl="0" algn="just">
              <a:buClr>
                <a:srgbClr val="CC0000"/>
              </a:buClr>
            </a:pPr>
            <a:r>
              <a:rPr lang="sr-Latn-RS" dirty="0" smtClean="0">
                <a:solidFill>
                  <a:srgbClr val="000000"/>
                </a:solidFill>
              </a:rPr>
              <a:t>296.000 x 30/100= 88.800 evra plaća osiguravač</a:t>
            </a:r>
          </a:p>
          <a:p>
            <a:pPr lvl="0" algn="just">
              <a:buClr>
                <a:srgbClr val="CC0000"/>
              </a:buClr>
            </a:pPr>
            <a:r>
              <a:rPr lang="sr-Latn-RS" dirty="0" smtClean="0">
                <a:solidFill>
                  <a:srgbClr val="000000"/>
                </a:solidFill>
              </a:rPr>
              <a:t>296.000 x70/100= 207.200 evra trebalo bi da plati reosiguravač, zbog uvažavanja limita (200.000 evra) platiće samo 200.000 evra</a:t>
            </a:r>
            <a:endParaRPr lang="sr-Latn-RS" dirty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05907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69476"/>
            <a:ext cx="10668000" cy="4050323"/>
          </a:xfrm>
        </p:spPr>
        <p:txBody>
          <a:bodyPr/>
          <a:lstStyle/>
          <a:p>
            <a:pPr lvl="0">
              <a:buClr>
                <a:srgbClr val="CC0000"/>
              </a:buClr>
            </a:pPr>
            <a:r>
              <a:rPr lang="sr-Latn-RS" b="1" dirty="0">
                <a:solidFill>
                  <a:srgbClr val="000000"/>
                </a:solidFill>
              </a:rPr>
              <a:t>Zadatak </a:t>
            </a:r>
            <a:r>
              <a:rPr lang="sr-Latn-RS" b="1" dirty="0" smtClean="0">
                <a:solidFill>
                  <a:srgbClr val="000000"/>
                </a:solidFill>
              </a:rPr>
              <a:t>7</a:t>
            </a:r>
            <a:endParaRPr lang="sr-Latn-RS" b="1" dirty="0">
              <a:solidFill>
                <a:srgbClr val="000000"/>
              </a:solidFill>
            </a:endParaRPr>
          </a:p>
          <a:p>
            <a:pPr lvl="0" algn="just">
              <a:buClr>
                <a:srgbClr val="CC0000"/>
              </a:buClr>
            </a:pPr>
            <a:r>
              <a:rPr lang="sr-Latn-RS" dirty="0">
                <a:solidFill>
                  <a:srgbClr val="000000"/>
                </a:solidFill>
              </a:rPr>
              <a:t>Po ugovoru osiguravač se obavezuje da sam preuzme </a:t>
            </a:r>
            <a:r>
              <a:rPr lang="sr-Latn-RS" dirty="0" smtClean="0">
                <a:solidFill>
                  <a:srgbClr val="000000"/>
                </a:solidFill>
              </a:rPr>
              <a:t>40</a:t>
            </a:r>
            <a:r>
              <a:rPr lang="sr-Latn-RS" dirty="0">
                <a:solidFill>
                  <a:srgbClr val="000000"/>
                </a:solidFill>
              </a:rPr>
              <a:t>% osigurane sume (samopridržaja) a ostalih </a:t>
            </a:r>
            <a:r>
              <a:rPr lang="sr-Latn-RS" dirty="0" smtClean="0">
                <a:solidFill>
                  <a:srgbClr val="000000"/>
                </a:solidFill>
              </a:rPr>
              <a:t>60</a:t>
            </a:r>
            <a:r>
              <a:rPr lang="sr-Latn-RS" dirty="0">
                <a:solidFill>
                  <a:srgbClr val="000000"/>
                </a:solidFill>
              </a:rPr>
              <a:t>% da ide u reosiguranje. Za </a:t>
            </a:r>
            <a:r>
              <a:rPr lang="sr-Latn-RS" dirty="0" smtClean="0">
                <a:solidFill>
                  <a:srgbClr val="000000"/>
                </a:solidFill>
              </a:rPr>
              <a:t>rizik </a:t>
            </a:r>
            <a:r>
              <a:rPr lang="sr-Latn-RS" dirty="0">
                <a:solidFill>
                  <a:srgbClr val="000000"/>
                </a:solidFill>
              </a:rPr>
              <a:t>A osigurana suma je </a:t>
            </a:r>
            <a:r>
              <a:rPr lang="sr-Latn-RS" dirty="0" smtClean="0">
                <a:solidFill>
                  <a:srgbClr val="000000"/>
                </a:solidFill>
              </a:rPr>
              <a:t>1.000.000 </a:t>
            </a:r>
            <a:r>
              <a:rPr lang="sr-Latn-RS" dirty="0">
                <a:solidFill>
                  <a:srgbClr val="000000"/>
                </a:solidFill>
              </a:rPr>
              <a:t>evra, za rizik B osigurana suma je </a:t>
            </a:r>
            <a:r>
              <a:rPr lang="sr-Latn-RS" dirty="0" smtClean="0">
                <a:solidFill>
                  <a:srgbClr val="000000"/>
                </a:solidFill>
              </a:rPr>
              <a:t>2.000.000 </a:t>
            </a:r>
            <a:r>
              <a:rPr lang="sr-Latn-RS" dirty="0">
                <a:solidFill>
                  <a:srgbClr val="000000"/>
                </a:solidFill>
              </a:rPr>
              <a:t>evra</a:t>
            </a:r>
            <a:r>
              <a:rPr lang="sr-Latn-RS" dirty="0" smtClean="0">
                <a:solidFill>
                  <a:srgbClr val="000000"/>
                </a:solidFill>
              </a:rPr>
              <a:t>, </a:t>
            </a:r>
            <a:r>
              <a:rPr lang="sr-Latn-RS" dirty="0">
                <a:solidFill>
                  <a:srgbClr val="000000"/>
                </a:solidFill>
              </a:rPr>
              <a:t>za rizik C – </a:t>
            </a:r>
            <a:r>
              <a:rPr lang="sr-Latn-RS" dirty="0" smtClean="0">
                <a:solidFill>
                  <a:srgbClr val="000000"/>
                </a:solidFill>
              </a:rPr>
              <a:t>3.500.000 evra, a za rizik D – 5.000.000 evra </a:t>
            </a:r>
            <a:r>
              <a:rPr lang="sr-Latn-RS" dirty="0">
                <a:solidFill>
                  <a:srgbClr val="000000"/>
                </a:solidFill>
              </a:rPr>
              <a:t>Kako će izgledati reosiguranje rizika pod ovim uslovima?</a:t>
            </a:r>
            <a:endParaRPr lang="en-US" dirty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089088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752599"/>
            <a:ext cx="10668000" cy="4437185"/>
          </a:xfrm>
        </p:spPr>
        <p:txBody>
          <a:bodyPr/>
          <a:lstStyle/>
          <a:p>
            <a:pPr lvl="0">
              <a:buClr>
                <a:srgbClr val="CC0000"/>
              </a:buClr>
            </a:pPr>
            <a:r>
              <a:rPr lang="sr-Latn-RS" sz="2800" b="1" dirty="0">
                <a:solidFill>
                  <a:srgbClr val="000000"/>
                </a:solidFill>
              </a:rPr>
              <a:t>Zadatak </a:t>
            </a:r>
            <a:r>
              <a:rPr lang="sr-Latn-RS" sz="2800" b="1" dirty="0" smtClean="0">
                <a:solidFill>
                  <a:srgbClr val="000000"/>
                </a:solidFill>
              </a:rPr>
              <a:t>8</a:t>
            </a:r>
            <a:endParaRPr lang="sr-Latn-RS" sz="2800" b="1" dirty="0">
              <a:solidFill>
                <a:srgbClr val="000000"/>
              </a:solidFill>
            </a:endParaRPr>
          </a:p>
          <a:p>
            <a:pPr lvl="0" algn="just">
              <a:buClr>
                <a:srgbClr val="CC0000"/>
              </a:buClr>
            </a:pPr>
            <a:r>
              <a:rPr lang="sr-Latn-RS" sz="2800" dirty="0">
                <a:solidFill>
                  <a:srgbClr val="000000"/>
                </a:solidFill>
              </a:rPr>
              <a:t>Po ugovoru osiguravač se obavezuje da sam preuzme </a:t>
            </a:r>
            <a:r>
              <a:rPr lang="sr-Latn-RS" sz="2800" dirty="0" smtClean="0">
                <a:solidFill>
                  <a:srgbClr val="000000"/>
                </a:solidFill>
              </a:rPr>
              <a:t>40</a:t>
            </a:r>
            <a:r>
              <a:rPr lang="sr-Latn-RS" sz="2800" dirty="0">
                <a:solidFill>
                  <a:srgbClr val="000000"/>
                </a:solidFill>
              </a:rPr>
              <a:t>% osigurane sume (samopridržaj</a:t>
            </a:r>
            <a:r>
              <a:rPr lang="sr-Latn-RS" sz="2800" dirty="0" smtClean="0">
                <a:solidFill>
                  <a:srgbClr val="000000"/>
                </a:solidFill>
              </a:rPr>
              <a:t>) rizika A i B, </a:t>
            </a:r>
            <a:r>
              <a:rPr lang="sr-Latn-RS" sz="2800" dirty="0">
                <a:solidFill>
                  <a:srgbClr val="000000"/>
                </a:solidFill>
              </a:rPr>
              <a:t>a ostalih </a:t>
            </a:r>
            <a:r>
              <a:rPr lang="sr-Latn-RS" sz="2800" dirty="0" smtClean="0">
                <a:solidFill>
                  <a:srgbClr val="000000"/>
                </a:solidFill>
              </a:rPr>
              <a:t>60</a:t>
            </a:r>
            <a:r>
              <a:rPr lang="sr-Latn-RS" sz="2800" dirty="0">
                <a:solidFill>
                  <a:srgbClr val="000000"/>
                </a:solidFill>
              </a:rPr>
              <a:t>% </a:t>
            </a:r>
            <a:r>
              <a:rPr lang="sr-Latn-RS" sz="2800" dirty="0" smtClean="0">
                <a:solidFill>
                  <a:srgbClr val="000000"/>
                </a:solidFill>
              </a:rPr>
              <a:t>da ide </a:t>
            </a:r>
            <a:r>
              <a:rPr lang="sr-Latn-RS" sz="2800" dirty="0">
                <a:solidFill>
                  <a:srgbClr val="000000"/>
                </a:solidFill>
              </a:rPr>
              <a:t>u reosiguranje. Ustanovljeni limit preuzimanja obaveza je </a:t>
            </a:r>
            <a:r>
              <a:rPr lang="sr-Latn-RS" sz="2800" dirty="0" smtClean="0">
                <a:solidFill>
                  <a:srgbClr val="000000"/>
                </a:solidFill>
              </a:rPr>
              <a:t>220.000 </a:t>
            </a:r>
            <a:r>
              <a:rPr lang="sr-Latn-RS" sz="2800" dirty="0">
                <a:solidFill>
                  <a:srgbClr val="000000"/>
                </a:solidFill>
              </a:rPr>
              <a:t>evra. Za rizik A osigurana suma je </a:t>
            </a:r>
            <a:r>
              <a:rPr lang="sr-Latn-RS" sz="2800" dirty="0" smtClean="0">
                <a:solidFill>
                  <a:srgbClr val="000000"/>
                </a:solidFill>
              </a:rPr>
              <a:t>200.000 </a:t>
            </a:r>
            <a:r>
              <a:rPr lang="sr-Latn-RS" sz="2800" dirty="0">
                <a:solidFill>
                  <a:srgbClr val="000000"/>
                </a:solidFill>
              </a:rPr>
              <a:t>evra, za rizik B osigurana suma je </a:t>
            </a:r>
            <a:r>
              <a:rPr lang="sr-Latn-RS" sz="2800" dirty="0" smtClean="0">
                <a:solidFill>
                  <a:srgbClr val="000000"/>
                </a:solidFill>
              </a:rPr>
              <a:t>500.000 </a:t>
            </a:r>
            <a:r>
              <a:rPr lang="sr-Latn-RS" sz="2800" dirty="0">
                <a:solidFill>
                  <a:srgbClr val="000000"/>
                </a:solidFill>
              </a:rPr>
              <a:t>evra. Kako će izgledati reosiguranje rizika pod ovim uslovima?</a:t>
            </a:r>
          </a:p>
          <a:p>
            <a:pPr lvl="0" algn="just">
              <a:buClr>
                <a:srgbClr val="CC0000"/>
              </a:buClr>
            </a:pPr>
            <a:r>
              <a:rPr lang="sr-Latn-RS" sz="2800" dirty="0">
                <a:solidFill>
                  <a:srgbClr val="000000"/>
                </a:solidFill>
              </a:rPr>
              <a:t>Po prvom riziku šteta iznosi 50%, po drugom riziku šteta iznosi 80%</a:t>
            </a:r>
            <a:endParaRPr lang="en-US" sz="28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378426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41342"/>
            <a:ext cx="10668000" cy="4192172"/>
          </a:xfrm>
        </p:spPr>
        <p:txBody>
          <a:bodyPr/>
          <a:lstStyle/>
          <a:p>
            <a:pPr algn="just"/>
            <a:r>
              <a:rPr lang="sr-Latn-RS" sz="2800" dirty="0" smtClean="0"/>
              <a:t>Ekscedento reosiguranje (reosiguranje viška rizika)</a:t>
            </a:r>
          </a:p>
          <a:p>
            <a:pPr algn="just"/>
            <a:r>
              <a:rPr lang="sr-Latn-RS" sz="2800" dirty="0" smtClean="0"/>
              <a:t>Odnosi se na ugovore određenog rizika kod kojih osigurana suma ili vrednost osiguranog predmeta prelazi određenu granicu – samopridržaj osiguravača</a:t>
            </a:r>
          </a:p>
          <a:p>
            <a:pPr algn="just"/>
            <a:r>
              <a:rPr lang="sr-Latn-RS" sz="2800" dirty="0" smtClean="0"/>
              <a:t>Kod ove vrste reosiguranja pojavljuje se problem tačne procene samopridržaja od strane osiguravača, a takođe i visine obaveze od strane reosiguravača</a:t>
            </a:r>
          </a:p>
          <a:p>
            <a:pPr algn="just"/>
            <a:r>
              <a:rPr lang="sr-Latn-RS" sz="2800" dirty="0" smtClean="0"/>
              <a:t>Suštinu ugovora o ekscedentnom reosiguranju prikazuje sledeći primer</a:t>
            </a:r>
            <a:endParaRPr lang="en-US" sz="2800" dirty="0"/>
          </a:p>
        </p:txBody>
      </p:sp>
    </p:spTree>
    <p:extLst>
      <p:ext uri="{BB962C8B-B14F-4D97-AF65-F5344CB8AC3E}">
        <p14:creationId xmlns="" xmlns:p14="http://schemas.microsoft.com/office/powerpoint/2010/main" val="423173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55408"/>
            <a:ext cx="10668000" cy="4064391"/>
          </a:xfrm>
        </p:spPr>
        <p:txBody>
          <a:bodyPr/>
          <a:lstStyle/>
          <a:p>
            <a:r>
              <a:rPr lang="sr-Latn-RS" b="1" dirty="0" smtClean="0"/>
              <a:t>Zadatak 9</a:t>
            </a:r>
          </a:p>
          <a:p>
            <a:pPr algn="just"/>
            <a:r>
              <a:rPr lang="sr-Latn-RS" sz="2800" dirty="0" smtClean="0"/>
              <a:t>Postoje</a:t>
            </a:r>
            <a:r>
              <a:rPr lang="sr-Latn-RS" sz="2800" b="1" dirty="0" smtClean="0"/>
              <a:t> </a:t>
            </a:r>
            <a:r>
              <a:rPr lang="sr-Latn-RS" sz="2800" dirty="0" smtClean="0"/>
              <a:t>četiri grupe rizika A – 5.000 evra, B – 50.000 evra, C – 70.000 evra i D – 80.000 evra. Deo koji zadržava osiguravač po svakoj grupi rizika je 5.000 evra. Ugovor o ekscedentnom reosiguranju odnosi se na desetostruki samopridržaj (I ekscedent) koji za jednu grupu rizika iznosi 5.000 evra. Drugi ekscedent jednak je trostrukom iznosu samopridržaja, a treći ekscedent jednak je dvostrukom samopridržaju.</a:t>
            </a:r>
            <a:endParaRPr lang="sr-Latn-RS" sz="2800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32846519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885070"/>
            <a:ext cx="10668000" cy="4134729"/>
          </a:xfrm>
        </p:spPr>
        <p:txBody>
          <a:bodyPr/>
          <a:lstStyle/>
          <a:p>
            <a:pPr algn="just"/>
            <a:r>
              <a:rPr lang="sr-Latn-RS" dirty="0" smtClean="0"/>
              <a:t>Pod ovim uslovima za navedene grupe rizika reosiguranje će biti:</a:t>
            </a:r>
          </a:p>
          <a:p>
            <a:pPr algn="just"/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19197465"/>
              </p:ext>
            </p:extLst>
          </p:nvPr>
        </p:nvGraphicFramePr>
        <p:xfrm>
          <a:off x="755651" y="3102648"/>
          <a:ext cx="10812895" cy="267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6149">
                  <a:extLst>
                    <a:ext uri="{9D8B030D-6E8A-4147-A177-3AD203B41FA5}">
                      <a16:colId xmlns="" xmlns:a16="http://schemas.microsoft.com/office/drawing/2014/main" val="664763910"/>
                    </a:ext>
                  </a:extLst>
                </a:gridCol>
                <a:gridCol w="1651015">
                  <a:extLst>
                    <a:ext uri="{9D8B030D-6E8A-4147-A177-3AD203B41FA5}">
                      <a16:colId xmlns="" xmlns:a16="http://schemas.microsoft.com/office/drawing/2014/main" val="2958673831"/>
                    </a:ext>
                  </a:extLst>
                </a:gridCol>
                <a:gridCol w="1787463">
                  <a:extLst>
                    <a:ext uri="{9D8B030D-6E8A-4147-A177-3AD203B41FA5}">
                      <a16:colId xmlns="" xmlns:a16="http://schemas.microsoft.com/office/drawing/2014/main" val="2766302638"/>
                    </a:ext>
                  </a:extLst>
                </a:gridCol>
                <a:gridCol w="1896620">
                  <a:extLst>
                    <a:ext uri="{9D8B030D-6E8A-4147-A177-3AD203B41FA5}">
                      <a16:colId xmlns="" xmlns:a16="http://schemas.microsoft.com/office/drawing/2014/main" val="3038851554"/>
                    </a:ext>
                  </a:extLst>
                </a:gridCol>
                <a:gridCol w="1787462">
                  <a:extLst>
                    <a:ext uri="{9D8B030D-6E8A-4147-A177-3AD203B41FA5}">
                      <a16:colId xmlns="" xmlns:a16="http://schemas.microsoft.com/office/drawing/2014/main" val="1075612791"/>
                    </a:ext>
                  </a:extLst>
                </a:gridCol>
                <a:gridCol w="2374186">
                  <a:extLst>
                    <a:ext uri="{9D8B030D-6E8A-4147-A177-3AD203B41FA5}">
                      <a16:colId xmlns="" xmlns:a16="http://schemas.microsoft.com/office/drawing/2014/main" val="9464089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r-Latn-RS" dirty="0" smtClean="0"/>
                        <a:t>Grupe rizika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RS" dirty="0" smtClean="0"/>
                        <a:t>Osigurana suma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RS" dirty="0" smtClean="0"/>
                        <a:t>Deo koji zadržava osiguravač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RS" dirty="0" smtClean="0"/>
                        <a:t>Reosigurani deo – I ekscedent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sr-Latn-RS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Reosigurani deo – II ekscedent</a:t>
                      </a:r>
                      <a:endParaRPr kumimoji="0" lang="en-US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RS" dirty="0" smtClean="0"/>
                        <a:t>Reosigurani deo – III</a:t>
                      </a:r>
                      <a:r>
                        <a:rPr lang="sr-Latn-RS" baseline="0" dirty="0" smtClean="0"/>
                        <a:t> ekscedent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092006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5.000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5.000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994885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50.000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5.000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45.000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30287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70.000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5.000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50.000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15.000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892392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80.000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5.000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50.000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15.000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10.000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869502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1599772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0000"/>
                </a:solidFill>
              </a:rPr>
              <a:t>V</a:t>
            </a:r>
            <a:r>
              <a:rPr lang="sr-Latn-CS" b="1" dirty="0" smtClean="0">
                <a:solidFill>
                  <a:srgbClr val="000000"/>
                </a:solidFill>
              </a:rPr>
              <a:t>ežbe 12 - X</a:t>
            </a:r>
            <a:r>
              <a:rPr lang="en-US" b="1" dirty="0" smtClean="0">
                <a:solidFill>
                  <a:srgbClr val="000000"/>
                </a:solidFill>
              </a:rPr>
              <a:t>I</a:t>
            </a:r>
            <a:r>
              <a:rPr lang="sr-Latn-RS" b="1" dirty="0" smtClean="0">
                <a:solidFill>
                  <a:srgbClr val="000000"/>
                </a:solidFill>
              </a:rPr>
              <a:t>I</a:t>
            </a:r>
            <a:r>
              <a:rPr lang="en-US" b="1" dirty="0" smtClean="0">
                <a:solidFill>
                  <a:srgbClr val="000000"/>
                </a:solidFill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97612"/>
            <a:ext cx="10668000" cy="4022188"/>
          </a:xfrm>
        </p:spPr>
        <p:txBody>
          <a:bodyPr/>
          <a:lstStyle/>
          <a:p>
            <a:pPr algn="just"/>
            <a:r>
              <a:rPr lang="sr-Latn-RS" dirty="0" smtClean="0"/>
              <a:t>Po grupi A i osiguranoj sumi od 5.000 evra ne dolazi do reosiguranja</a:t>
            </a:r>
          </a:p>
          <a:p>
            <a:pPr algn="just"/>
            <a:r>
              <a:rPr lang="sr-Latn-RS" dirty="0" smtClean="0"/>
              <a:t>Pri osiguranoj sumi od 50.000 evra (grupa rizika B) u reosiguranje ide 45.000 evra</a:t>
            </a:r>
          </a:p>
          <a:p>
            <a:pPr algn="just"/>
            <a:r>
              <a:rPr lang="sr-Latn-RS" dirty="0" smtClean="0"/>
              <a:t>Pri osiguranoj sumi od 70.000 evra (grupa rizika C) po ugovoru reosigurava se 50.000 evra, a preostali iznos od 15.000 evra mora da se reosigura po drugom ugovoru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919276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97612"/>
            <a:ext cx="10668000" cy="4022188"/>
          </a:xfrm>
        </p:spPr>
        <p:txBody>
          <a:bodyPr/>
          <a:lstStyle/>
          <a:p>
            <a:pPr algn="just"/>
            <a:r>
              <a:rPr lang="sr-Latn-RS" sz="2400" dirty="0" smtClean="0"/>
              <a:t>Pri osiguranoj sumi od 80.000 evra nije dovoljan ni ugovor drugog ekscedenta te je neophodno tražiti dopunsko pokriće na 10.000 evra (treći ekscedent dvostruki samopridržaj)</a:t>
            </a:r>
          </a:p>
          <a:p>
            <a:pPr algn="just"/>
            <a:r>
              <a:rPr lang="sr-Latn-RS" sz="2400" dirty="0" smtClean="0"/>
              <a:t>Dakle za grupu rizika D=80.000 evra, imamo: 5.000 evra samopridržaj + 50.000 evra reosiguranje po ugovoru prvog ekscedenta + 15.000 evra reosiguranje po ugovoru drugog ekcedenta + 10.000 evra reosiguranje po ugovoru trećeg ekcedenta</a:t>
            </a:r>
          </a:p>
          <a:p>
            <a:pPr algn="just"/>
            <a:r>
              <a:rPr lang="sr-Latn-RS" sz="2400" dirty="0" smtClean="0"/>
              <a:t>Ovaj oblik osiguranja je pogodan za osiguravače koji imaju veliki ali nehomogeni portfelj osiguranja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21306636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2011680"/>
            <a:ext cx="10668000" cy="4008120"/>
          </a:xfrm>
        </p:spPr>
        <p:txBody>
          <a:bodyPr/>
          <a:lstStyle/>
          <a:p>
            <a:pPr algn="just"/>
            <a:r>
              <a:rPr lang="sr-Latn-RS" sz="2400" b="1" dirty="0" smtClean="0"/>
              <a:t>Zadatak 10</a:t>
            </a:r>
          </a:p>
          <a:p>
            <a:pPr algn="just"/>
            <a:r>
              <a:rPr lang="sr-Latn-RS" sz="2400" b="1" dirty="0" smtClean="0"/>
              <a:t>Premija reosiguranja </a:t>
            </a:r>
            <a:r>
              <a:rPr lang="sr-Latn-RS" sz="2400" dirty="0" smtClean="0"/>
              <a:t>procenjuje se korišćenjem sledećih metoda:</a:t>
            </a:r>
          </a:p>
          <a:p>
            <a:pPr algn="just"/>
            <a:r>
              <a:rPr lang="sr-Latn-RS" sz="2400" dirty="0" smtClean="0"/>
              <a:t>Iskustveno tarifiranje</a:t>
            </a:r>
          </a:p>
          <a:p>
            <a:pPr algn="just"/>
            <a:r>
              <a:rPr lang="sr-Latn-RS" sz="2400" dirty="0" smtClean="0"/>
              <a:t>Tarifiranje bazirano na izloženosti</a:t>
            </a:r>
          </a:p>
          <a:p>
            <a:pPr algn="just"/>
            <a:r>
              <a:rPr lang="sr-Latn-RS" sz="2400" dirty="0" smtClean="0"/>
              <a:t>Metodama koje su zasnovane na matematičkim modelima</a:t>
            </a:r>
          </a:p>
          <a:p>
            <a:pPr algn="just"/>
            <a:r>
              <a:rPr lang="sr-Latn-RS" sz="2400" b="1" dirty="0" smtClean="0"/>
              <a:t>Iskustvena metoda </a:t>
            </a:r>
            <a:r>
              <a:rPr lang="sr-Latn-RS" sz="2400" dirty="0" smtClean="0"/>
              <a:t>– počiva na podacima o štetama iz prethodnog perioda (vrši inkorporiranje prošlosti u budućnost)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41169802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69476"/>
            <a:ext cx="10668000" cy="4050323"/>
          </a:xfrm>
        </p:spPr>
        <p:txBody>
          <a:bodyPr/>
          <a:lstStyle/>
          <a:p>
            <a:pPr algn="just"/>
            <a:r>
              <a:rPr lang="sr-Latn-RS" sz="2400" dirty="0" smtClean="0"/>
              <a:t>Jedna od metoda </a:t>
            </a:r>
            <a:r>
              <a:rPr lang="sr-Latn-RS" sz="2400" b="1" dirty="0" smtClean="0"/>
              <a:t>je burning cost metoda</a:t>
            </a:r>
          </a:p>
          <a:p>
            <a:pPr algn="just"/>
            <a:r>
              <a:rPr lang="sr-Latn-RS" sz="2400" dirty="0" smtClean="0"/>
              <a:t>Uspostavlja odnos između šteta i premija u određenom razdoblju </a:t>
            </a:r>
          </a:p>
          <a:p>
            <a:pPr algn="just"/>
            <a:r>
              <a:rPr lang="sr-Latn-RS" sz="2400" dirty="0" smtClean="0"/>
              <a:t>Kako bi premija reosiguranja odražavala iskustvene naknade iz reosiguranja iz određenog broja proteklih godina</a:t>
            </a:r>
          </a:p>
          <a:p>
            <a:pPr algn="just"/>
            <a:r>
              <a:rPr lang="sr-Latn-RS" sz="2400" dirty="0" smtClean="0"/>
              <a:t>Realizuje se u </a:t>
            </a:r>
            <a:r>
              <a:rPr lang="sr-Latn-RS" sz="2400" b="1" dirty="0" smtClean="0"/>
              <a:t>dva koraka</a:t>
            </a:r>
            <a:r>
              <a:rPr lang="sr-Latn-RS" sz="2400" dirty="0" smtClean="0"/>
              <a:t>:</a:t>
            </a:r>
          </a:p>
          <a:p>
            <a:pPr algn="just"/>
            <a:r>
              <a:rPr lang="sr-Latn-RS" sz="2400" b="1" dirty="0" smtClean="0"/>
              <a:t>Prvi korak </a:t>
            </a:r>
            <a:r>
              <a:rPr lang="sr-Latn-RS" sz="2400" dirty="0" smtClean="0"/>
              <a:t>– utvrđuje se burning cost odnos kao količnik šteta koje je nadoknadio reosiguravač u poslednjih 5 godina i prihoda osiguravača od premija takođe za poslednjih 5 godina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40667332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55408"/>
            <a:ext cx="10668000" cy="4064391"/>
          </a:xfrm>
        </p:spPr>
        <p:txBody>
          <a:bodyPr/>
          <a:lstStyle/>
          <a:p>
            <a:pPr algn="just"/>
            <a:r>
              <a:rPr lang="sr-Latn-RS" b="1" dirty="0" smtClean="0"/>
              <a:t>Drugi korak </a:t>
            </a:r>
            <a:r>
              <a:rPr lang="sr-Latn-RS" dirty="0" smtClean="0"/>
              <a:t>– navedeni odnos množi se odgovrajućim koeficijentom (koji uobičajeno iznosi 100/70), i kao takav reosiguravaču treba da obezbedi nadoknadu njegovih troškova, fluktuaciju šteta i zarada</a:t>
            </a:r>
          </a:p>
          <a:p>
            <a:pPr algn="just"/>
            <a:r>
              <a:rPr lang="sr-Latn-RS" dirty="0" smtClean="0"/>
              <a:t>Primer izračunavanja burning cost dat je u tabeli koja sledi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7356231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878503307"/>
              </p:ext>
            </p:extLst>
          </p:nvPr>
        </p:nvGraphicFramePr>
        <p:xfrm>
          <a:off x="766233" y="2258290"/>
          <a:ext cx="106680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0603">
                  <a:extLst>
                    <a:ext uri="{9D8B030D-6E8A-4147-A177-3AD203B41FA5}">
                      <a16:colId xmlns="" xmlns:a16="http://schemas.microsoft.com/office/drawing/2014/main" val="1121879113"/>
                    </a:ext>
                  </a:extLst>
                </a:gridCol>
                <a:gridCol w="3131128">
                  <a:extLst>
                    <a:ext uri="{9D8B030D-6E8A-4147-A177-3AD203B41FA5}">
                      <a16:colId xmlns="" xmlns:a16="http://schemas.microsoft.com/office/drawing/2014/main" val="2374813298"/>
                    </a:ext>
                  </a:extLst>
                </a:gridCol>
                <a:gridCol w="3239269">
                  <a:extLst>
                    <a:ext uri="{9D8B030D-6E8A-4147-A177-3AD203B41FA5}">
                      <a16:colId xmlns="" xmlns:a16="http://schemas.microsoft.com/office/drawing/2014/main" val="388214073"/>
                    </a:ext>
                  </a:extLst>
                </a:gridCol>
                <a:gridCol w="2667000">
                  <a:extLst>
                    <a:ext uri="{9D8B030D-6E8A-4147-A177-3AD203B41FA5}">
                      <a16:colId xmlns="" xmlns:a16="http://schemas.microsoft.com/office/drawing/2014/main" val="677563090"/>
                    </a:ext>
                  </a:extLst>
                </a:gridCol>
              </a:tblGrid>
              <a:tr h="563879">
                <a:tc>
                  <a:txBody>
                    <a:bodyPr/>
                    <a:lstStyle/>
                    <a:p>
                      <a:r>
                        <a:rPr lang="sr-Latn-RS" dirty="0" smtClean="0"/>
                        <a:t>Godina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RS" dirty="0" smtClean="0"/>
                        <a:t>(X) štete koje pokriva reosiguravač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RS" dirty="0" smtClean="0"/>
                        <a:t>(Y)</a:t>
                      </a:r>
                      <a:r>
                        <a:rPr lang="sr-Latn-RS" baseline="0" dirty="0" smtClean="0"/>
                        <a:t> prihod  osiguravača od premija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r-Latn-RS" dirty="0" smtClean="0"/>
                        <a:t>Burning cost = X/Y</a:t>
                      </a:r>
                      <a:r>
                        <a:rPr lang="sr-Latn-RS" baseline="0" dirty="0" smtClean="0"/>
                        <a:t> x100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381497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r-Latn-RS" dirty="0" smtClean="0"/>
                        <a:t>2014.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41.000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4.000.000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1,025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497192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r-Latn-RS" dirty="0" smtClean="0"/>
                        <a:t>2015.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42.000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4.500.000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0,933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128470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r-Latn-RS" dirty="0" smtClean="0"/>
                        <a:t>2016.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51.000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3.900.000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1,308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459782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r-Latn-RS" dirty="0" smtClean="0"/>
                        <a:t>2017.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39.000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4.800.000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0,813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604422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r-Latn-RS" dirty="0" smtClean="0"/>
                        <a:t>2018.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52.500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4.100.000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1,280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985374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r-Latn-RS" dirty="0" smtClean="0"/>
                        <a:t>UK. i pr.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225.500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21.300.000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Latn-RS" dirty="0" smtClean="0"/>
                        <a:t>1,059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165437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31872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2011680"/>
            <a:ext cx="10668000" cy="4008120"/>
          </a:xfrm>
        </p:spPr>
        <p:txBody>
          <a:bodyPr/>
          <a:lstStyle/>
          <a:p>
            <a:pPr algn="just"/>
            <a:r>
              <a:rPr lang="sr-Latn-RS" dirty="0" smtClean="0"/>
              <a:t>Stopa premije reosiguranja:</a:t>
            </a:r>
          </a:p>
          <a:p>
            <a:pPr algn="just"/>
            <a:r>
              <a:rPr lang="sr-Latn-RS" dirty="0" smtClean="0"/>
              <a:t>1,059x(100/70)=1,513%</a:t>
            </a:r>
          </a:p>
          <a:p>
            <a:pPr algn="just"/>
            <a:r>
              <a:rPr lang="sr-Latn-RS" b="1" dirty="0" smtClean="0"/>
              <a:t>Zadatak 11</a:t>
            </a:r>
          </a:p>
          <a:p>
            <a:pPr algn="just"/>
            <a:r>
              <a:rPr lang="sr-Latn-RS" dirty="0" smtClean="0"/>
              <a:t>Objasniti razliku između zdravstvenog osiguranja i putnog zdravstvenog osiguranja</a:t>
            </a:r>
          </a:p>
          <a:p>
            <a:endParaRPr lang="sr-Latn-RS" b="1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9398936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2025748"/>
            <a:ext cx="10668000" cy="3994052"/>
          </a:xfrm>
        </p:spPr>
        <p:txBody>
          <a:bodyPr/>
          <a:lstStyle/>
          <a:p>
            <a:pPr lvl="0" algn="just">
              <a:buClr>
                <a:srgbClr val="CC0000"/>
              </a:buClr>
            </a:pPr>
            <a:r>
              <a:rPr lang="sr-Latn-RS" sz="2400" b="1" dirty="0">
                <a:solidFill>
                  <a:srgbClr val="000000"/>
                </a:solidFill>
              </a:rPr>
              <a:t>Zadatak </a:t>
            </a:r>
            <a:r>
              <a:rPr lang="sr-Latn-RS" sz="2400" b="1" dirty="0" smtClean="0">
                <a:solidFill>
                  <a:srgbClr val="000000"/>
                </a:solidFill>
              </a:rPr>
              <a:t>12</a:t>
            </a:r>
          </a:p>
          <a:p>
            <a:pPr lvl="0" algn="just">
              <a:buClr>
                <a:srgbClr val="CC0000"/>
              </a:buClr>
            </a:pPr>
            <a:r>
              <a:rPr lang="sr-Latn-RS" sz="2400" dirty="0" smtClean="0">
                <a:solidFill>
                  <a:srgbClr val="000000"/>
                </a:solidFill>
              </a:rPr>
              <a:t>Sa kakvim se problemima suočava zdravstveno osiguranje u Srbiji? U kojoj meri bi veća zastupljenost privatnog zdravstvenog osiguranja rešila probleme u funkcionisanju sistema zdravstvenog osiguranja?</a:t>
            </a:r>
          </a:p>
          <a:p>
            <a:pPr lvl="0" algn="just">
              <a:buClr>
                <a:srgbClr val="CC0000"/>
              </a:buClr>
            </a:pPr>
            <a:r>
              <a:rPr lang="sr-Latn-RS" sz="2400" b="1" dirty="0" smtClean="0">
                <a:solidFill>
                  <a:srgbClr val="000000"/>
                </a:solidFill>
              </a:rPr>
              <a:t>Zadatak 13</a:t>
            </a:r>
          </a:p>
          <a:p>
            <a:pPr lvl="0" algn="just">
              <a:buClr>
                <a:srgbClr val="CC0000"/>
              </a:buClr>
            </a:pPr>
            <a:r>
              <a:rPr lang="sr-Latn-RS" sz="2400" dirty="0" smtClean="0">
                <a:solidFill>
                  <a:srgbClr val="000000"/>
                </a:solidFill>
              </a:rPr>
              <a:t>Ukoliko</a:t>
            </a:r>
            <a:r>
              <a:rPr lang="sr-Latn-RS" sz="2400" b="1" dirty="0" smtClean="0">
                <a:solidFill>
                  <a:srgbClr val="000000"/>
                </a:solidFill>
              </a:rPr>
              <a:t> </a:t>
            </a:r>
            <a:r>
              <a:rPr lang="sr-Latn-RS" sz="2400" dirty="0" smtClean="0">
                <a:solidFill>
                  <a:srgbClr val="000000"/>
                </a:solidFill>
              </a:rPr>
              <a:t>bi se od Vas tražilo da reformišete postojeći sistem penzijsko invalidskog osiguranja, koje promene biste predložili? </a:t>
            </a:r>
          </a:p>
          <a:p>
            <a:pPr lvl="0" algn="just">
              <a:buClr>
                <a:srgbClr val="CC0000"/>
              </a:buClr>
            </a:pPr>
            <a:r>
              <a:rPr lang="sr-Latn-RS" sz="2400" dirty="0" smtClean="0">
                <a:solidFill>
                  <a:srgbClr val="000000"/>
                </a:solidFill>
              </a:rPr>
              <a:t>Šta je neophodno za adekvatan razvoj dobrovoljnog penzijskog i invalidskog osiguranja?</a:t>
            </a:r>
          </a:p>
          <a:p>
            <a:pPr lvl="0">
              <a:buClr>
                <a:srgbClr val="CC0000"/>
              </a:buClr>
            </a:pPr>
            <a:endParaRPr lang="sr-Latn-RS" sz="2800" dirty="0">
              <a:solidFill>
                <a:srgbClr val="000000"/>
              </a:solidFill>
            </a:endParaRPr>
          </a:p>
          <a:p>
            <a:pPr lvl="0">
              <a:buClr>
                <a:srgbClr val="CC0000"/>
              </a:buClr>
            </a:pPr>
            <a:endParaRPr lang="sr-Latn-RS" sz="2800" dirty="0" smtClean="0">
              <a:solidFill>
                <a:srgbClr val="000000"/>
              </a:solidFill>
            </a:endParaRPr>
          </a:p>
          <a:p>
            <a:pPr lvl="0">
              <a:buClr>
                <a:srgbClr val="CC0000"/>
              </a:buClr>
            </a:pPr>
            <a:endParaRPr lang="sr-Latn-RS" sz="2800" dirty="0">
              <a:solidFill>
                <a:srgbClr val="000000"/>
              </a:solidFill>
            </a:endParaRPr>
          </a:p>
          <a:p>
            <a:pPr lvl="0">
              <a:buClr>
                <a:srgbClr val="CC0000"/>
              </a:buClr>
            </a:pPr>
            <a:endParaRPr lang="sr-Latn-RS" sz="2800" dirty="0">
              <a:solidFill>
                <a:srgbClr val="00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619851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0000"/>
                </a:solidFill>
              </a:rPr>
              <a:t>V</a:t>
            </a:r>
            <a:r>
              <a:rPr lang="sr-Latn-CS" b="1" dirty="0">
                <a:solidFill>
                  <a:srgbClr val="000000"/>
                </a:solidFill>
              </a:rPr>
              <a:t>ežbe 12 - X</a:t>
            </a:r>
            <a:r>
              <a:rPr lang="en-US" b="1" dirty="0">
                <a:solidFill>
                  <a:srgbClr val="000000"/>
                </a:solidFill>
              </a:rPr>
              <a:t>I</a:t>
            </a:r>
            <a:r>
              <a:rPr lang="sr-Latn-RS" b="1" dirty="0">
                <a:solidFill>
                  <a:srgbClr val="000000"/>
                </a:solidFill>
              </a:rPr>
              <a:t>I</a:t>
            </a:r>
            <a:r>
              <a:rPr lang="en-US" b="1" dirty="0">
                <a:solidFill>
                  <a:srgbClr val="000000"/>
                </a:solidFill>
              </a:rPr>
              <a:t> </a:t>
            </a:r>
            <a:r>
              <a:rPr lang="en-US" b="1" dirty="0" err="1">
                <a:solidFill>
                  <a:srgbClr val="000000"/>
                </a:solidFill>
              </a:rPr>
              <a:t>nedelja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51" y="1955408"/>
            <a:ext cx="10668000" cy="4064391"/>
          </a:xfrm>
        </p:spPr>
        <p:txBody>
          <a:bodyPr/>
          <a:lstStyle/>
          <a:p>
            <a:pPr algn="just"/>
            <a:r>
              <a:rPr lang="sr-Latn-RS" b="1" dirty="0" smtClean="0"/>
              <a:t>Zadatak 14 </a:t>
            </a:r>
          </a:p>
          <a:p>
            <a:pPr algn="just"/>
            <a:r>
              <a:rPr lang="sr-Latn-RS" dirty="0" smtClean="0"/>
              <a:t>Objasnite zašto se poslednjih godina povećava značaj osiguranja za slučaj nezaposlenosti</a:t>
            </a:r>
          </a:p>
          <a:p>
            <a:pPr algn="just"/>
            <a:r>
              <a:rPr lang="sr-Latn-RS" b="1" dirty="0" smtClean="0"/>
              <a:t>Zadatak 15</a:t>
            </a:r>
          </a:p>
          <a:p>
            <a:pPr algn="just"/>
            <a:r>
              <a:rPr lang="sr-Latn-RS" dirty="0" smtClean="0"/>
              <a:t>Koje uslove treba da ispuni lice da bi ostvarilo novčanu nadoknadu nakon prestanka radnog odnosa (Zakon o zapošljavanju i osiguranju za slučaj nezaposlenosti)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815566145"/>
      </p:ext>
    </p:extLst>
  </p:cSld>
  <p:clrMapOvr>
    <a:masterClrMapping/>
  </p:clrMapOvr>
</p:sld>
</file>

<file path=ppt/theme/theme1.xml><?xml version="1.0" encoding="utf-8"?>
<a:theme xmlns:a="http://schemas.openxmlformats.org/drawingml/2006/main" name="Profile">
  <a:themeElements>
    <a:clrScheme name="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</TotalTime>
  <Words>1509</Words>
  <Application>Microsoft Office PowerPoint</Application>
  <PresentationFormat>Custom</PresentationFormat>
  <Paragraphs>195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Profile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  <vt:lpstr>Vežbe 12 - XII nedelja</vt:lpstr>
    </vt:vector>
  </TitlesOfParts>
  <Company>HP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nedelja</dc:title>
  <dc:creator>Korisnik</dc:creator>
  <cp:lastModifiedBy>Anicici1</cp:lastModifiedBy>
  <cp:revision>35</cp:revision>
  <dcterms:created xsi:type="dcterms:W3CDTF">2018-12-15T16:56:49Z</dcterms:created>
  <dcterms:modified xsi:type="dcterms:W3CDTF">2019-01-28T15:54:59Z</dcterms:modified>
</cp:coreProperties>
</file>