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6" r:id="rId2"/>
    <p:sldId id="287" r:id="rId3"/>
    <p:sldId id="289" r:id="rId4"/>
    <p:sldId id="290" r:id="rId5"/>
    <p:sldId id="288" r:id="rId6"/>
    <p:sldId id="291" r:id="rId7"/>
    <p:sldId id="292" r:id="rId8"/>
    <p:sldId id="293" r:id="rId9"/>
    <p:sldId id="294" r:id="rId10"/>
    <p:sldId id="295" r:id="rId11"/>
    <p:sldId id="296" r:id="rId12"/>
    <p:sldId id="297" r:id="rId13"/>
    <p:sldId id="303" r:id="rId14"/>
    <p:sldId id="298" r:id="rId15"/>
    <p:sldId id="299" r:id="rId16"/>
    <p:sldId id="300" r:id="rId17"/>
    <p:sldId id="301" r:id="rId18"/>
    <p:sldId id="302" r:id="rId19"/>
    <p:sldId id="304" r:id="rId20"/>
    <p:sldId id="305" r:id="rId21"/>
    <p:sldId id="306" r:id="rId22"/>
    <p:sldId id="307" r:id="rId23"/>
    <p:sldId id="308" r:id="rId24"/>
    <p:sldId id="309" r:id="rId25"/>
    <p:sldId id="310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-126" y="-2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990600"/>
            <a:ext cx="10363200" cy="1371600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30400" y="3429000"/>
            <a:ext cx="9347200" cy="16002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914400" y="6248400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4165600" y="6248400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8737600" y="6248400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fld id="{67EA81C7-C57B-4C07-AAD3-3D7E4681AD53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7175" name="AutoShape 7"/>
          <p:cNvSpPr>
            <a:spLocks noChangeArrowheads="1"/>
          </p:cNvSpPr>
          <p:nvPr/>
        </p:nvSpPr>
        <p:spPr bwMode="auto">
          <a:xfrm>
            <a:off x="914400" y="2393950"/>
            <a:ext cx="10363200" cy="109538"/>
          </a:xfrm>
          <a:custGeom>
            <a:avLst/>
            <a:gdLst>
              <a:gd name="G0" fmla="+- 618 0 0"/>
            </a:gdLst>
            <a:ahLst/>
            <a:cxnLst>
              <a:cxn ang="0">
                <a:pos x="0" y="0"/>
              </a:cxn>
              <a:cxn ang="0">
                <a:pos x="618" y="0"/>
              </a:cxn>
              <a:cxn ang="0">
                <a:pos x="618" y="1000"/>
              </a:cxn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618" y="0"/>
                </a:lnTo>
                <a:lnTo>
                  <a:pt x="618" y="1000"/>
                </a:lnTo>
                <a:lnTo>
                  <a:pt x="0" y="100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400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990956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065177-81B6-4707-A0C4-69187E1DF4F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22509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C780D1-586A-46A6-AE85-51E3F65846B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895717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55651" y="1752600"/>
            <a:ext cx="52324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1251" y="1752600"/>
            <a:ext cx="52324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A01239-1001-463D-B700-5B803BCD9AA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312548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9ED73B-06E8-434B-949C-641A7DE386E7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231595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84929A-9573-4658-92EE-064E201973D3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65414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69663B-4FAD-4FF0-B8E3-67AD5A525FDC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815272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89BC00-E7D9-4D3F-8424-40E33DDBC993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573630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F373A2-43A8-4189-8817-48DDB1B65CD3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28070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8DCD53-45CE-4150-ACB5-C2FCC52D922F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992879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65118" y="304800"/>
            <a:ext cx="2669116" cy="5715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55651" y="304800"/>
            <a:ext cx="7806267" cy="5715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EC8AF4-7067-4DC0-894D-CDA80D07C1F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196746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66233" y="304801"/>
            <a:ext cx="10668000" cy="121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55651" y="1752600"/>
            <a:ext cx="106680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148" name="AutoShape 4"/>
          <p:cNvSpPr>
            <a:spLocks noChangeArrowheads="1"/>
          </p:cNvSpPr>
          <p:nvPr/>
        </p:nvSpPr>
        <p:spPr bwMode="auto">
          <a:xfrm>
            <a:off x="812800" y="1566864"/>
            <a:ext cx="10610851" cy="109537"/>
          </a:xfrm>
          <a:custGeom>
            <a:avLst/>
            <a:gdLst>
              <a:gd name="G0" fmla="+- 585 0 0"/>
            </a:gdLst>
            <a:ahLst/>
            <a:cxnLst>
              <a:cxn ang="0">
                <a:pos x="0" y="0"/>
              </a:cxn>
              <a:cxn ang="0">
                <a:pos x="585" y="0"/>
              </a:cxn>
              <a:cxn ang="0">
                <a:pos x="585" y="1000"/>
              </a:cxn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585" y="0"/>
                </a:lnTo>
                <a:lnTo>
                  <a:pt x="585" y="1000"/>
                </a:lnTo>
                <a:lnTo>
                  <a:pt x="0" y="100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6149" name="Line 5"/>
          <p:cNvSpPr>
            <a:spLocks noChangeShapeType="1"/>
          </p:cNvSpPr>
          <p:nvPr/>
        </p:nvSpPr>
        <p:spPr bwMode="auto">
          <a:xfrm flipV="1">
            <a:off x="812800" y="6172200"/>
            <a:ext cx="10566400" cy="0"/>
          </a:xfrm>
          <a:prstGeom prst="line">
            <a:avLst/>
          </a:prstGeom>
          <a:noFill/>
          <a:ln w="3175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000000"/>
              </a:solidFill>
            </a:endParaRP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12800" y="6245225"/>
            <a:ext cx="2641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15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641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FD6EAFE-92FC-496E-99F4-B4C58B866F3C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703142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9pPr>
    </p:titleStyle>
    <p:bodyStyle>
      <a:lvl1pPr marL="469900" indent="-4699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908050" indent="-436563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2600">
          <a:solidFill>
            <a:schemeClr val="tx1"/>
          </a:solidFill>
          <a:latin typeface="+mn-lt"/>
        </a:defRPr>
      </a:lvl2pPr>
      <a:lvl3pPr marL="1304925" indent="-395288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sz="2300">
          <a:solidFill>
            <a:schemeClr val="tx1"/>
          </a:solidFill>
          <a:latin typeface="+mn-lt"/>
        </a:defRPr>
      </a:lvl3pPr>
      <a:lvl4pPr marL="1693863" indent="-38735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4pPr>
      <a:lvl5pPr marL="20939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511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0083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655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9227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/>
              <a:t>V</a:t>
            </a:r>
            <a:r>
              <a:rPr lang="sr-Latn-CS" b="1" dirty="0" smtClean="0"/>
              <a:t>ežbe </a:t>
            </a:r>
            <a:r>
              <a:rPr lang="en-US" b="1" dirty="0" smtClean="0"/>
              <a:t>6</a:t>
            </a:r>
            <a:r>
              <a:rPr lang="sr-Latn-CS" b="1" dirty="0" smtClean="0"/>
              <a:t>- </a:t>
            </a:r>
            <a:r>
              <a:rPr lang="en-US" b="1" dirty="0" smtClean="0"/>
              <a:t>VI </a:t>
            </a:r>
            <a:r>
              <a:rPr lang="en-US" b="1" dirty="0" err="1" smtClean="0"/>
              <a:t>nedelja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1" y="1983544"/>
            <a:ext cx="10668000" cy="4036255"/>
          </a:xfrm>
        </p:spPr>
        <p:txBody>
          <a:bodyPr/>
          <a:lstStyle/>
          <a:p>
            <a:r>
              <a:rPr lang="x-none" b="1" dirty="0" smtClean="0"/>
              <a:t>9. </a:t>
            </a:r>
            <a:r>
              <a:rPr lang="en-US" b="1" dirty="0" err="1" smtClean="0"/>
              <a:t>Dokumenta</a:t>
            </a:r>
            <a:r>
              <a:rPr lang="en-US" b="1" dirty="0" smtClean="0"/>
              <a:t> u </a:t>
            </a:r>
            <a:r>
              <a:rPr lang="en-US" b="1" dirty="0" err="1" smtClean="0"/>
              <a:t>osiguranju</a:t>
            </a:r>
            <a:endParaRPr lang="en-US" b="1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9894395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/>
              <a:t>V</a:t>
            </a:r>
            <a:r>
              <a:rPr lang="sr-Latn-CS" b="1" dirty="0" smtClean="0"/>
              <a:t>ežbe </a:t>
            </a:r>
            <a:r>
              <a:rPr lang="en-US" b="1" dirty="0" smtClean="0"/>
              <a:t>6</a:t>
            </a:r>
            <a:r>
              <a:rPr lang="sr-Latn-CS" b="1" dirty="0" smtClean="0"/>
              <a:t>- </a:t>
            </a:r>
            <a:r>
              <a:rPr lang="en-US" b="1" dirty="0" smtClean="0"/>
              <a:t>VI </a:t>
            </a:r>
            <a:r>
              <a:rPr lang="en-US" b="1" dirty="0" err="1" smtClean="0"/>
              <a:t>nedelja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1" y="1969476"/>
            <a:ext cx="10668000" cy="4050323"/>
          </a:xfrm>
        </p:spPr>
        <p:txBody>
          <a:bodyPr/>
          <a:lstStyle/>
          <a:p>
            <a:r>
              <a:rPr lang="sr-Latn-CS" b="1" dirty="0" smtClean="0"/>
              <a:t>Zadatak 1</a:t>
            </a:r>
          </a:p>
          <a:p>
            <a:pPr algn="just"/>
            <a:r>
              <a:rPr lang="sr-Latn-CS" sz="2800" dirty="0" smtClean="0"/>
              <a:t>Petar Jovanović</a:t>
            </a:r>
            <a:r>
              <a:rPr lang="en-US" sz="2800" dirty="0" smtClean="0"/>
              <a:t> </a:t>
            </a:r>
            <a:r>
              <a:rPr lang="sr-Latn-CS" sz="2800" dirty="0" smtClean="0"/>
              <a:t>(JMBG 1502980770014; adresa: Naselje oslobodioci Valjeva 60/1; 14000 Valjevo) je u Kompaniji Dunav osiguranje a.d.o.  uzeo polisu osiguranja imovine (osiguranje stana) koja se odnosi na: osiguranje od požara  i nekih drugih opasnosti i izlivanje vode iz instalacije</a:t>
            </a:r>
          </a:p>
          <a:p>
            <a:endParaRPr lang="sr-Latn-CS" sz="2400" dirty="0" smtClean="0"/>
          </a:p>
          <a:p>
            <a:endParaRPr lang="en-US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/>
              <a:t>V</a:t>
            </a:r>
            <a:r>
              <a:rPr lang="sr-Latn-CS" b="1" dirty="0" smtClean="0"/>
              <a:t>ežbe </a:t>
            </a:r>
            <a:r>
              <a:rPr lang="en-US" b="1" dirty="0" smtClean="0"/>
              <a:t>6</a:t>
            </a:r>
            <a:r>
              <a:rPr lang="sr-Latn-CS" b="1" dirty="0" smtClean="0"/>
              <a:t>- </a:t>
            </a:r>
            <a:r>
              <a:rPr lang="en-US" b="1" dirty="0" smtClean="0"/>
              <a:t>VI </a:t>
            </a:r>
            <a:r>
              <a:rPr lang="en-US" b="1" dirty="0" err="1" smtClean="0"/>
              <a:t>nedelja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1" y="1752599"/>
            <a:ext cx="10668000" cy="4437185"/>
          </a:xfrm>
        </p:spPr>
        <p:txBody>
          <a:bodyPr/>
          <a:lstStyle/>
          <a:p>
            <a:pPr algn="just"/>
            <a:r>
              <a:rPr lang="sr-Latn-CS" sz="3200" dirty="0" smtClean="0"/>
              <a:t>Osiguranje je zaključeno sa određenim rokom (od 28.03.2016. do 28.03.2039.). Premija za osiguranje dospeva za naplatu svake godine 28.3. (ugovoreno je plaćanje - godišnje, odjednom, unapred). Osiguranje je zaključeno u skladu sa Opštim uslovima za osiguranje imovine, Uslovi za osiguranje od požara i nekih drugih opasnosti. </a:t>
            </a:r>
            <a:r>
              <a:rPr lang="sr-Latn-CS" sz="3200" b="1" dirty="0" smtClean="0"/>
              <a:t>Tarifa/tarifna grupa</a:t>
            </a:r>
            <a:r>
              <a:rPr lang="sr-Latn-CS" sz="3200" dirty="0" smtClean="0"/>
              <a:t> 0102; </a:t>
            </a:r>
            <a:r>
              <a:rPr lang="sr-Latn-CS" sz="3200" b="1" dirty="0" smtClean="0"/>
              <a:t>klasa zaštitinih mera</a:t>
            </a:r>
            <a:r>
              <a:rPr lang="sr-Latn-CS" sz="3200" dirty="0" smtClean="0"/>
              <a:t> A.</a:t>
            </a:r>
            <a:endParaRPr lang="en-US" sz="3200" dirty="0" smtClean="0"/>
          </a:p>
          <a:p>
            <a:pPr algn="just"/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1" y="1927274"/>
            <a:ext cx="10668000" cy="4234374"/>
          </a:xfrm>
        </p:spPr>
        <p:txBody>
          <a:bodyPr/>
          <a:lstStyle/>
          <a:p>
            <a:pPr algn="just"/>
            <a:r>
              <a:rPr lang="sr-Latn-CS" sz="2800" b="1" dirty="0" smtClean="0"/>
              <a:t>Relevantni podaci o stanu</a:t>
            </a:r>
            <a:r>
              <a:rPr lang="sr-Latn-CS" sz="2800" dirty="0" smtClean="0"/>
              <a:t>:  Stan br. 22 masivne gradnje, izgrađen 1983. godine, na šestom spratu stambene zgrade, Naselje oslobodioci Valjeva 87, (tip b-15, lamela 3); katastarska parcela broj 4111; ukupna površina 64,96m2; građevinska vrednost objekta prema nalazu koji je sačinio ovlašćeni sudski veštak iznosi 4.696.651 dinara. </a:t>
            </a:r>
            <a:endParaRPr lang="en-US" sz="2800" dirty="0" smtClean="0"/>
          </a:p>
          <a:p>
            <a:pPr algn="just"/>
            <a:r>
              <a:rPr lang="sr-Latn-CS" sz="2800" dirty="0" smtClean="0"/>
              <a:t>Stan je vlasništvo osiguranika; Maksimalna obaveza osiguravača je ugovorena suma osiguranja.</a:t>
            </a:r>
            <a:endParaRPr lang="en-US" sz="2800" dirty="0" smtClean="0"/>
          </a:p>
          <a:p>
            <a:pPr algn="just">
              <a:buNone/>
            </a:pPr>
            <a:endParaRPr lang="en-US" sz="2400" dirty="0" smtClean="0"/>
          </a:p>
          <a:p>
            <a:endParaRPr lang="en-US" sz="2400" dirty="0" smtClean="0"/>
          </a:p>
          <a:p>
            <a:endParaRPr lang="en-US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/>
              <a:t>V</a:t>
            </a:r>
            <a:r>
              <a:rPr lang="sr-Latn-CS" b="1" dirty="0" smtClean="0"/>
              <a:t>ežbe </a:t>
            </a:r>
            <a:r>
              <a:rPr lang="en-US" b="1" dirty="0" smtClean="0"/>
              <a:t>6</a:t>
            </a:r>
            <a:r>
              <a:rPr lang="sr-Latn-CS" b="1" dirty="0" smtClean="0"/>
              <a:t>- </a:t>
            </a:r>
            <a:r>
              <a:rPr lang="en-US" b="1" dirty="0" smtClean="0"/>
              <a:t>VI </a:t>
            </a:r>
            <a:r>
              <a:rPr lang="en-US" b="1" dirty="0" err="1" smtClean="0"/>
              <a:t>nedelja</a:t>
            </a:r>
            <a:endParaRPr lang="en-US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/>
              <a:t>V</a:t>
            </a:r>
            <a:r>
              <a:rPr lang="sr-Latn-CS" b="1" dirty="0" smtClean="0"/>
              <a:t>ežbe </a:t>
            </a:r>
            <a:r>
              <a:rPr lang="en-US" b="1" dirty="0" smtClean="0"/>
              <a:t>6</a:t>
            </a:r>
            <a:r>
              <a:rPr lang="sr-Latn-CS" b="1" dirty="0" smtClean="0"/>
              <a:t>- </a:t>
            </a:r>
            <a:r>
              <a:rPr lang="en-US" b="1" dirty="0" smtClean="0"/>
              <a:t>VI </a:t>
            </a:r>
            <a:r>
              <a:rPr lang="en-US" b="1" dirty="0" err="1" smtClean="0"/>
              <a:t>nedelja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1" y="1752600"/>
            <a:ext cx="10668000" cy="4479388"/>
          </a:xfrm>
        </p:spPr>
        <p:txBody>
          <a:bodyPr/>
          <a:lstStyle/>
          <a:p>
            <a:pPr algn="just"/>
            <a:r>
              <a:rPr lang="sr-Latn-CS" b="1" dirty="0" smtClean="0"/>
              <a:t>Polisom (br. 00671072  3) su pokriveni sledeći rizici:</a:t>
            </a:r>
            <a:endParaRPr lang="en-US" dirty="0" smtClean="0"/>
          </a:p>
          <a:p>
            <a:pPr lvl="0" algn="just"/>
            <a:r>
              <a:rPr lang="sr-Latn-CS" dirty="0" smtClean="0"/>
              <a:t>Osnovni rizici kod osiguranja od požara i nekih drugih opasnosti (suma osiguranja – 4.696.651; stopa premije – 0,45 promila)</a:t>
            </a:r>
            <a:endParaRPr lang="en-US" dirty="0" smtClean="0"/>
          </a:p>
          <a:p>
            <a:pPr lvl="0" algn="just"/>
            <a:r>
              <a:rPr lang="sr-Latn-CS" dirty="0" smtClean="0"/>
              <a:t>Izlivanje vode iz instalacije (suma osiguranja – 4.696.651; stopa premije – 0,59 promila)</a:t>
            </a:r>
            <a:endParaRPr lang="en-US" dirty="0" smtClean="0"/>
          </a:p>
          <a:p>
            <a:pPr algn="just"/>
            <a:r>
              <a:rPr lang="sr-Latn-CS" dirty="0" smtClean="0"/>
              <a:t>Popust na trajanje osiguranja 10%. Porez na premiju neživotnih osiguranja je 5%. 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1" y="1927274"/>
            <a:ext cx="10668000" cy="4092526"/>
          </a:xfrm>
        </p:spPr>
        <p:txBody>
          <a:bodyPr/>
          <a:lstStyle/>
          <a:p>
            <a:r>
              <a:rPr lang="sr-Latn-CS" dirty="0" smtClean="0"/>
              <a:t>Na osnovu datih podataka popuniti polisu osiguranja imovine koja je data u prilogu</a:t>
            </a: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/>
              <a:t>V</a:t>
            </a:r>
            <a:r>
              <a:rPr lang="sr-Latn-CS" b="1" dirty="0" smtClean="0"/>
              <a:t>ežbe </a:t>
            </a:r>
            <a:r>
              <a:rPr lang="en-US" b="1" dirty="0" smtClean="0"/>
              <a:t>6</a:t>
            </a:r>
            <a:r>
              <a:rPr lang="sr-Latn-CS" b="1" dirty="0" smtClean="0"/>
              <a:t>- </a:t>
            </a:r>
            <a:r>
              <a:rPr lang="en-US" b="1" dirty="0" smtClean="0"/>
              <a:t>VI </a:t>
            </a:r>
            <a:r>
              <a:rPr lang="en-US" b="1" dirty="0" err="1" smtClean="0"/>
              <a:t>nedelja</a:t>
            </a:r>
            <a:endParaRPr lang="en-US" b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1" y="1899138"/>
            <a:ext cx="10668000" cy="4248444"/>
          </a:xfrm>
        </p:spPr>
        <p:txBody>
          <a:bodyPr/>
          <a:lstStyle/>
          <a:p>
            <a:r>
              <a:rPr lang="sr-Latn-CS" b="1" dirty="0" smtClean="0"/>
              <a:t>Zadatak 2</a:t>
            </a:r>
            <a:endParaRPr lang="en-US" b="1" dirty="0" smtClean="0"/>
          </a:p>
          <a:p>
            <a:pPr algn="just"/>
            <a:r>
              <a:rPr lang="x-none" dirty="0" smtClean="0"/>
              <a:t>Marković Milorad uzeo je polisu osiguranja useva u Ljigu, referent prodaje 085774.</a:t>
            </a:r>
          </a:p>
          <a:p>
            <a:pPr algn="just"/>
            <a:r>
              <a:rPr lang="x-none" dirty="0" smtClean="0"/>
              <a:t>Podaci o osiguraniku: Marković Milorad, matični broj 0802943771218, Ljig 14240, Babajić (ulica)</a:t>
            </a:r>
          </a:p>
          <a:p>
            <a:pPr algn="just"/>
            <a:r>
              <a:rPr lang="x-none" dirty="0" smtClean="0"/>
              <a:t>Mesto Babajić je razvrstano u III klasu opasnosti</a:t>
            </a:r>
          </a:p>
          <a:p>
            <a:pPr algn="just"/>
            <a:r>
              <a:rPr lang="x-none" dirty="0" smtClean="0"/>
              <a:t>Osiguranje zaključeno sa određenim rokom trajanja počinje 16.5.2018.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endParaRPr lang="sr-Latn-CS" b="1" dirty="0" smtClean="0"/>
          </a:p>
          <a:p>
            <a:endParaRPr lang="en-US" b="1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/>
              <a:t>V</a:t>
            </a:r>
            <a:r>
              <a:rPr lang="sr-Latn-CS" b="1" dirty="0" smtClean="0"/>
              <a:t>ežbe </a:t>
            </a:r>
            <a:r>
              <a:rPr lang="en-US" b="1" dirty="0" smtClean="0"/>
              <a:t>6</a:t>
            </a:r>
            <a:r>
              <a:rPr lang="sr-Latn-CS" b="1" dirty="0" smtClean="0"/>
              <a:t>- </a:t>
            </a:r>
            <a:r>
              <a:rPr lang="en-US" b="1" dirty="0" smtClean="0"/>
              <a:t>VI </a:t>
            </a:r>
            <a:r>
              <a:rPr lang="en-US" b="1" dirty="0" err="1" smtClean="0"/>
              <a:t>nedelja</a:t>
            </a:r>
            <a:endParaRPr lang="en-US" b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V</a:t>
            </a:r>
            <a:r>
              <a:rPr lang="sr-Latn-CS" b="1" dirty="0"/>
              <a:t>ežbe </a:t>
            </a:r>
            <a:r>
              <a:rPr lang="en-US" b="1" dirty="0"/>
              <a:t>6</a:t>
            </a:r>
            <a:r>
              <a:rPr lang="sr-Latn-CS" b="1" dirty="0"/>
              <a:t>- </a:t>
            </a:r>
            <a:r>
              <a:rPr lang="en-US" b="1" dirty="0"/>
              <a:t>VI </a:t>
            </a:r>
            <a:r>
              <a:rPr lang="en-US" b="1" dirty="0" err="1"/>
              <a:t>nedelja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1" y="1752600"/>
            <a:ext cx="10668000" cy="4535658"/>
          </a:xfrm>
        </p:spPr>
        <p:txBody>
          <a:bodyPr/>
          <a:lstStyle/>
          <a:p>
            <a:pPr algn="just"/>
            <a:r>
              <a:rPr lang="x-none" dirty="0" smtClean="0"/>
              <a:t>Osiguranik osigurava od grada raž na sledećim parcelama:</a:t>
            </a:r>
          </a:p>
          <a:p>
            <a:pPr algn="just"/>
            <a:r>
              <a:rPr lang="x-none" dirty="0" smtClean="0"/>
              <a:t>Pašnjak – 4 Ha, prinos po hektaru 3.000 kg, cena po po kg 20</a:t>
            </a:r>
          </a:p>
          <a:p>
            <a:pPr algn="just"/>
            <a:r>
              <a:rPr lang="x-none" dirty="0" smtClean="0"/>
              <a:t>Braj - 1 </a:t>
            </a:r>
            <a:r>
              <a:rPr lang="x-none" dirty="0"/>
              <a:t>Ha, prinos po hektaru 3.000 kg, cena po po kg </a:t>
            </a:r>
            <a:r>
              <a:rPr lang="x-none" dirty="0" smtClean="0"/>
              <a:t>20</a:t>
            </a:r>
          </a:p>
          <a:p>
            <a:pPr algn="just"/>
            <a:r>
              <a:rPr lang="x-none" dirty="0" smtClean="0"/>
              <a:t>Kod kuće - </a:t>
            </a:r>
            <a:r>
              <a:rPr lang="x-none" dirty="0"/>
              <a:t>1 Ha, prinos po hektaru 3.000 kg, cena po po kg </a:t>
            </a:r>
            <a:r>
              <a:rPr lang="x-none" dirty="0" smtClean="0"/>
              <a:t>20</a:t>
            </a:r>
          </a:p>
          <a:p>
            <a:r>
              <a:rPr lang="x-none" dirty="0" smtClean="0"/>
              <a:t>Stopa premije osiguranja – 2,86%</a:t>
            </a:r>
          </a:p>
          <a:p>
            <a:endParaRPr lang="x-none" dirty="0" smtClean="0"/>
          </a:p>
          <a:p>
            <a:endParaRPr lang="x-none" dirty="0"/>
          </a:p>
          <a:p>
            <a:endParaRPr lang="x-none" dirty="0"/>
          </a:p>
          <a:p>
            <a:endParaRPr lang="x-none" dirty="0" smtClean="0"/>
          </a:p>
        </p:txBody>
      </p:sp>
    </p:spTree>
    <p:extLst>
      <p:ext uri="{BB962C8B-B14F-4D97-AF65-F5344CB8AC3E}">
        <p14:creationId xmlns="" xmlns:p14="http://schemas.microsoft.com/office/powerpoint/2010/main" val="17378887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V</a:t>
            </a:r>
            <a:r>
              <a:rPr lang="sr-Latn-CS" b="1" dirty="0"/>
              <a:t>ežbe </a:t>
            </a:r>
            <a:r>
              <a:rPr lang="en-US" b="1" dirty="0"/>
              <a:t>6</a:t>
            </a:r>
            <a:r>
              <a:rPr lang="sr-Latn-CS" b="1" dirty="0"/>
              <a:t>- </a:t>
            </a:r>
            <a:r>
              <a:rPr lang="en-US" b="1" dirty="0"/>
              <a:t>VI </a:t>
            </a:r>
            <a:r>
              <a:rPr lang="en-US" b="1" dirty="0" err="1"/>
              <a:t>nedelja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1" y="1941342"/>
            <a:ext cx="10668000" cy="4078458"/>
          </a:xfrm>
        </p:spPr>
        <p:txBody>
          <a:bodyPr/>
          <a:lstStyle/>
          <a:p>
            <a:pPr algn="just"/>
            <a:r>
              <a:rPr lang="x-none" dirty="0"/>
              <a:t>Osiguranik osigurava </a:t>
            </a:r>
            <a:r>
              <a:rPr lang="x-none" dirty="0" smtClean="0"/>
              <a:t>i od oluje </a:t>
            </a:r>
            <a:r>
              <a:rPr lang="x-none" dirty="0"/>
              <a:t>raž na </a:t>
            </a:r>
            <a:r>
              <a:rPr lang="x-none" dirty="0" smtClean="0"/>
              <a:t>istim parcelama, stopa </a:t>
            </a:r>
            <a:r>
              <a:rPr lang="x-none" dirty="0"/>
              <a:t>premije osiguranja – </a:t>
            </a:r>
            <a:r>
              <a:rPr lang="x-none" dirty="0" smtClean="0"/>
              <a:t>8,14%.</a:t>
            </a:r>
          </a:p>
          <a:p>
            <a:pPr algn="just"/>
            <a:r>
              <a:rPr lang="x-none" dirty="0" smtClean="0"/>
              <a:t>Porez na premije neživotnog osiguranja 5%</a:t>
            </a:r>
          </a:p>
          <a:p>
            <a:pPr algn="just"/>
            <a:r>
              <a:rPr lang="x-none" dirty="0" smtClean="0"/>
              <a:t>U slučaju docnje zaračunava se zatezna kamata</a:t>
            </a:r>
          </a:p>
          <a:p>
            <a:pPr algn="just"/>
            <a:r>
              <a:rPr lang="x-none" dirty="0" smtClean="0"/>
              <a:t>Plaćanje: 5.000 odmah a ostatak do 31.8.2018. godine</a:t>
            </a:r>
          </a:p>
          <a:p>
            <a:pPr algn="just"/>
            <a:r>
              <a:rPr lang="x-none" b="1" dirty="0" smtClean="0"/>
              <a:t>Na osnovu datih podataka obračunati premiju i popuniti polisu </a:t>
            </a:r>
            <a:r>
              <a:rPr lang="x-none" dirty="0" smtClean="0"/>
              <a:t>(primer polise dat je u prilogu)</a:t>
            </a:r>
            <a:endParaRPr lang="x-none" dirty="0"/>
          </a:p>
          <a:p>
            <a:pPr algn="just"/>
            <a:endParaRPr lang="en-US" b="1" dirty="0"/>
          </a:p>
        </p:txBody>
      </p:sp>
    </p:spTree>
    <p:extLst>
      <p:ext uri="{BB962C8B-B14F-4D97-AF65-F5344CB8AC3E}">
        <p14:creationId xmlns="" xmlns:p14="http://schemas.microsoft.com/office/powerpoint/2010/main" val="6752503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V</a:t>
            </a:r>
            <a:r>
              <a:rPr lang="sr-Latn-CS" b="1" dirty="0"/>
              <a:t>ežbe </a:t>
            </a:r>
            <a:r>
              <a:rPr lang="en-US" b="1" dirty="0"/>
              <a:t>6</a:t>
            </a:r>
            <a:r>
              <a:rPr lang="sr-Latn-CS" b="1" dirty="0"/>
              <a:t>- </a:t>
            </a:r>
            <a:r>
              <a:rPr lang="en-US" b="1" dirty="0"/>
              <a:t>VI </a:t>
            </a:r>
            <a:r>
              <a:rPr lang="en-US" b="1" dirty="0" err="1"/>
              <a:t>nedelja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1" y="1913206"/>
            <a:ext cx="10668000" cy="4248442"/>
          </a:xfrm>
        </p:spPr>
        <p:txBody>
          <a:bodyPr/>
          <a:lstStyle/>
          <a:p>
            <a:r>
              <a:rPr lang="x-none" sz="2800" b="1" dirty="0" smtClean="0"/>
              <a:t>Zadatak 3</a:t>
            </a:r>
          </a:p>
          <a:p>
            <a:pPr algn="just"/>
            <a:r>
              <a:rPr lang="x-none" sz="2800" dirty="0" smtClean="0"/>
              <a:t>Miroslav Jagodić uzeo </a:t>
            </a:r>
            <a:r>
              <a:rPr lang="x-none" sz="2800" dirty="0"/>
              <a:t>je polisu osiguranja </a:t>
            </a:r>
            <a:r>
              <a:rPr lang="x-none" sz="2800" dirty="0" smtClean="0"/>
              <a:t>životinja </a:t>
            </a:r>
            <a:r>
              <a:rPr lang="x-none" sz="2800" dirty="0"/>
              <a:t>u </a:t>
            </a:r>
            <a:r>
              <a:rPr lang="x-none" sz="2800" dirty="0" smtClean="0"/>
              <a:t>Valjevu, </a:t>
            </a:r>
            <a:r>
              <a:rPr lang="x-none" sz="2800" dirty="0"/>
              <a:t>referent prodaje </a:t>
            </a:r>
            <a:r>
              <a:rPr lang="x-none" sz="2800" dirty="0" smtClean="0"/>
              <a:t>86665, račun 360-1662-58</a:t>
            </a:r>
          </a:p>
          <a:p>
            <a:pPr algn="just"/>
            <a:r>
              <a:rPr lang="x-none" sz="2800" dirty="0"/>
              <a:t>Podaci o osiguraniku: </a:t>
            </a:r>
            <a:r>
              <a:rPr lang="x-none" sz="2800" dirty="0" smtClean="0"/>
              <a:t>Miroslav Jagodić, </a:t>
            </a:r>
            <a:r>
              <a:rPr lang="x-none" sz="2800" dirty="0"/>
              <a:t>matični broj </a:t>
            </a:r>
            <a:r>
              <a:rPr lang="x-none" sz="2800" dirty="0" smtClean="0"/>
              <a:t>0109957770039, Valjevo 14000, Gorić bb</a:t>
            </a:r>
          </a:p>
          <a:p>
            <a:pPr algn="just"/>
            <a:r>
              <a:rPr lang="x-none" sz="2800" dirty="0" smtClean="0"/>
              <a:t>Osiguranje zaključeno sa određenim rokom trajanja počinje 14.2.2018. i traje do 5.9.2018. godine</a:t>
            </a:r>
          </a:p>
          <a:p>
            <a:pPr algn="just"/>
            <a:r>
              <a:rPr lang="x-none" sz="2800" dirty="0" smtClean="0"/>
              <a:t>Suma osiguranja 461.993, stopa premije osiguranja 5,82%</a:t>
            </a:r>
            <a:endParaRPr lang="x-none" sz="2800" dirty="0"/>
          </a:p>
          <a:p>
            <a:endParaRPr lang="x-none" dirty="0" smtClean="0"/>
          </a:p>
          <a:p>
            <a:endParaRPr lang="x-none" b="1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2462988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V</a:t>
            </a:r>
            <a:r>
              <a:rPr lang="sr-Latn-CS" b="1" dirty="0"/>
              <a:t>ežbe </a:t>
            </a:r>
            <a:r>
              <a:rPr lang="en-US" b="1" dirty="0"/>
              <a:t>6</a:t>
            </a:r>
            <a:r>
              <a:rPr lang="sr-Latn-CS" b="1" dirty="0"/>
              <a:t>- </a:t>
            </a:r>
            <a:r>
              <a:rPr lang="en-US" b="1" dirty="0"/>
              <a:t>VI </a:t>
            </a:r>
            <a:r>
              <a:rPr lang="en-US" b="1" dirty="0" err="1"/>
              <a:t>nedelja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1" y="1913206"/>
            <a:ext cx="10668000" cy="4262510"/>
          </a:xfrm>
        </p:spPr>
        <p:txBody>
          <a:bodyPr/>
          <a:lstStyle/>
          <a:p>
            <a:pPr algn="just"/>
            <a:r>
              <a:rPr lang="x-none" dirty="0" smtClean="0"/>
              <a:t>Osigurava se šest tovnih junadi simentalske rase starosti oko 8 meseci, težine (350 kg ulaz, 650 kg izlaz) na period šest meseci, obeleženih ušnim markama prema spisku osiguranih životinja koji je sastavni deo polise</a:t>
            </a:r>
          </a:p>
          <a:p>
            <a:pPr algn="just"/>
            <a:r>
              <a:rPr lang="x-none" dirty="0" smtClean="0"/>
              <a:t>Sastavni deo polise čine pasoši grla koji sadrže sve ostale podatke o grlu, kao i Ugovor sa Komercijalnom bankom (KOMERCIJLANA BANKA AD BEOGRAD Svetog Save 14)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0795662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V</a:t>
            </a:r>
            <a:r>
              <a:rPr lang="sr-Latn-CS" b="1" dirty="0"/>
              <a:t>ežbe </a:t>
            </a:r>
            <a:r>
              <a:rPr lang="en-US" b="1" dirty="0"/>
              <a:t>6</a:t>
            </a:r>
            <a:r>
              <a:rPr lang="sr-Latn-CS" b="1" dirty="0"/>
              <a:t>- </a:t>
            </a:r>
            <a:r>
              <a:rPr lang="en-US" b="1" dirty="0"/>
              <a:t>VI </a:t>
            </a:r>
            <a:r>
              <a:rPr lang="en-US" b="1" dirty="0" err="1"/>
              <a:t>nedelja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1" y="2025748"/>
            <a:ext cx="10668000" cy="3994052"/>
          </a:xfrm>
        </p:spPr>
        <p:txBody>
          <a:bodyPr/>
          <a:lstStyle/>
          <a:p>
            <a:pPr algn="just"/>
            <a:r>
              <a:rPr lang="x-none" dirty="0" smtClean="0"/>
              <a:t>Ova polisa vinkulira u korist Komercijalna banka AD Beograd, osiguranik je u obavezi da obnavlja osiguranje za ceo period kreditiranja i prikaže vinkulaciju kreditoru</a:t>
            </a:r>
          </a:p>
          <a:p>
            <a:pPr algn="just"/>
            <a:r>
              <a:rPr lang="x-none" dirty="0" smtClean="0"/>
              <a:t>Porez na premiju neživotnog osiguranja 5%</a:t>
            </a:r>
          </a:p>
          <a:p>
            <a:pPr algn="just"/>
            <a:r>
              <a:rPr lang="x-none" dirty="0" smtClean="0"/>
              <a:t>Premiju plaća: Ministarstvo poljoprivrede po ugovoru br. 420-01-02036/2011-02</a:t>
            </a:r>
          </a:p>
          <a:p>
            <a:pPr>
              <a:buNone/>
            </a:pP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9333802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V</a:t>
            </a:r>
            <a:r>
              <a:rPr lang="sr-Latn-CS" b="1" dirty="0"/>
              <a:t>ežbe </a:t>
            </a:r>
            <a:r>
              <a:rPr lang="en-US" b="1" dirty="0"/>
              <a:t>6</a:t>
            </a:r>
            <a:r>
              <a:rPr lang="sr-Latn-CS" b="1" dirty="0"/>
              <a:t>- </a:t>
            </a:r>
            <a:r>
              <a:rPr lang="en-US" b="1" dirty="0"/>
              <a:t>VI </a:t>
            </a:r>
            <a:r>
              <a:rPr lang="en-US" b="1" dirty="0" err="1"/>
              <a:t>nedelja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1" y="2011680"/>
            <a:ext cx="10668000" cy="4008120"/>
          </a:xfrm>
        </p:spPr>
        <p:txBody>
          <a:bodyPr/>
          <a:lstStyle/>
          <a:p>
            <a:pPr algn="just"/>
            <a:r>
              <a:rPr lang="x-none" dirty="0" smtClean="0"/>
              <a:t>Ugovorena je odbitna franšiza u novčanom iznosu u visini 7% od ukupno  ugovorene sume osiguranja po polisi (sve štete po polisi koje u zbiru čine do 7% ukupne sume osiguranja po polisi snosi osiguranik, a preko tog iznosa osiguravač)</a:t>
            </a:r>
          </a:p>
          <a:p>
            <a:pPr algn="just"/>
            <a:r>
              <a:rPr lang="x-none" b="1" dirty="0"/>
              <a:t>Na osnovu datih podataka obračunati premiju i popuniti polisu </a:t>
            </a:r>
            <a:r>
              <a:rPr lang="x-none" dirty="0"/>
              <a:t>(primer polise dat je u prilogu)</a:t>
            </a:r>
          </a:p>
          <a:p>
            <a:endParaRPr lang="x-none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5458696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V</a:t>
            </a:r>
            <a:r>
              <a:rPr lang="sr-Latn-CS" b="1" dirty="0"/>
              <a:t>ežbe </a:t>
            </a:r>
            <a:r>
              <a:rPr lang="en-US" b="1" dirty="0"/>
              <a:t>6</a:t>
            </a:r>
            <a:r>
              <a:rPr lang="sr-Latn-CS" b="1" dirty="0"/>
              <a:t>- </a:t>
            </a:r>
            <a:r>
              <a:rPr lang="en-US" b="1" dirty="0"/>
              <a:t>VI </a:t>
            </a:r>
            <a:r>
              <a:rPr lang="en-US" b="1" dirty="0" err="1"/>
              <a:t>nedelja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1" y="1752599"/>
            <a:ext cx="10668000" cy="4423117"/>
          </a:xfrm>
        </p:spPr>
        <p:txBody>
          <a:bodyPr/>
          <a:lstStyle/>
          <a:p>
            <a:r>
              <a:rPr lang="x-none" b="1" dirty="0" smtClean="0"/>
              <a:t>Zadatak 4</a:t>
            </a:r>
          </a:p>
          <a:p>
            <a:pPr algn="just"/>
            <a:r>
              <a:rPr lang="x-none" dirty="0" smtClean="0"/>
              <a:t>Revizorska kuća „Auditor“ d.o.o. Masarikova 47, 11000 Beograd, matični broj 14461456, šifra delatnosti 74120, uzima polisu osiguranja odgovornosti</a:t>
            </a:r>
          </a:p>
          <a:p>
            <a:pPr algn="just"/>
            <a:r>
              <a:rPr lang="x-none" dirty="0" smtClean="0"/>
              <a:t>Osiguranje zaključeno u glavnoj filijali Beograd 1, referent prodaje 17587, </a:t>
            </a:r>
            <a:r>
              <a:rPr lang="x-none" dirty="0"/>
              <a:t>račun </a:t>
            </a:r>
            <a:r>
              <a:rPr lang="x-none" dirty="0" smtClean="0"/>
              <a:t>205-9484-57</a:t>
            </a:r>
          </a:p>
          <a:p>
            <a:pPr algn="just"/>
            <a:r>
              <a:rPr lang="x-none" dirty="0" smtClean="0"/>
              <a:t>Osiguranje zaključeno u smislu Uslova za osiguranje profesionalne odgovornosti revizora </a:t>
            </a:r>
          </a:p>
          <a:p>
            <a:pPr algn="just"/>
            <a:endParaRPr lang="x-none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2820437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V</a:t>
            </a:r>
            <a:r>
              <a:rPr lang="sr-Latn-CS" b="1" dirty="0"/>
              <a:t>ežbe </a:t>
            </a:r>
            <a:r>
              <a:rPr lang="en-US" b="1" dirty="0"/>
              <a:t>6</a:t>
            </a:r>
            <a:r>
              <a:rPr lang="sr-Latn-CS" b="1" dirty="0"/>
              <a:t>- </a:t>
            </a:r>
            <a:r>
              <a:rPr lang="en-US" b="1" dirty="0"/>
              <a:t>VI </a:t>
            </a:r>
            <a:r>
              <a:rPr lang="en-US" b="1" dirty="0" err="1"/>
              <a:t>nedelja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1" y="1752599"/>
            <a:ext cx="10668000" cy="4437185"/>
          </a:xfrm>
        </p:spPr>
        <p:txBody>
          <a:bodyPr/>
          <a:lstStyle/>
          <a:p>
            <a:pPr algn="just"/>
            <a:r>
              <a:rPr lang="x-none" dirty="0" smtClean="0"/>
              <a:t>Osigurava se: građanska odgovornost osiguranika za čisto-finansijske štete nastale izraženim mišljenjem ovlašćenog revizora</a:t>
            </a:r>
          </a:p>
          <a:p>
            <a:pPr algn="just"/>
            <a:r>
              <a:rPr lang="x-none" dirty="0" smtClean="0"/>
              <a:t>Suma osiguranja po osiguranom slučaju iznosi 2.000.000 dinara, agregatna suma osiguranja za period pokrića iznosi 4.000.000 dinara</a:t>
            </a:r>
          </a:p>
          <a:p>
            <a:pPr algn="just"/>
            <a:r>
              <a:rPr lang="x-none" dirty="0" smtClean="0"/>
              <a:t>Obračunat bonus</a:t>
            </a:r>
          </a:p>
          <a:p>
            <a:pPr algn="just"/>
            <a:r>
              <a:rPr lang="x-none" dirty="0" smtClean="0"/>
              <a:t>Sastavni deo ove polise čini spisak zaključenih ugovora o reviziji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9730344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V</a:t>
            </a:r>
            <a:r>
              <a:rPr lang="sr-Latn-CS" b="1" dirty="0"/>
              <a:t>ežbe </a:t>
            </a:r>
            <a:r>
              <a:rPr lang="en-US" b="1" dirty="0"/>
              <a:t>6</a:t>
            </a:r>
            <a:r>
              <a:rPr lang="sr-Latn-CS" b="1" dirty="0"/>
              <a:t>- </a:t>
            </a:r>
            <a:r>
              <a:rPr lang="en-US" b="1" dirty="0"/>
              <a:t>VI </a:t>
            </a:r>
            <a:r>
              <a:rPr lang="en-US" b="1" dirty="0" err="1"/>
              <a:t>nedelja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1" y="1752600"/>
            <a:ext cx="10668000" cy="4465320"/>
          </a:xfrm>
        </p:spPr>
        <p:txBody>
          <a:bodyPr/>
          <a:lstStyle/>
          <a:p>
            <a:pPr algn="just"/>
            <a:r>
              <a:rPr lang="x-none" dirty="0" smtClean="0"/>
              <a:t>Ukupno obračunata premija 450.000 dinara, porez na premiju neživotnih osiguranja 5%</a:t>
            </a:r>
          </a:p>
          <a:p>
            <a:pPr algn="just"/>
            <a:r>
              <a:rPr lang="x-none" dirty="0" smtClean="0"/>
              <a:t>Premija se obračunava za period od 1.7.2018. do 1.7.2019. godine. Plaćanje premije je ugovoreno na sledeći način: unapred odjednom </a:t>
            </a:r>
          </a:p>
          <a:p>
            <a:pPr algn="just"/>
            <a:r>
              <a:rPr lang="x-none" dirty="0" smtClean="0"/>
              <a:t>Datum: 23.6.2018. godine</a:t>
            </a:r>
          </a:p>
          <a:p>
            <a:pPr algn="just"/>
            <a:r>
              <a:rPr lang="x-none" b="1" dirty="0"/>
              <a:t>Na osnovu datih podataka </a:t>
            </a:r>
            <a:r>
              <a:rPr lang="x-none" b="1" dirty="0" smtClean="0"/>
              <a:t>izračunati koliki iznos plaća revizorska kuća kompaniji Dunav i </a:t>
            </a:r>
            <a:r>
              <a:rPr lang="x-none" b="1" dirty="0"/>
              <a:t>popuniti polisu </a:t>
            </a:r>
            <a:r>
              <a:rPr lang="x-none" dirty="0"/>
              <a:t>(primer polise dat je u prilogu)</a:t>
            </a:r>
          </a:p>
          <a:p>
            <a:endParaRPr lang="x-none" dirty="0" smtClean="0"/>
          </a:p>
          <a:p>
            <a:endParaRPr lang="x-none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8160821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V</a:t>
            </a:r>
            <a:r>
              <a:rPr lang="sr-Latn-CS" b="1" dirty="0"/>
              <a:t>ežbe </a:t>
            </a:r>
            <a:r>
              <a:rPr lang="en-US" b="1" dirty="0"/>
              <a:t>6</a:t>
            </a:r>
            <a:r>
              <a:rPr lang="sr-Latn-CS" b="1" dirty="0"/>
              <a:t>- </a:t>
            </a:r>
            <a:r>
              <a:rPr lang="en-US" b="1" dirty="0"/>
              <a:t>VI </a:t>
            </a:r>
            <a:r>
              <a:rPr lang="en-US" b="1" dirty="0" err="1"/>
              <a:t>nedelja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1" y="1997612"/>
            <a:ext cx="10668000" cy="4022188"/>
          </a:xfrm>
        </p:spPr>
        <p:txBody>
          <a:bodyPr/>
          <a:lstStyle/>
          <a:p>
            <a:r>
              <a:rPr lang="x-none" b="1" dirty="0" smtClean="0"/>
              <a:t>Zadatak</a:t>
            </a:r>
            <a:r>
              <a:rPr lang="x-none" dirty="0" smtClean="0"/>
              <a:t> </a:t>
            </a:r>
            <a:r>
              <a:rPr lang="x-none" b="1" dirty="0" smtClean="0"/>
              <a:t>5</a:t>
            </a:r>
          </a:p>
          <a:p>
            <a:pPr algn="just"/>
            <a:r>
              <a:rPr lang="x-none" dirty="0" smtClean="0"/>
              <a:t>Klinički centar Kragujevac, Zmaj Jovina 10, 34000 Kragujevac, matični broj 16780053, šifra delatnosti 74120, uzima </a:t>
            </a:r>
            <a:r>
              <a:rPr lang="x-none" dirty="0"/>
              <a:t>polisu osiguranja </a:t>
            </a:r>
            <a:r>
              <a:rPr lang="x-none" dirty="0" smtClean="0"/>
              <a:t>odgovornosti</a:t>
            </a:r>
          </a:p>
          <a:p>
            <a:pPr algn="just"/>
            <a:r>
              <a:rPr lang="x-none" dirty="0"/>
              <a:t>Osiguranje zaključeno u glavnoj filijali Beograd 1, referent prodaje </a:t>
            </a:r>
            <a:r>
              <a:rPr lang="x-none" dirty="0" smtClean="0"/>
              <a:t>23651, račun 205-9484-57</a:t>
            </a:r>
          </a:p>
          <a:p>
            <a:pPr algn="just"/>
            <a:r>
              <a:rPr lang="x-none" dirty="0"/>
              <a:t>Osiguranje zaključeno u smislu Uslova za osiguranje profesionalne odgovornosti </a:t>
            </a:r>
            <a:r>
              <a:rPr lang="x-none" dirty="0" smtClean="0"/>
              <a:t>lekara</a:t>
            </a:r>
            <a:endParaRPr lang="x-none" dirty="0"/>
          </a:p>
          <a:p>
            <a:endParaRPr lang="x-none" dirty="0" smtClean="0"/>
          </a:p>
          <a:p>
            <a:endParaRPr lang="x-none" dirty="0" smtClean="0"/>
          </a:p>
          <a:p>
            <a:endParaRPr lang="x-none" dirty="0"/>
          </a:p>
          <a:p>
            <a:endParaRPr lang="x-none" dirty="0"/>
          </a:p>
          <a:p>
            <a:endParaRPr lang="x-none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053069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V</a:t>
            </a:r>
            <a:r>
              <a:rPr lang="sr-Latn-CS" b="1" dirty="0"/>
              <a:t>ežbe </a:t>
            </a:r>
            <a:r>
              <a:rPr lang="en-US" b="1" dirty="0"/>
              <a:t>6</a:t>
            </a:r>
            <a:r>
              <a:rPr lang="sr-Latn-CS" b="1" dirty="0"/>
              <a:t>- </a:t>
            </a:r>
            <a:r>
              <a:rPr lang="en-US" b="1" dirty="0"/>
              <a:t>VI </a:t>
            </a:r>
            <a:r>
              <a:rPr lang="en-US" b="1" dirty="0" err="1"/>
              <a:t>nedelja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1" y="1752599"/>
            <a:ext cx="10668000" cy="4591929"/>
          </a:xfrm>
        </p:spPr>
        <p:txBody>
          <a:bodyPr/>
          <a:lstStyle/>
          <a:p>
            <a:pPr algn="just"/>
            <a:r>
              <a:rPr lang="x-none" sz="2800" dirty="0" smtClean="0"/>
              <a:t>Osigurava se: zakonska građanska odgovornost osiguranika za štete nastale lekarskom greškom</a:t>
            </a:r>
          </a:p>
          <a:p>
            <a:pPr algn="just"/>
            <a:r>
              <a:rPr lang="x-none" sz="2800" dirty="0" smtClean="0"/>
              <a:t>Suma osiguranja po osiguranom slučaju: 940.000 dinara, agregatna suma osiguranja za period pokrića 3.760.000  dinara. </a:t>
            </a:r>
          </a:p>
          <a:p>
            <a:pPr algn="just"/>
            <a:r>
              <a:rPr lang="x-none" sz="2800" dirty="0" smtClean="0"/>
              <a:t>Ugovoreno učešće u šteti iznosi 10%</a:t>
            </a:r>
          </a:p>
          <a:p>
            <a:pPr algn="just"/>
            <a:r>
              <a:rPr lang="x-none" sz="2800" dirty="0" smtClean="0"/>
              <a:t>Osim zaposlenih lekara u pokreće su uključeni i lekari koji su u vreme nastanka osiguranog slučaja bili angažovani kod osiguranika po ugovoru o dopunskom radu, pod uslovom da postoji evidencija o tome </a:t>
            </a:r>
            <a:endParaRPr lang="en-US" sz="2800" dirty="0"/>
          </a:p>
        </p:txBody>
      </p:sp>
    </p:spTree>
    <p:extLst>
      <p:ext uri="{BB962C8B-B14F-4D97-AF65-F5344CB8AC3E}">
        <p14:creationId xmlns="" xmlns:p14="http://schemas.microsoft.com/office/powerpoint/2010/main" val="35664522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V</a:t>
            </a:r>
            <a:r>
              <a:rPr lang="sr-Latn-CS" b="1" dirty="0"/>
              <a:t>ežbe </a:t>
            </a:r>
            <a:r>
              <a:rPr lang="en-US" b="1" dirty="0"/>
              <a:t>6</a:t>
            </a:r>
            <a:r>
              <a:rPr lang="sr-Latn-CS" b="1" dirty="0"/>
              <a:t>- </a:t>
            </a:r>
            <a:r>
              <a:rPr lang="en-US" b="1" dirty="0"/>
              <a:t>VI </a:t>
            </a:r>
            <a:r>
              <a:rPr lang="en-US" b="1" dirty="0" err="1"/>
              <a:t>nedelja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1" y="1997612"/>
            <a:ext cx="10668000" cy="4262510"/>
          </a:xfrm>
        </p:spPr>
        <p:txBody>
          <a:bodyPr/>
          <a:lstStyle/>
          <a:p>
            <a:r>
              <a:rPr lang="x-none" dirty="0" smtClean="0"/>
              <a:t>Obračunat malus</a:t>
            </a:r>
          </a:p>
          <a:p>
            <a:pPr algn="just"/>
            <a:r>
              <a:rPr lang="x-none" dirty="0" smtClean="0"/>
              <a:t>Ukupno obračunata premija po ovoj polisi – 752.000, porez na premiju neživotnog osiguranja 5%</a:t>
            </a:r>
          </a:p>
          <a:p>
            <a:pPr algn="just"/>
            <a:r>
              <a:rPr lang="x-none" dirty="0" smtClean="0"/>
              <a:t>Premija je obračunata za period od 25.12.2018. do 25.12.2019. godine, plaćanje ugovoreno unapred odjednom</a:t>
            </a:r>
          </a:p>
          <a:p>
            <a:r>
              <a:rPr lang="x-none" dirty="0" smtClean="0"/>
              <a:t>Datum: 1.12.2018. god</a:t>
            </a:r>
            <a:r>
              <a:rPr lang="en-US" dirty="0" err="1" smtClean="0"/>
              <a:t>i</a:t>
            </a:r>
            <a:r>
              <a:rPr lang="x-none" dirty="0" smtClean="0"/>
              <a:t>ne</a:t>
            </a:r>
          </a:p>
          <a:p>
            <a:pPr>
              <a:buNone/>
            </a:pP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4960954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V</a:t>
            </a:r>
            <a:r>
              <a:rPr lang="sr-Latn-CS" b="1" dirty="0"/>
              <a:t>ežbe </a:t>
            </a:r>
            <a:r>
              <a:rPr lang="en-US" b="1" dirty="0"/>
              <a:t>6</a:t>
            </a:r>
            <a:r>
              <a:rPr lang="sr-Latn-CS" b="1" dirty="0"/>
              <a:t>- </a:t>
            </a:r>
            <a:r>
              <a:rPr lang="en-US" b="1" dirty="0"/>
              <a:t>VI </a:t>
            </a:r>
            <a:r>
              <a:rPr lang="en-US" b="1" dirty="0" err="1"/>
              <a:t>nedelja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1" y="1997612"/>
            <a:ext cx="10668000" cy="4022188"/>
          </a:xfrm>
        </p:spPr>
        <p:txBody>
          <a:bodyPr/>
          <a:lstStyle/>
          <a:p>
            <a:pPr algn="just"/>
            <a:r>
              <a:rPr lang="x-none" b="1" dirty="0"/>
              <a:t>Na osnovu datih podataka izračunati koliki iznos plaća </a:t>
            </a:r>
            <a:r>
              <a:rPr lang="x-none" b="1" dirty="0" smtClean="0"/>
              <a:t>Klinički centar Kragujevac kompaniji </a:t>
            </a:r>
            <a:r>
              <a:rPr lang="x-none" b="1" dirty="0"/>
              <a:t>Dunav i popuniti polisu </a:t>
            </a:r>
            <a:r>
              <a:rPr lang="x-none" dirty="0"/>
              <a:t>(primer polise dat je u prilogu)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1647251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V</a:t>
            </a:r>
            <a:r>
              <a:rPr lang="sr-Latn-CS" b="1" dirty="0"/>
              <a:t>ežbe </a:t>
            </a:r>
            <a:r>
              <a:rPr lang="en-US" b="1" dirty="0"/>
              <a:t>6</a:t>
            </a:r>
            <a:r>
              <a:rPr lang="sr-Latn-CS" b="1" dirty="0"/>
              <a:t>- </a:t>
            </a:r>
            <a:r>
              <a:rPr lang="en-US" b="1" dirty="0"/>
              <a:t>VI </a:t>
            </a:r>
            <a:r>
              <a:rPr lang="en-US" b="1" dirty="0" err="1"/>
              <a:t>nedelja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1" y="1752600"/>
            <a:ext cx="10668000" cy="4479388"/>
          </a:xfrm>
        </p:spPr>
        <p:txBody>
          <a:bodyPr/>
          <a:lstStyle/>
          <a:p>
            <a:r>
              <a:rPr lang="x-none" b="1" dirty="0" smtClean="0"/>
              <a:t>Zadatak 6</a:t>
            </a:r>
          </a:p>
          <a:p>
            <a:pPr algn="just"/>
            <a:r>
              <a:rPr lang="x-none" dirty="0" smtClean="0"/>
              <a:t>Milorad Milanović uzima polisu osiguranja od odgovornosti, matični broj 0112960715064, Masarikova 12, 11000 Beograd</a:t>
            </a:r>
          </a:p>
          <a:p>
            <a:pPr algn="just"/>
            <a:r>
              <a:rPr lang="x-none" dirty="0" smtClean="0"/>
              <a:t>Polisu uzima u GF Beograd, račun 360-1714-96, referent prodaje 8176</a:t>
            </a:r>
          </a:p>
          <a:p>
            <a:pPr algn="just"/>
            <a:r>
              <a:rPr lang="x-none" dirty="0" smtClean="0"/>
              <a:t>Osiguranje je zaključeno u smislu Uslova za osiguranje profesionalne odgovornosti inženjera, tarifna grupa 30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3123754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V</a:t>
            </a:r>
            <a:r>
              <a:rPr lang="sr-Latn-CS" b="1" dirty="0"/>
              <a:t>ežbe </a:t>
            </a:r>
            <a:r>
              <a:rPr lang="en-US" b="1" dirty="0"/>
              <a:t>6</a:t>
            </a:r>
            <a:r>
              <a:rPr lang="sr-Latn-CS" b="1" dirty="0"/>
              <a:t>- </a:t>
            </a:r>
            <a:r>
              <a:rPr lang="en-US" b="1" dirty="0"/>
              <a:t>VI </a:t>
            </a:r>
            <a:r>
              <a:rPr lang="en-US" b="1" dirty="0" err="1"/>
              <a:t>nedelja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1" y="2011680"/>
            <a:ext cx="10668000" cy="4008120"/>
          </a:xfrm>
        </p:spPr>
        <p:txBody>
          <a:bodyPr/>
          <a:lstStyle/>
          <a:p>
            <a:pPr algn="just"/>
            <a:r>
              <a:rPr lang="x-none" dirty="0" smtClean="0"/>
              <a:t>Osigurava se zakonska građanska odgovrnost osiguranika za štete pričinjene trećim licima usled grešaka i propusta nastalih obavljanjem poslova projektovanja i organizacije izgradnje</a:t>
            </a:r>
          </a:p>
          <a:p>
            <a:pPr algn="just"/>
            <a:r>
              <a:rPr lang="x-none" dirty="0" smtClean="0"/>
              <a:t>Suma osiguranja po osiguranom slučaju i ukupno za period pokrića iznosi 50.000 evra (dinarska protivvrednost po srednjem kursu NBS na dan zaključenja Ugovora o osiguranju)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01611655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V</a:t>
            </a:r>
            <a:r>
              <a:rPr lang="sr-Latn-CS" b="1" dirty="0"/>
              <a:t>ežbe </a:t>
            </a:r>
            <a:r>
              <a:rPr lang="en-US" b="1" dirty="0"/>
              <a:t>6</a:t>
            </a:r>
            <a:r>
              <a:rPr lang="sr-Latn-CS" b="1" dirty="0"/>
              <a:t>- </a:t>
            </a:r>
            <a:r>
              <a:rPr lang="en-US" b="1" dirty="0"/>
              <a:t>VI </a:t>
            </a:r>
            <a:r>
              <a:rPr lang="en-US" b="1" dirty="0" err="1"/>
              <a:t>nedelja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1" y="1955408"/>
            <a:ext cx="10668000" cy="4149970"/>
          </a:xfrm>
        </p:spPr>
        <p:txBody>
          <a:bodyPr/>
          <a:lstStyle/>
          <a:p>
            <a:pPr algn="just"/>
            <a:r>
              <a:rPr lang="x-none" sz="2800" dirty="0" smtClean="0"/>
              <a:t>Ukupno obračunata premija po ovoj polisi – 107.730 dinara, porez na premiju neživotnog osiguranja 5%</a:t>
            </a:r>
          </a:p>
          <a:p>
            <a:pPr algn="just"/>
            <a:r>
              <a:rPr lang="x-none" sz="2800" dirty="0" smtClean="0"/>
              <a:t>Premija se obračunava za period 1.11.2018. do 1.11.2019. godine, plaćanje je ugovoreno prema fakturi</a:t>
            </a:r>
          </a:p>
          <a:p>
            <a:pPr algn="just"/>
            <a:r>
              <a:rPr lang="x-none" sz="2800" dirty="0" smtClean="0"/>
              <a:t>Datum: Beograd 31.10.2018.</a:t>
            </a:r>
          </a:p>
          <a:p>
            <a:pPr algn="just"/>
            <a:r>
              <a:rPr lang="x-none" sz="2800" b="1" dirty="0"/>
              <a:t>Na osnovu datih podataka izračunati koliki iznos plaća </a:t>
            </a:r>
            <a:r>
              <a:rPr lang="x-none" sz="2800" b="1" dirty="0" smtClean="0"/>
              <a:t>Milorad Milanović kompaniji </a:t>
            </a:r>
            <a:r>
              <a:rPr lang="x-none" sz="2800" b="1" dirty="0"/>
              <a:t>Dunav i popuniti polisu </a:t>
            </a:r>
            <a:r>
              <a:rPr lang="x-none" sz="2800" dirty="0"/>
              <a:t>(primer polise dat je u prilogu)</a:t>
            </a:r>
          </a:p>
          <a:p>
            <a:endParaRPr lang="x-none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6143950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V</a:t>
            </a:r>
            <a:r>
              <a:rPr lang="sr-Latn-CS" b="1" dirty="0"/>
              <a:t>ežbe </a:t>
            </a:r>
            <a:r>
              <a:rPr lang="en-US" b="1" dirty="0"/>
              <a:t>6</a:t>
            </a:r>
            <a:r>
              <a:rPr lang="sr-Latn-CS" b="1" dirty="0"/>
              <a:t>- </a:t>
            </a:r>
            <a:r>
              <a:rPr lang="en-US" b="1" dirty="0"/>
              <a:t>VI </a:t>
            </a:r>
            <a:r>
              <a:rPr lang="en-US" b="1" dirty="0" err="1"/>
              <a:t>nedelja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1" y="2039814"/>
            <a:ext cx="10668000" cy="3979985"/>
          </a:xfrm>
        </p:spPr>
        <p:txBody>
          <a:bodyPr/>
          <a:lstStyle/>
          <a:p>
            <a:r>
              <a:rPr lang="x-none" b="1" dirty="0" smtClean="0"/>
              <a:t>Zadatak 7</a:t>
            </a:r>
          </a:p>
          <a:p>
            <a:pPr algn="just"/>
            <a:r>
              <a:rPr lang="x-none" dirty="0" smtClean="0"/>
              <a:t>Analizirati elemente polise osiguranja </a:t>
            </a:r>
            <a:r>
              <a:rPr lang="x-none" smtClean="0"/>
              <a:t>od autoodgovornosti </a:t>
            </a:r>
            <a:r>
              <a:rPr lang="x-none" dirty="0" smtClean="0"/>
              <a:t>(data u prilogu)</a:t>
            </a:r>
          </a:p>
          <a:p>
            <a:pPr algn="just"/>
            <a:r>
              <a:rPr lang="x-none" dirty="0" smtClean="0"/>
              <a:t>Navesti koja je njena praktična uloga i kada se zaključuje</a:t>
            </a:r>
          </a:p>
          <a:p>
            <a:r>
              <a:rPr lang="x-none" b="1" dirty="0" smtClean="0"/>
              <a:t>Zadatak 8</a:t>
            </a:r>
          </a:p>
          <a:p>
            <a:r>
              <a:rPr lang="x-none" dirty="0" smtClean="0"/>
              <a:t>Analizirati elemente polise osiguranja života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49292599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/>
              <a:t>V</a:t>
            </a:r>
            <a:r>
              <a:rPr lang="sr-Latn-CS" b="1" dirty="0" smtClean="0"/>
              <a:t>ežbe </a:t>
            </a:r>
            <a:r>
              <a:rPr lang="en-US" b="1" dirty="0" smtClean="0"/>
              <a:t>6</a:t>
            </a:r>
            <a:r>
              <a:rPr lang="sr-Latn-CS" b="1" dirty="0" smtClean="0"/>
              <a:t>- </a:t>
            </a:r>
            <a:r>
              <a:rPr lang="en-US" b="1" dirty="0" smtClean="0"/>
              <a:t>VI </a:t>
            </a:r>
            <a:r>
              <a:rPr lang="en-US" b="1" dirty="0" err="1" smtClean="0"/>
              <a:t>nedelja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x-none" b="1" smtClean="0"/>
              <a:t>Zadatak </a:t>
            </a:r>
            <a:r>
              <a:rPr lang="sr-Latn-CS" b="1" dirty="0" smtClean="0"/>
              <a:t>9</a:t>
            </a:r>
          </a:p>
          <a:p>
            <a:r>
              <a:rPr lang="sr-Latn-CS" dirty="0" smtClean="0"/>
              <a:t>Na osnovu list pokrića datog u prilogu, dati primer lista pokrića sa drugim ključnim elementima</a:t>
            </a:r>
            <a:endParaRPr lang="x-none" smtClean="0"/>
          </a:p>
          <a:p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rofile">
  <a:themeElements>
    <a:clrScheme name="Profile 9">
      <a:dk1>
        <a:srgbClr val="000000"/>
      </a:dk1>
      <a:lt1>
        <a:srgbClr val="FFFFFF"/>
      </a:lt1>
      <a:dk2>
        <a:srgbClr val="000000"/>
      </a:dk2>
      <a:lt2>
        <a:srgbClr val="DDDDDD"/>
      </a:lt2>
      <a:accent1>
        <a:srgbClr val="A3B2C1"/>
      </a:accent1>
      <a:accent2>
        <a:srgbClr val="CC0000"/>
      </a:accent2>
      <a:accent3>
        <a:srgbClr val="FFFFFF"/>
      </a:accent3>
      <a:accent4>
        <a:srgbClr val="000000"/>
      </a:accent4>
      <a:accent5>
        <a:srgbClr val="CED5DD"/>
      </a:accent5>
      <a:accent6>
        <a:srgbClr val="B90000"/>
      </a:accent6>
      <a:hlink>
        <a:srgbClr val="336699"/>
      </a:hlink>
      <a:folHlink>
        <a:srgbClr val="003366"/>
      </a:folHlink>
    </a:clrScheme>
    <a:fontScheme name="Profile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lnDef>
  </a:objectDefaults>
  <a:extraClrSchemeLst>
    <a:extraClrScheme>
      <a:clrScheme name="Profile 1">
        <a:dk1>
          <a:srgbClr val="A50021"/>
        </a:dk1>
        <a:lt1>
          <a:srgbClr val="FFFFFF"/>
        </a:lt1>
        <a:dk2>
          <a:srgbClr val="800000"/>
        </a:dk2>
        <a:lt2>
          <a:srgbClr val="FFFFFF"/>
        </a:lt2>
        <a:accent1>
          <a:srgbClr val="FF9900"/>
        </a:accent1>
        <a:accent2>
          <a:srgbClr val="FF33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E72D00"/>
        </a:accent6>
        <a:hlink>
          <a:srgbClr val="FFFFCC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2">
        <a:dk1>
          <a:srgbClr val="3C001E"/>
        </a:dk1>
        <a:lt1>
          <a:srgbClr val="FFFFFF"/>
        </a:lt1>
        <a:dk2>
          <a:srgbClr val="51072E"/>
        </a:dk2>
        <a:lt2>
          <a:srgbClr val="FFFFFF"/>
        </a:lt2>
        <a:accent1>
          <a:srgbClr val="89A38F"/>
        </a:accent1>
        <a:accent2>
          <a:srgbClr val="666699"/>
        </a:accent2>
        <a:accent3>
          <a:srgbClr val="B3AAAD"/>
        </a:accent3>
        <a:accent4>
          <a:srgbClr val="DADADA"/>
        </a:accent4>
        <a:accent5>
          <a:srgbClr val="C4CEC6"/>
        </a:accent5>
        <a:accent6>
          <a:srgbClr val="5C5C8A"/>
        </a:accent6>
        <a:hlink>
          <a:srgbClr val="80800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3">
        <a:dk1>
          <a:srgbClr val="333333"/>
        </a:dk1>
        <a:lt1>
          <a:srgbClr val="FFFFFF"/>
        </a:lt1>
        <a:dk2>
          <a:srgbClr val="000000"/>
        </a:dk2>
        <a:lt2>
          <a:srgbClr val="FFFFFF"/>
        </a:lt2>
        <a:accent1>
          <a:srgbClr val="3399FF"/>
        </a:accent1>
        <a:accent2>
          <a:srgbClr val="CC0000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B90000"/>
        </a:accent6>
        <a:hlink>
          <a:srgbClr val="666699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4">
        <a:dk1>
          <a:srgbClr val="4B3D1B"/>
        </a:dk1>
        <a:lt1>
          <a:srgbClr val="FFFFFF"/>
        </a:lt1>
        <a:dk2>
          <a:srgbClr val="330000"/>
        </a:dk2>
        <a:lt2>
          <a:srgbClr val="FFFFFF"/>
        </a:lt2>
        <a:accent1>
          <a:srgbClr val="CC9900"/>
        </a:accent1>
        <a:accent2>
          <a:srgbClr val="CC6600"/>
        </a:accent2>
        <a:accent3>
          <a:srgbClr val="ADAA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6666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5">
        <a:dk1>
          <a:srgbClr val="006666"/>
        </a:dk1>
        <a:lt1>
          <a:srgbClr val="FFFFFF"/>
        </a:lt1>
        <a:dk2>
          <a:srgbClr val="003366"/>
        </a:dk2>
        <a:lt2>
          <a:srgbClr val="FFFFFF"/>
        </a:lt2>
        <a:accent1>
          <a:srgbClr val="0099CC"/>
        </a:accent1>
        <a:accent2>
          <a:srgbClr val="6666FF"/>
        </a:accent2>
        <a:accent3>
          <a:srgbClr val="AAADB8"/>
        </a:accent3>
        <a:accent4>
          <a:srgbClr val="DADADA"/>
        </a:accent4>
        <a:accent5>
          <a:srgbClr val="AACAE2"/>
        </a:accent5>
        <a:accent6>
          <a:srgbClr val="5C5CE7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6">
        <a:dk1>
          <a:srgbClr val="003366"/>
        </a:dk1>
        <a:lt1>
          <a:srgbClr val="FFFFFF"/>
        </a:lt1>
        <a:dk2>
          <a:srgbClr val="006666"/>
        </a:dk2>
        <a:lt2>
          <a:srgbClr val="FFFFFF"/>
        </a:lt2>
        <a:accent1>
          <a:srgbClr val="6699FF"/>
        </a:accent1>
        <a:accent2>
          <a:srgbClr val="00CCFF"/>
        </a:accent2>
        <a:accent3>
          <a:srgbClr val="AAB8B8"/>
        </a:accent3>
        <a:accent4>
          <a:srgbClr val="DADADA"/>
        </a:accent4>
        <a:accent5>
          <a:srgbClr val="B8CAFF"/>
        </a:accent5>
        <a:accent6>
          <a:srgbClr val="00B9E7"/>
        </a:accent6>
        <a:hlink>
          <a:srgbClr val="FFFFCC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7">
        <a:dk1>
          <a:srgbClr val="000000"/>
        </a:dk1>
        <a:lt1>
          <a:srgbClr val="619CB1"/>
        </a:lt1>
        <a:dk2>
          <a:srgbClr val="FFFFFF"/>
        </a:dk2>
        <a:lt2>
          <a:srgbClr val="4E899E"/>
        </a:lt2>
        <a:accent1>
          <a:srgbClr val="FFCC00"/>
        </a:accent1>
        <a:accent2>
          <a:srgbClr val="B6523E"/>
        </a:accent2>
        <a:accent3>
          <a:srgbClr val="B7CBD5"/>
        </a:accent3>
        <a:accent4>
          <a:srgbClr val="000000"/>
        </a:accent4>
        <a:accent5>
          <a:srgbClr val="FFE2AA"/>
        </a:accent5>
        <a:accent6>
          <a:srgbClr val="A54937"/>
        </a:accent6>
        <a:hlink>
          <a:srgbClr val="99CC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file 8">
        <a:dk1>
          <a:srgbClr val="598600"/>
        </a:dk1>
        <a:lt1>
          <a:srgbClr val="FFFFFF"/>
        </a:lt1>
        <a:dk2>
          <a:srgbClr val="336600"/>
        </a:dk2>
        <a:lt2>
          <a:srgbClr val="FFFFFF"/>
        </a:lt2>
        <a:accent1>
          <a:srgbClr val="33CC33"/>
        </a:accent1>
        <a:accent2>
          <a:srgbClr val="99CC00"/>
        </a:accent2>
        <a:accent3>
          <a:srgbClr val="ADB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FFCC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A3B2C1"/>
        </a:accent1>
        <a:accent2>
          <a:srgbClr val="CC0000"/>
        </a:accent2>
        <a:accent3>
          <a:srgbClr val="FFFFFF"/>
        </a:accent3>
        <a:accent4>
          <a:srgbClr val="000000"/>
        </a:accent4>
        <a:accent5>
          <a:srgbClr val="CED5DD"/>
        </a:accent5>
        <a:accent6>
          <a:srgbClr val="B90000"/>
        </a:accent6>
        <a:hlink>
          <a:srgbClr val="336699"/>
        </a:hlink>
        <a:folHlink>
          <a:srgbClr val="0033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228</TotalTime>
  <Words>1356</Words>
  <Application>Microsoft Office PowerPoint</Application>
  <PresentationFormat>Custom</PresentationFormat>
  <Paragraphs>115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Profile</vt:lpstr>
      <vt:lpstr>Vežbe 6- VI nedelja</vt:lpstr>
      <vt:lpstr>Vežbe 6- VI nedelja</vt:lpstr>
      <vt:lpstr>Vežbe 6- VI nedelja</vt:lpstr>
      <vt:lpstr>Vežbe 6- VI nedelja</vt:lpstr>
      <vt:lpstr>Vežbe 6- VI nedelja</vt:lpstr>
      <vt:lpstr>Vežbe 6- VI nedelja</vt:lpstr>
      <vt:lpstr>Vežbe 6- VI nedelja</vt:lpstr>
      <vt:lpstr>Vežbe 6- VI nedelja</vt:lpstr>
      <vt:lpstr>Vežbe 6- VI nedelja</vt:lpstr>
      <vt:lpstr>Vežbe 6- VI nedelja</vt:lpstr>
      <vt:lpstr>Vežbe 6- VI nedelja</vt:lpstr>
      <vt:lpstr>Vežbe 6- VI nedelja</vt:lpstr>
      <vt:lpstr>Vežbe 6- VI nedelja</vt:lpstr>
      <vt:lpstr>Vežbe 6- VI nedelja</vt:lpstr>
      <vt:lpstr>Vežbe 6- VI nedelja</vt:lpstr>
      <vt:lpstr>Vežbe 6- VI nedelja</vt:lpstr>
      <vt:lpstr>Vežbe 6- VI nedelja</vt:lpstr>
      <vt:lpstr>Vežbe 6- VI nedelja</vt:lpstr>
      <vt:lpstr>Vežbe 6- VI nedelja</vt:lpstr>
      <vt:lpstr>Vežbe 6- VI nedelja</vt:lpstr>
      <vt:lpstr>Vežbe 6- VI nedelja</vt:lpstr>
      <vt:lpstr>Vežbe 6- VI nedelja</vt:lpstr>
      <vt:lpstr>Vežbe 6- VI nedelja</vt:lpstr>
      <vt:lpstr>Vežbe 6- VI nedelja</vt:lpstr>
      <vt:lpstr>Vežbe 6- VI nedelja</vt:lpstr>
    </vt:vector>
  </TitlesOfParts>
  <Company>HP Inc.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nedelja</dc:title>
  <dc:creator>Korisnik</dc:creator>
  <cp:lastModifiedBy>sradovanovic</cp:lastModifiedBy>
  <cp:revision>33</cp:revision>
  <dcterms:created xsi:type="dcterms:W3CDTF">2018-12-15T16:56:49Z</dcterms:created>
  <dcterms:modified xsi:type="dcterms:W3CDTF">2019-02-01T10:58:55Z</dcterms:modified>
</cp:coreProperties>
</file>